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58" r:id="rId3"/>
    <p:sldId id="316" r:id="rId4"/>
    <p:sldId id="318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260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291" r:id="rId24"/>
    <p:sldId id="292" r:id="rId25"/>
    <p:sldId id="293" r:id="rId26"/>
    <p:sldId id="294" r:id="rId27"/>
    <p:sldId id="295" r:id="rId28"/>
    <p:sldId id="296" r:id="rId29"/>
    <p:sldId id="336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11" r:id="rId39"/>
    <p:sldId id="312" r:id="rId40"/>
    <p:sldId id="313" r:id="rId41"/>
    <p:sldId id="315" r:id="rId42"/>
    <p:sldId id="297" r:id="rId43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6D6D6"/>
    <a:srgbClr val="FFACA9"/>
    <a:srgbClr val="FF85FF"/>
    <a:srgbClr val="FFFF00"/>
    <a:srgbClr val="00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 autoAdjust="0"/>
    <p:restoredTop sz="94146" autoAdjust="0"/>
  </p:normalViewPr>
  <p:slideViewPr>
    <p:cSldViewPr snapToGrid="0" snapToObjects="1">
      <p:cViewPr varScale="1">
        <p:scale>
          <a:sx n="152" d="100"/>
          <a:sy n="152" d="100"/>
        </p:scale>
        <p:origin x="1576" y="184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386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82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639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0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6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complexity: </a:t>
            </a:r>
            <a:r>
              <a:rPr lang="el-G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Θ((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W+1)*N)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we can take all items multiple number of times, we check all of them(1 to N) for all weights from 0 to W. Hence, time complexity = (W+1) * 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4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greedy we fix a criterion and choose one action. In DP, we try all actions and choose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4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greedy we fix a criterion and choose one action. In DP, we try all actions and choose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3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greedy we fix a criterion and choose one action. In DP, we try all actions and choose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9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720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79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912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67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609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237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472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26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030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230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452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329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31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273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228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70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402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55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51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335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6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2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4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89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05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11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9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3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3.png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3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3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3.png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4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3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30.png"/><Relationship Id="rId3" Type="http://schemas.openxmlformats.org/officeDocument/2006/relationships/image" Target="../media/image15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30.png"/><Relationship Id="rId3" Type="http://schemas.openxmlformats.org/officeDocument/2006/relationships/image" Target="../media/image16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30.png"/><Relationship Id="rId3" Type="http://schemas.openxmlformats.org/officeDocument/2006/relationships/image" Target="../media/image17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9.png"/><Relationship Id="rId3" Type="http://schemas.openxmlformats.org/officeDocument/2006/relationships/image" Target="../media/image18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3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Dynamic Programing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 Naïve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1" y="1096951"/>
            <a:ext cx="2189516" cy="832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a: 5 </a:t>
            </a:r>
            <a:r>
              <a:rPr lang="en-US" sz="1600" dirty="0" err="1"/>
              <a:t>lb</a:t>
            </a:r>
            <a:r>
              <a:rPr lang="en-US" sz="1600" dirty="0"/>
              <a:t>, $150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b: 4 </a:t>
            </a:r>
            <a:r>
              <a:rPr lang="en-US" sz="1600" dirty="0" err="1"/>
              <a:t>lb</a:t>
            </a:r>
            <a:r>
              <a:rPr lang="en-US" sz="1600" dirty="0"/>
              <a:t>, $100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47134" y="2139695"/>
            <a:ext cx="6763731" cy="2666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F9A908F-39AF-40CA-9B7B-D349D7A793CD}"/>
              </a:ext>
            </a:extLst>
          </p:cNvPr>
          <p:cNvSpPr/>
          <p:nvPr/>
        </p:nvSpPr>
        <p:spPr>
          <a:xfrm rot="8024388">
            <a:off x="3688047" y="3313919"/>
            <a:ext cx="196455" cy="39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DD127-2B97-3919-6FF5-79441A2E343B}"/>
              </a:ext>
            </a:extLst>
          </p:cNvPr>
          <p:cNvSpPr txBox="1"/>
          <p:nvPr/>
        </p:nvSpPr>
        <p:spPr>
          <a:xfrm>
            <a:off x="3178095" y="3604883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B44235-D839-942E-D746-99ED49C1608C}"/>
              </a:ext>
            </a:extLst>
          </p:cNvPr>
          <p:cNvSpPr txBox="1">
            <a:spLocks/>
          </p:cNvSpPr>
          <p:nvPr/>
        </p:nvSpPr>
        <p:spPr>
          <a:xfrm>
            <a:off x="3428999" y="1076420"/>
            <a:ext cx="3247849" cy="1901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suitcase(8)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suitcase(3)+150 //a fits</a:t>
            </a:r>
          </a:p>
          <a:p>
            <a:pPr marL="401638" lvl="1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suitcase(1)+10 //Only c fits</a:t>
            </a:r>
          </a:p>
          <a:p>
            <a:pPr marL="584200" lvl="2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300" dirty="0"/>
              <a:t>0 //Nothing fits</a:t>
            </a:r>
          </a:p>
          <a:p>
            <a:pPr marL="401638" lvl="2" indent="-219075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300" dirty="0"/>
              <a:t>max(0,0+10)=10</a:t>
            </a:r>
          </a:p>
          <a:p>
            <a:pPr marL="228600" lvl="1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max(0,10+150)=160</a:t>
            </a:r>
          </a:p>
        </p:txBody>
      </p:sp>
    </p:spTree>
    <p:extLst>
      <p:ext uri="{BB962C8B-B14F-4D97-AF65-F5344CB8AC3E}">
        <p14:creationId xmlns:p14="http://schemas.microsoft.com/office/powerpoint/2010/main" val="8931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C90F9-96B3-D068-C43B-0C05C11E23EF}"/>
              </a:ext>
            </a:extLst>
          </p:cNvPr>
          <p:cNvSpPr/>
          <p:nvPr/>
        </p:nvSpPr>
        <p:spPr>
          <a:xfrm>
            <a:off x="2943860" y="1227890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FA7FD-727D-1734-5454-C523B6A3D69E}"/>
                  </a:ext>
                </a:extLst>
              </p:cNvPr>
              <p:cNvSpPr txBox="1"/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5lb, $150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4lb, $100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</a:t>
                </a: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2lb, $10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FA7FD-727D-1734-5454-C523B6A3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BB7727B-5032-7B33-74E9-4404733FF9DE}"/>
              </a:ext>
            </a:extLst>
          </p:cNvPr>
          <p:cNvSpPr/>
          <p:nvPr/>
        </p:nvSpPr>
        <p:spPr>
          <a:xfrm>
            <a:off x="1899562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87249-53AF-E0D8-708B-D76FA8835CED}"/>
              </a:ext>
            </a:extLst>
          </p:cNvPr>
          <p:cNvSpPr/>
          <p:nvPr/>
        </p:nvSpPr>
        <p:spPr>
          <a:xfrm>
            <a:off x="2648265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0F6B1-9758-DCF5-8277-605ED67C938A}"/>
              </a:ext>
            </a:extLst>
          </p:cNvPr>
          <p:cNvSpPr/>
          <p:nvPr/>
        </p:nvSpPr>
        <p:spPr>
          <a:xfrm>
            <a:off x="4113964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12" name="Straight Arrow Connector 11" descr="asd">
            <a:extLst>
              <a:ext uri="{FF2B5EF4-FFF2-40B4-BE49-F238E27FC236}">
                <a16:creationId xmlns:a16="http://schemas.microsoft.com/office/drawing/2014/main" id="{69EBEEC9-CD56-0895-603A-719D58CB29D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160381" y="1620652"/>
            <a:ext cx="1044298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817F9-B213-0CC8-FBB9-52D6578824B9}"/>
              </a:ext>
            </a:extLst>
          </p:cNvPr>
          <p:cNvSpPr txBox="1"/>
          <p:nvPr/>
        </p:nvSpPr>
        <p:spPr>
          <a:xfrm>
            <a:off x="2247319" y="16204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cxnSp>
        <p:nvCxnSpPr>
          <p:cNvPr id="14" name="Straight Arrow Connector 13" descr="asd">
            <a:extLst>
              <a:ext uri="{FF2B5EF4-FFF2-40B4-BE49-F238E27FC236}">
                <a16:creationId xmlns:a16="http://schemas.microsoft.com/office/drawing/2014/main" id="{DEBD61A2-39B8-1CD8-245D-53ADDC0D400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909084" y="1620652"/>
            <a:ext cx="295595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 descr="asd">
            <a:extLst>
              <a:ext uri="{FF2B5EF4-FFF2-40B4-BE49-F238E27FC236}">
                <a16:creationId xmlns:a16="http://schemas.microsoft.com/office/drawing/2014/main" id="{82D613EB-FB97-7BE7-1E5D-8557058DFB0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204679" y="1620652"/>
            <a:ext cx="1170104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5B5C5A-893E-9A08-3663-C2CE5DFA6638}"/>
              </a:ext>
            </a:extLst>
          </p:cNvPr>
          <p:cNvSpPr txBox="1"/>
          <p:nvPr/>
        </p:nvSpPr>
        <p:spPr>
          <a:xfrm>
            <a:off x="2943091" y="171262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1358D-6D2B-7A6E-DC33-D2C7B431921E}"/>
              </a:ext>
            </a:extLst>
          </p:cNvPr>
          <p:cNvSpPr txBox="1"/>
          <p:nvPr/>
        </p:nvSpPr>
        <p:spPr>
          <a:xfrm>
            <a:off x="3649733" y="15936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A75E1-EB53-140D-4BE6-C3194BBC2FBE}"/>
              </a:ext>
            </a:extLst>
          </p:cNvPr>
          <p:cNvSpPr txBox="1"/>
          <p:nvPr/>
        </p:nvSpPr>
        <p:spPr>
          <a:xfrm>
            <a:off x="2130716" y="1918034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8BE48-61A9-1757-7FC0-472D28EBAE90}"/>
              </a:ext>
            </a:extLst>
          </p:cNvPr>
          <p:cNvSpPr txBox="1"/>
          <p:nvPr/>
        </p:nvSpPr>
        <p:spPr>
          <a:xfrm>
            <a:off x="2824193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2CC77-D2A8-9E57-49C2-80E1534610CB}"/>
              </a:ext>
            </a:extLst>
          </p:cNvPr>
          <p:cNvSpPr txBox="1"/>
          <p:nvPr/>
        </p:nvSpPr>
        <p:spPr>
          <a:xfrm>
            <a:off x="4290907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$150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E3FE0-3C9F-80FF-AC2A-7882F1430EC3}"/>
              </a:ext>
            </a:extLst>
          </p:cNvPr>
          <p:cNvSpPr/>
          <p:nvPr/>
        </p:nvSpPr>
        <p:spPr>
          <a:xfrm>
            <a:off x="914647" y="2706913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7D66D-2035-C070-6AB7-57A67AA50715}"/>
              </a:ext>
            </a:extLst>
          </p:cNvPr>
          <p:cNvSpPr txBox="1"/>
          <p:nvPr/>
        </p:nvSpPr>
        <p:spPr>
          <a:xfrm>
            <a:off x="1243870" y="236382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48E029-6B54-DF84-252C-FF5443109122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flipH="1">
            <a:off x="1175466" y="2359127"/>
            <a:ext cx="984915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6C2E28-8B5F-5D40-5BFD-633BFF74147F}"/>
              </a:ext>
            </a:extLst>
          </p:cNvPr>
          <p:cNvSpPr txBox="1"/>
          <p:nvPr/>
        </p:nvSpPr>
        <p:spPr>
          <a:xfrm>
            <a:off x="1202118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718044-FDD4-5300-A388-F26D5A4D30DC}"/>
              </a:ext>
            </a:extLst>
          </p:cNvPr>
          <p:cNvSpPr/>
          <p:nvPr/>
        </p:nvSpPr>
        <p:spPr>
          <a:xfrm>
            <a:off x="2130716" y="2706913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0F7FD3-A408-77D0-7D60-5AADB0280F58}"/>
              </a:ext>
            </a:extLst>
          </p:cNvPr>
          <p:cNvSpPr/>
          <p:nvPr/>
        </p:nvSpPr>
        <p:spPr>
          <a:xfrm>
            <a:off x="2909084" y="2704840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B57F4B-B76D-D3B3-3912-2BE67D243277}"/>
              </a:ext>
            </a:extLst>
          </p:cNvPr>
          <p:cNvSpPr/>
          <p:nvPr/>
        </p:nvSpPr>
        <p:spPr>
          <a:xfrm>
            <a:off x="3657787" y="269942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52BD91-FB74-41E4-C465-4BBB4BB70826}"/>
              </a:ext>
            </a:extLst>
          </p:cNvPr>
          <p:cNvSpPr/>
          <p:nvPr/>
        </p:nvSpPr>
        <p:spPr>
          <a:xfrm>
            <a:off x="4370692" y="269601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90FC77-146A-91EF-DD11-463BD24CC8AF}"/>
              </a:ext>
            </a:extLst>
          </p:cNvPr>
          <p:cNvSpPr/>
          <p:nvPr/>
        </p:nvSpPr>
        <p:spPr>
          <a:xfrm>
            <a:off x="5119395" y="267453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96299F-8CB2-5D7C-AFF2-9EFADCDA44BF}"/>
              </a:ext>
            </a:extLst>
          </p:cNvPr>
          <p:cNvSpPr/>
          <p:nvPr/>
        </p:nvSpPr>
        <p:spPr>
          <a:xfrm>
            <a:off x="1727727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3FBEC-5707-5B6D-7AB3-305D17DD4F2C}"/>
              </a:ext>
            </a:extLst>
          </p:cNvPr>
          <p:cNvSpPr/>
          <p:nvPr/>
        </p:nvSpPr>
        <p:spPr>
          <a:xfrm>
            <a:off x="4127261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56105A-74CB-D869-EAC5-AB3C7A6A4DFD}"/>
              </a:ext>
            </a:extLst>
          </p:cNvPr>
          <p:cNvSpPr/>
          <p:nvPr/>
        </p:nvSpPr>
        <p:spPr>
          <a:xfrm>
            <a:off x="4945516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400C23-BB07-011C-769C-679C9B15D523}"/>
              </a:ext>
            </a:extLst>
          </p:cNvPr>
          <p:cNvSpPr/>
          <p:nvPr/>
        </p:nvSpPr>
        <p:spPr>
          <a:xfrm>
            <a:off x="5671717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4125A6-5B27-E369-A84D-592B8BE61E82}"/>
              </a:ext>
            </a:extLst>
          </p:cNvPr>
          <p:cNvSpPr/>
          <p:nvPr/>
        </p:nvSpPr>
        <p:spPr>
          <a:xfrm>
            <a:off x="4773677" y="425535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54279E-F158-A31A-339F-B19CA9FC0161}"/>
              </a:ext>
            </a:extLst>
          </p:cNvPr>
          <p:cNvSpPr txBox="1"/>
          <p:nvPr/>
        </p:nvSpPr>
        <p:spPr>
          <a:xfrm>
            <a:off x="2376255" y="264870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943252-0E51-A47D-E7C6-2DF29426D340}"/>
              </a:ext>
            </a:extLst>
          </p:cNvPr>
          <p:cNvSpPr txBox="1"/>
          <p:nvPr/>
        </p:nvSpPr>
        <p:spPr>
          <a:xfrm>
            <a:off x="320790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9CFCC-0042-61D0-9112-8285AC66BFFC}"/>
              </a:ext>
            </a:extLst>
          </p:cNvPr>
          <p:cNvSpPr txBox="1"/>
          <p:nvPr/>
        </p:nvSpPr>
        <p:spPr>
          <a:xfrm>
            <a:off x="395223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859320-A806-80E2-9152-BACD4BE2A44B}"/>
              </a:ext>
            </a:extLst>
          </p:cNvPr>
          <p:cNvSpPr txBox="1"/>
          <p:nvPr/>
        </p:nvSpPr>
        <p:spPr>
          <a:xfrm>
            <a:off x="4603758" y="26398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170573-9543-BABA-B38D-63EA633329F9}"/>
              </a:ext>
            </a:extLst>
          </p:cNvPr>
          <p:cNvSpPr txBox="1"/>
          <p:nvPr/>
        </p:nvSpPr>
        <p:spPr>
          <a:xfrm>
            <a:off x="5296849" y="2617736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0DB8C-3974-E36E-8E20-75784C0C31A2}"/>
              </a:ext>
            </a:extLst>
          </p:cNvPr>
          <p:cNvSpPr txBox="1"/>
          <p:nvPr/>
        </p:nvSpPr>
        <p:spPr>
          <a:xfrm>
            <a:off x="2014884" y="3437203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DEF57-EAF3-2954-3621-252A109772DB}"/>
              </a:ext>
            </a:extLst>
          </p:cNvPr>
          <p:cNvSpPr txBox="1"/>
          <p:nvPr/>
        </p:nvSpPr>
        <p:spPr>
          <a:xfrm>
            <a:off x="4413384" y="343997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DC2AF-9D42-8713-7E31-A9C03F1AF18A}"/>
              </a:ext>
            </a:extLst>
          </p:cNvPr>
          <p:cNvSpPr txBox="1"/>
          <p:nvPr/>
        </p:nvSpPr>
        <p:spPr>
          <a:xfrm>
            <a:off x="5971137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1029C-E5D4-B262-F364-EB417C0AF598}"/>
              </a:ext>
            </a:extLst>
          </p:cNvPr>
          <p:cNvSpPr txBox="1"/>
          <p:nvPr/>
        </p:nvSpPr>
        <p:spPr>
          <a:xfrm>
            <a:off x="5059040" y="41977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791FCE-E6B9-341F-C7E7-EFA7AF2B1CB3}"/>
              </a:ext>
            </a:extLst>
          </p:cNvPr>
          <p:cNvSpPr txBox="1"/>
          <p:nvPr/>
        </p:nvSpPr>
        <p:spPr>
          <a:xfrm>
            <a:off x="5186646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61ECAB-C521-F238-7586-D8B53E9A6602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H="1">
            <a:off x="2391535" y="2359127"/>
            <a:ext cx="517549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89E86D-C938-ED2C-BC6F-4F282D8489EE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2909084" y="2359127"/>
            <a:ext cx="260819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6A8A5F-3B09-D8F7-2F4E-A4628C9489EF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 flipH="1">
            <a:off x="3918606" y="2359127"/>
            <a:ext cx="456177" cy="34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84930E-F39A-79BE-10C4-A7784B31813E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>
            <a:off x="4374783" y="2359127"/>
            <a:ext cx="256728" cy="3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D69ADE-3FBF-F17F-6420-6E7E577773EF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>
            <a:off x="4374783" y="2359127"/>
            <a:ext cx="1005431" cy="3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2EAFDB-A641-853F-28C5-10B432C82E9B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1988546" y="3099675"/>
            <a:ext cx="402989" cy="3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34DE2C-1373-DD79-4A90-FE50D27655C3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4388080" y="3088780"/>
            <a:ext cx="243431" cy="40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B3E72-E635-A040-43AA-A5BC2296B98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5206335" y="3067300"/>
            <a:ext cx="173879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67067B-DA41-FA58-48A9-4BFA00CF569D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5380214" y="3067300"/>
            <a:ext cx="552322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26C23C-1CA5-7103-3010-FA6917293740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5034496" y="3885098"/>
            <a:ext cx="171839" cy="3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9371F2E-79A7-35DF-5259-0B2E0D5E97B8}"/>
              </a:ext>
            </a:extLst>
          </p:cNvPr>
          <p:cNvSpPr txBox="1"/>
          <p:nvPr/>
        </p:nvSpPr>
        <p:spPr>
          <a:xfrm>
            <a:off x="3127968" y="1164924"/>
            <a:ext cx="416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$200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2F3799-4000-FB5C-4FB7-655010B94CFC}"/>
              </a:ext>
            </a:extLst>
          </p:cNvPr>
          <p:cNvSpPr txBox="1"/>
          <p:nvPr/>
        </p:nvSpPr>
        <p:spPr>
          <a:xfrm>
            <a:off x="2243097" y="238374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3FD4A1-15D4-F0CA-7931-AA9B77345FD2}"/>
              </a:ext>
            </a:extLst>
          </p:cNvPr>
          <p:cNvSpPr txBox="1"/>
          <p:nvPr/>
        </p:nvSpPr>
        <p:spPr>
          <a:xfrm>
            <a:off x="2961756" y="23665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9C2CEE-A1E7-208E-DECE-1939A409FEED}"/>
              </a:ext>
            </a:extLst>
          </p:cNvPr>
          <p:cNvSpPr txBox="1"/>
          <p:nvPr/>
        </p:nvSpPr>
        <p:spPr>
          <a:xfrm>
            <a:off x="3703558" y="23509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2D70CF-0A5F-1F7F-FF76-AA3F403A81DF}"/>
              </a:ext>
            </a:extLst>
          </p:cNvPr>
          <p:cNvSpPr txBox="1"/>
          <p:nvPr/>
        </p:nvSpPr>
        <p:spPr>
          <a:xfrm>
            <a:off x="4475656" y="2450924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9547CC-7468-6E78-0406-DE6227AF06E2}"/>
              </a:ext>
            </a:extLst>
          </p:cNvPr>
          <p:cNvSpPr txBox="1"/>
          <p:nvPr/>
        </p:nvSpPr>
        <p:spPr>
          <a:xfrm>
            <a:off x="4995121" y="239479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9F38DD-90A1-8950-F6AC-EAA9B10A6553}"/>
              </a:ext>
            </a:extLst>
          </p:cNvPr>
          <p:cNvSpPr txBox="1"/>
          <p:nvPr/>
        </p:nvSpPr>
        <p:spPr>
          <a:xfrm>
            <a:off x="2055801" y="322349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C5B2BC-F22B-0634-8712-4CF8A3712FA7}"/>
              </a:ext>
            </a:extLst>
          </p:cNvPr>
          <p:cNvSpPr txBox="1"/>
          <p:nvPr/>
        </p:nvSpPr>
        <p:spPr>
          <a:xfrm>
            <a:off x="4127261" y="3127141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F0C15E-BA21-8B8F-6CB9-068802181BDA}"/>
              </a:ext>
            </a:extLst>
          </p:cNvPr>
          <p:cNvSpPr txBox="1"/>
          <p:nvPr/>
        </p:nvSpPr>
        <p:spPr>
          <a:xfrm>
            <a:off x="4890792" y="3141117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750886-6C83-A567-5B86-FA487FA602A2}"/>
              </a:ext>
            </a:extLst>
          </p:cNvPr>
          <p:cNvSpPr txBox="1"/>
          <p:nvPr/>
        </p:nvSpPr>
        <p:spPr>
          <a:xfrm>
            <a:off x="5588869" y="3124635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49573C-5923-1F23-D834-752234268829}"/>
              </a:ext>
            </a:extLst>
          </p:cNvPr>
          <p:cNvSpPr txBox="1"/>
          <p:nvPr/>
        </p:nvSpPr>
        <p:spPr>
          <a:xfrm>
            <a:off x="5070428" y="3921452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EE9C60-4772-F1FD-8A68-86EE6B39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BA4EE30-DC15-1380-0968-59F99CBECC0A}"/>
              </a:ext>
            </a:extLst>
          </p:cNvPr>
          <p:cNvSpPr txBox="1">
            <a:spLocks/>
          </p:cNvSpPr>
          <p:nvPr/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/>
              <a:t>Execution Recurrence Tree</a:t>
            </a:r>
            <a:endParaRPr lang="en-US" sz="2400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D72A9AC-42F9-F8EB-B4F1-E5DCE63D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B8E85E-9CA0-8D5E-A079-1D522BCDB610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21632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20" grpId="0"/>
      <p:bldP spid="21" grpId="0"/>
      <p:bldP spid="22" grpId="0"/>
      <p:bldP spid="23" grpId="0"/>
      <p:bldP spid="24" grpId="0"/>
      <p:bldP spid="29" grpId="0" animBg="1"/>
      <p:bldP spid="31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C90F9-96B3-D068-C43B-0C05C11E23EF}"/>
              </a:ext>
            </a:extLst>
          </p:cNvPr>
          <p:cNvSpPr/>
          <p:nvPr/>
        </p:nvSpPr>
        <p:spPr>
          <a:xfrm>
            <a:off x="2943860" y="1227890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7727B-5032-7B33-74E9-4404733FF9DE}"/>
              </a:ext>
            </a:extLst>
          </p:cNvPr>
          <p:cNvSpPr/>
          <p:nvPr/>
        </p:nvSpPr>
        <p:spPr>
          <a:xfrm>
            <a:off x="1899562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87249-53AF-E0D8-708B-D76FA8835CED}"/>
              </a:ext>
            </a:extLst>
          </p:cNvPr>
          <p:cNvSpPr/>
          <p:nvPr/>
        </p:nvSpPr>
        <p:spPr>
          <a:xfrm>
            <a:off x="2648265" y="1966365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0F6B1-9758-DCF5-8277-605ED67C938A}"/>
              </a:ext>
            </a:extLst>
          </p:cNvPr>
          <p:cNvSpPr/>
          <p:nvPr/>
        </p:nvSpPr>
        <p:spPr>
          <a:xfrm>
            <a:off x="4113964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12" name="Straight Arrow Connector 11" descr="asd">
            <a:extLst>
              <a:ext uri="{FF2B5EF4-FFF2-40B4-BE49-F238E27FC236}">
                <a16:creationId xmlns:a16="http://schemas.microsoft.com/office/drawing/2014/main" id="{69EBEEC9-CD56-0895-603A-719D58CB29D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160381" y="1620652"/>
            <a:ext cx="1044298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817F9-B213-0CC8-FBB9-52D6578824B9}"/>
              </a:ext>
            </a:extLst>
          </p:cNvPr>
          <p:cNvSpPr txBox="1"/>
          <p:nvPr/>
        </p:nvSpPr>
        <p:spPr>
          <a:xfrm>
            <a:off x="2247319" y="16204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cxnSp>
        <p:nvCxnSpPr>
          <p:cNvPr id="14" name="Straight Arrow Connector 13" descr="asd">
            <a:extLst>
              <a:ext uri="{FF2B5EF4-FFF2-40B4-BE49-F238E27FC236}">
                <a16:creationId xmlns:a16="http://schemas.microsoft.com/office/drawing/2014/main" id="{DEBD61A2-39B8-1CD8-245D-53ADDC0D400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909084" y="1620652"/>
            <a:ext cx="295595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 descr="asd">
            <a:extLst>
              <a:ext uri="{FF2B5EF4-FFF2-40B4-BE49-F238E27FC236}">
                <a16:creationId xmlns:a16="http://schemas.microsoft.com/office/drawing/2014/main" id="{82D613EB-FB97-7BE7-1E5D-8557058DFB0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204679" y="1620652"/>
            <a:ext cx="1170104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5B5C5A-893E-9A08-3663-C2CE5DFA6638}"/>
              </a:ext>
            </a:extLst>
          </p:cNvPr>
          <p:cNvSpPr txBox="1"/>
          <p:nvPr/>
        </p:nvSpPr>
        <p:spPr>
          <a:xfrm>
            <a:off x="2943091" y="171262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1358D-6D2B-7A6E-DC33-D2C7B431921E}"/>
              </a:ext>
            </a:extLst>
          </p:cNvPr>
          <p:cNvSpPr txBox="1"/>
          <p:nvPr/>
        </p:nvSpPr>
        <p:spPr>
          <a:xfrm>
            <a:off x="3649733" y="15936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A75E1-EB53-140D-4BE6-C3194BBC2FBE}"/>
              </a:ext>
            </a:extLst>
          </p:cNvPr>
          <p:cNvSpPr txBox="1"/>
          <p:nvPr/>
        </p:nvSpPr>
        <p:spPr>
          <a:xfrm>
            <a:off x="2130716" y="1918034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8BE48-61A9-1757-7FC0-472D28EBAE90}"/>
              </a:ext>
            </a:extLst>
          </p:cNvPr>
          <p:cNvSpPr txBox="1"/>
          <p:nvPr/>
        </p:nvSpPr>
        <p:spPr>
          <a:xfrm>
            <a:off x="2824193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2CC77-D2A8-9E57-49C2-80E1534610CB}"/>
              </a:ext>
            </a:extLst>
          </p:cNvPr>
          <p:cNvSpPr txBox="1"/>
          <p:nvPr/>
        </p:nvSpPr>
        <p:spPr>
          <a:xfrm>
            <a:off x="4290907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$150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E3FE0-3C9F-80FF-AC2A-7882F1430EC3}"/>
              </a:ext>
            </a:extLst>
          </p:cNvPr>
          <p:cNvSpPr/>
          <p:nvPr/>
        </p:nvSpPr>
        <p:spPr>
          <a:xfrm>
            <a:off x="914647" y="2706913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7D66D-2035-C070-6AB7-57A67AA50715}"/>
              </a:ext>
            </a:extLst>
          </p:cNvPr>
          <p:cNvSpPr txBox="1"/>
          <p:nvPr/>
        </p:nvSpPr>
        <p:spPr>
          <a:xfrm>
            <a:off x="1243870" y="236382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48E029-6B54-DF84-252C-FF5443109122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flipH="1">
            <a:off x="1175466" y="2359127"/>
            <a:ext cx="984915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6C2E28-8B5F-5D40-5BFD-633BFF74147F}"/>
              </a:ext>
            </a:extLst>
          </p:cNvPr>
          <p:cNvSpPr txBox="1"/>
          <p:nvPr/>
        </p:nvSpPr>
        <p:spPr>
          <a:xfrm>
            <a:off x="1202118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718044-FDD4-5300-A388-F26D5A4D30DC}"/>
              </a:ext>
            </a:extLst>
          </p:cNvPr>
          <p:cNvSpPr/>
          <p:nvPr/>
        </p:nvSpPr>
        <p:spPr>
          <a:xfrm>
            <a:off x="2130716" y="2706913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0F7FD3-A408-77D0-7D60-5AADB0280F58}"/>
              </a:ext>
            </a:extLst>
          </p:cNvPr>
          <p:cNvSpPr/>
          <p:nvPr/>
        </p:nvSpPr>
        <p:spPr>
          <a:xfrm>
            <a:off x="2909084" y="2704840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B57F4B-B76D-D3B3-3912-2BE67D243277}"/>
              </a:ext>
            </a:extLst>
          </p:cNvPr>
          <p:cNvSpPr/>
          <p:nvPr/>
        </p:nvSpPr>
        <p:spPr>
          <a:xfrm>
            <a:off x="3657787" y="269942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52BD91-FB74-41E4-C465-4BBB4BB70826}"/>
              </a:ext>
            </a:extLst>
          </p:cNvPr>
          <p:cNvSpPr/>
          <p:nvPr/>
        </p:nvSpPr>
        <p:spPr>
          <a:xfrm>
            <a:off x="4370692" y="2696018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90FC77-146A-91EF-DD11-463BD24CC8AF}"/>
              </a:ext>
            </a:extLst>
          </p:cNvPr>
          <p:cNvSpPr/>
          <p:nvPr/>
        </p:nvSpPr>
        <p:spPr>
          <a:xfrm>
            <a:off x="5119395" y="2674538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96299F-8CB2-5D7C-AFF2-9EFADCDA44BF}"/>
              </a:ext>
            </a:extLst>
          </p:cNvPr>
          <p:cNvSpPr/>
          <p:nvPr/>
        </p:nvSpPr>
        <p:spPr>
          <a:xfrm>
            <a:off x="1727727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3FBEC-5707-5B6D-7AB3-305D17DD4F2C}"/>
              </a:ext>
            </a:extLst>
          </p:cNvPr>
          <p:cNvSpPr/>
          <p:nvPr/>
        </p:nvSpPr>
        <p:spPr>
          <a:xfrm>
            <a:off x="4127261" y="3492336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56105A-74CB-D869-EAC5-AB3C7A6A4DFD}"/>
              </a:ext>
            </a:extLst>
          </p:cNvPr>
          <p:cNvSpPr/>
          <p:nvPr/>
        </p:nvSpPr>
        <p:spPr>
          <a:xfrm>
            <a:off x="4945516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400C23-BB07-011C-769C-679C9B15D523}"/>
              </a:ext>
            </a:extLst>
          </p:cNvPr>
          <p:cNvSpPr/>
          <p:nvPr/>
        </p:nvSpPr>
        <p:spPr>
          <a:xfrm>
            <a:off x="5671717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4125A6-5B27-E369-A84D-592B8BE61E82}"/>
              </a:ext>
            </a:extLst>
          </p:cNvPr>
          <p:cNvSpPr/>
          <p:nvPr/>
        </p:nvSpPr>
        <p:spPr>
          <a:xfrm>
            <a:off x="4773677" y="4255358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54279E-F158-A31A-339F-B19CA9FC0161}"/>
              </a:ext>
            </a:extLst>
          </p:cNvPr>
          <p:cNvSpPr txBox="1"/>
          <p:nvPr/>
        </p:nvSpPr>
        <p:spPr>
          <a:xfrm>
            <a:off x="2376255" y="264870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943252-0E51-A47D-E7C6-2DF29426D340}"/>
              </a:ext>
            </a:extLst>
          </p:cNvPr>
          <p:cNvSpPr txBox="1"/>
          <p:nvPr/>
        </p:nvSpPr>
        <p:spPr>
          <a:xfrm>
            <a:off x="320790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9CFCC-0042-61D0-9112-8285AC66BFFC}"/>
              </a:ext>
            </a:extLst>
          </p:cNvPr>
          <p:cNvSpPr txBox="1"/>
          <p:nvPr/>
        </p:nvSpPr>
        <p:spPr>
          <a:xfrm>
            <a:off x="395223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859320-A806-80E2-9152-BACD4BE2A44B}"/>
              </a:ext>
            </a:extLst>
          </p:cNvPr>
          <p:cNvSpPr txBox="1"/>
          <p:nvPr/>
        </p:nvSpPr>
        <p:spPr>
          <a:xfrm>
            <a:off x="4603758" y="26398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170573-9543-BABA-B38D-63EA633329F9}"/>
              </a:ext>
            </a:extLst>
          </p:cNvPr>
          <p:cNvSpPr txBox="1"/>
          <p:nvPr/>
        </p:nvSpPr>
        <p:spPr>
          <a:xfrm>
            <a:off x="5296849" y="2617736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0DB8C-3974-E36E-8E20-75784C0C31A2}"/>
              </a:ext>
            </a:extLst>
          </p:cNvPr>
          <p:cNvSpPr txBox="1"/>
          <p:nvPr/>
        </p:nvSpPr>
        <p:spPr>
          <a:xfrm>
            <a:off x="2014884" y="3437203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DEF57-EAF3-2954-3621-252A109772DB}"/>
              </a:ext>
            </a:extLst>
          </p:cNvPr>
          <p:cNvSpPr txBox="1"/>
          <p:nvPr/>
        </p:nvSpPr>
        <p:spPr>
          <a:xfrm>
            <a:off x="4413384" y="343997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DC2AF-9D42-8713-7E31-A9C03F1AF18A}"/>
              </a:ext>
            </a:extLst>
          </p:cNvPr>
          <p:cNvSpPr txBox="1"/>
          <p:nvPr/>
        </p:nvSpPr>
        <p:spPr>
          <a:xfrm>
            <a:off x="5971137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1029C-E5D4-B262-F364-EB417C0AF598}"/>
              </a:ext>
            </a:extLst>
          </p:cNvPr>
          <p:cNvSpPr txBox="1"/>
          <p:nvPr/>
        </p:nvSpPr>
        <p:spPr>
          <a:xfrm>
            <a:off x="5059040" y="41977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791FCE-E6B9-341F-C7E7-EFA7AF2B1CB3}"/>
              </a:ext>
            </a:extLst>
          </p:cNvPr>
          <p:cNvSpPr txBox="1"/>
          <p:nvPr/>
        </p:nvSpPr>
        <p:spPr>
          <a:xfrm>
            <a:off x="5186646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61ECAB-C521-F238-7586-D8B53E9A6602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H="1">
            <a:off x="2391535" y="2359127"/>
            <a:ext cx="517549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89E86D-C938-ED2C-BC6F-4F282D8489EE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2909084" y="2359127"/>
            <a:ext cx="260819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6A8A5F-3B09-D8F7-2F4E-A4628C9489EF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 flipH="1">
            <a:off x="3918606" y="2359127"/>
            <a:ext cx="456177" cy="34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84930E-F39A-79BE-10C4-A7784B31813E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>
            <a:off x="4374783" y="2359127"/>
            <a:ext cx="256728" cy="3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D69ADE-3FBF-F17F-6420-6E7E577773EF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>
            <a:off x="4374783" y="2359127"/>
            <a:ext cx="1005431" cy="3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2EAFDB-A641-853F-28C5-10B432C82E9B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1988546" y="3099675"/>
            <a:ext cx="402989" cy="3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34DE2C-1373-DD79-4A90-FE50D27655C3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4388080" y="3088780"/>
            <a:ext cx="243431" cy="40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B3E72-E635-A040-43AA-A5BC2296B98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5206335" y="3067300"/>
            <a:ext cx="173879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67067B-DA41-FA58-48A9-4BFA00CF569D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5380214" y="3067300"/>
            <a:ext cx="552322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26C23C-1CA5-7103-3010-FA6917293740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5034496" y="3885098"/>
            <a:ext cx="171839" cy="3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9371F2E-79A7-35DF-5259-0B2E0D5E97B8}"/>
              </a:ext>
            </a:extLst>
          </p:cNvPr>
          <p:cNvSpPr txBox="1"/>
          <p:nvPr/>
        </p:nvSpPr>
        <p:spPr>
          <a:xfrm>
            <a:off x="3127968" y="1164924"/>
            <a:ext cx="416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$200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2F3799-4000-FB5C-4FB7-655010B94CFC}"/>
              </a:ext>
            </a:extLst>
          </p:cNvPr>
          <p:cNvSpPr txBox="1"/>
          <p:nvPr/>
        </p:nvSpPr>
        <p:spPr>
          <a:xfrm>
            <a:off x="2243097" y="238374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3FD4A1-15D4-F0CA-7931-AA9B77345FD2}"/>
              </a:ext>
            </a:extLst>
          </p:cNvPr>
          <p:cNvSpPr txBox="1"/>
          <p:nvPr/>
        </p:nvSpPr>
        <p:spPr>
          <a:xfrm>
            <a:off x="2961756" y="23665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9C2CEE-A1E7-208E-DECE-1939A409FEED}"/>
              </a:ext>
            </a:extLst>
          </p:cNvPr>
          <p:cNvSpPr txBox="1"/>
          <p:nvPr/>
        </p:nvSpPr>
        <p:spPr>
          <a:xfrm>
            <a:off x="3703558" y="23509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2D70CF-0A5F-1F7F-FF76-AA3F403A81DF}"/>
              </a:ext>
            </a:extLst>
          </p:cNvPr>
          <p:cNvSpPr txBox="1"/>
          <p:nvPr/>
        </p:nvSpPr>
        <p:spPr>
          <a:xfrm>
            <a:off x="4475656" y="2450924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9547CC-7468-6E78-0406-DE6227AF06E2}"/>
              </a:ext>
            </a:extLst>
          </p:cNvPr>
          <p:cNvSpPr txBox="1"/>
          <p:nvPr/>
        </p:nvSpPr>
        <p:spPr>
          <a:xfrm>
            <a:off x="4995121" y="239479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9F38DD-90A1-8950-F6AC-EAA9B10A6553}"/>
              </a:ext>
            </a:extLst>
          </p:cNvPr>
          <p:cNvSpPr txBox="1"/>
          <p:nvPr/>
        </p:nvSpPr>
        <p:spPr>
          <a:xfrm>
            <a:off x="2055801" y="322349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C5B2BC-F22B-0634-8712-4CF8A3712FA7}"/>
              </a:ext>
            </a:extLst>
          </p:cNvPr>
          <p:cNvSpPr txBox="1"/>
          <p:nvPr/>
        </p:nvSpPr>
        <p:spPr>
          <a:xfrm>
            <a:off x="4127261" y="3127141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F0C15E-BA21-8B8F-6CB9-068802181BDA}"/>
              </a:ext>
            </a:extLst>
          </p:cNvPr>
          <p:cNvSpPr txBox="1"/>
          <p:nvPr/>
        </p:nvSpPr>
        <p:spPr>
          <a:xfrm>
            <a:off x="4890792" y="3141117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750886-6C83-A567-5B86-FA487FA602A2}"/>
              </a:ext>
            </a:extLst>
          </p:cNvPr>
          <p:cNvSpPr txBox="1"/>
          <p:nvPr/>
        </p:nvSpPr>
        <p:spPr>
          <a:xfrm>
            <a:off x="5588869" y="3124635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49573C-5923-1F23-D834-752234268829}"/>
              </a:ext>
            </a:extLst>
          </p:cNvPr>
          <p:cNvSpPr txBox="1"/>
          <p:nvPr/>
        </p:nvSpPr>
        <p:spPr>
          <a:xfrm>
            <a:off x="5070428" y="3921452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EE9C60-4772-F1FD-8A68-86EE6B39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BA4EE30-DC15-1380-0968-59F99CBECC0A}"/>
              </a:ext>
            </a:extLst>
          </p:cNvPr>
          <p:cNvSpPr txBox="1">
            <a:spLocks/>
          </p:cNvSpPr>
          <p:nvPr/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/>
              <a:t>Execution Recurrence Tree</a:t>
            </a:r>
            <a:endParaRPr lang="en-US" sz="2400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D72A9AC-42F9-F8EB-B4F1-E5DCE63D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B8E85E-9CA0-8D5E-A079-1D522BCDB610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3014F6-E073-C4F1-ABF5-E7635EDC427B}"/>
                  </a:ext>
                </a:extLst>
              </p:cNvPr>
              <p:cNvSpPr txBox="1"/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5lb, $150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4lb, $100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</a:t>
                </a: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2lb, $10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3014F6-E073-C4F1-ABF5-E7635EDC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53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C90F9-96B3-D068-C43B-0C05C11E23EF}"/>
              </a:ext>
            </a:extLst>
          </p:cNvPr>
          <p:cNvSpPr/>
          <p:nvPr/>
        </p:nvSpPr>
        <p:spPr>
          <a:xfrm>
            <a:off x="2943860" y="1227890"/>
            <a:ext cx="521638" cy="392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7727B-5032-7B33-74E9-4404733FF9DE}"/>
              </a:ext>
            </a:extLst>
          </p:cNvPr>
          <p:cNvSpPr/>
          <p:nvPr/>
        </p:nvSpPr>
        <p:spPr>
          <a:xfrm>
            <a:off x="1899562" y="1966365"/>
            <a:ext cx="521638" cy="392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87249-53AF-E0D8-708B-D76FA8835CED}"/>
              </a:ext>
            </a:extLst>
          </p:cNvPr>
          <p:cNvSpPr/>
          <p:nvPr/>
        </p:nvSpPr>
        <p:spPr>
          <a:xfrm>
            <a:off x="2648265" y="1966365"/>
            <a:ext cx="521638" cy="3927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0F6B1-9758-DCF5-8277-605ED67C938A}"/>
              </a:ext>
            </a:extLst>
          </p:cNvPr>
          <p:cNvSpPr/>
          <p:nvPr/>
        </p:nvSpPr>
        <p:spPr>
          <a:xfrm>
            <a:off x="4113964" y="1966365"/>
            <a:ext cx="521638" cy="3927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12" name="Straight Arrow Connector 11" descr="asd">
            <a:extLst>
              <a:ext uri="{FF2B5EF4-FFF2-40B4-BE49-F238E27FC236}">
                <a16:creationId xmlns:a16="http://schemas.microsoft.com/office/drawing/2014/main" id="{69EBEEC9-CD56-0895-603A-719D58CB29D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160381" y="1620652"/>
            <a:ext cx="1044298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817F9-B213-0CC8-FBB9-52D6578824B9}"/>
              </a:ext>
            </a:extLst>
          </p:cNvPr>
          <p:cNvSpPr txBox="1"/>
          <p:nvPr/>
        </p:nvSpPr>
        <p:spPr>
          <a:xfrm>
            <a:off x="2247319" y="16204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cxnSp>
        <p:nvCxnSpPr>
          <p:cNvPr id="14" name="Straight Arrow Connector 13" descr="asd">
            <a:extLst>
              <a:ext uri="{FF2B5EF4-FFF2-40B4-BE49-F238E27FC236}">
                <a16:creationId xmlns:a16="http://schemas.microsoft.com/office/drawing/2014/main" id="{DEBD61A2-39B8-1CD8-245D-53ADDC0D400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909084" y="1620652"/>
            <a:ext cx="295595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 descr="asd">
            <a:extLst>
              <a:ext uri="{FF2B5EF4-FFF2-40B4-BE49-F238E27FC236}">
                <a16:creationId xmlns:a16="http://schemas.microsoft.com/office/drawing/2014/main" id="{82D613EB-FB97-7BE7-1E5D-8557058DFB0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204679" y="1620652"/>
            <a:ext cx="1170104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5B5C5A-893E-9A08-3663-C2CE5DFA6638}"/>
              </a:ext>
            </a:extLst>
          </p:cNvPr>
          <p:cNvSpPr txBox="1"/>
          <p:nvPr/>
        </p:nvSpPr>
        <p:spPr>
          <a:xfrm>
            <a:off x="2943091" y="171262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1358D-6D2B-7A6E-DC33-D2C7B431921E}"/>
              </a:ext>
            </a:extLst>
          </p:cNvPr>
          <p:cNvSpPr txBox="1"/>
          <p:nvPr/>
        </p:nvSpPr>
        <p:spPr>
          <a:xfrm>
            <a:off x="3649733" y="1593678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A75E1-EB53-140D-4BE6-C3194BBC2FBE}"/>
              </a:ext>
            </a:extLst>
          </p:cNvPr>
          <p:cNvSpPr txBox="1"/>
          <p:nvPr/>
        </p:nvSpPr>
        <p:spPr>
          <a:xfrm>
            <a:off x="2130716" y="1918034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8BE48-61A9-1757-7FC0-472D28EBAE90}"/>
              </a:ext>
            </a:extLst>
          </p:cNvPr>
          <p:cNvSpPr txBox="1"/>
          <p:nvPr/>
        </p:nvSpPr>
        <p:spPr>
          <a:xfrm>
            <a:off x="2824193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2CC77-D2A8-9E57-49C2-80E1534610CB}"/>
              </a:ext>
            </a:extLst>
          </p:cNvPr>
          <p:cNvSpPr txBox="1"/>
          <p:nvPr/>
        </p:nvSpPr>
        <p:spPr>
          <a:xfrm>
            <a:off x="4290907" y="1918034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$150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E3FE0-3C9F-80FF-AC2A-7882F1430EC3}"/>
              </a:ext>
            </a:extLst>
          </p:cNvPr>
          <p:cNvSpPr/>
          <p:nvPr/>
        </p:nvSpPr>
        <p:spPr>
          <a:xfrm>
            <a:off x="914647" y="2706913"/>
            <a:ext cx="521638" cy="3927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7D66D-2035-C070-6AB7-57A67AA50715}"/>
              </a:ext>
            </a:extLst>
          </p:cNvPr>
          <p:cNvSpPr txBox="1"/>
          <p:nvPr/>
        </p:nvSpPr>
        <p:spPr>
          <a:xfrm>
            <a:off x="1243870" y="236382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48E029-6B54-DF84-252C-FF5443109122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flipH="1">
            <a:off x="1175466" y="2359127"/>
            <a:ext cx="984915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6C2E28-8B5F-5D40-5BFD-633BFF74147F}"/>
              </a:ext>
            </a:extLst>
          </p:cNvPr>
          <p:cNvSpPr txBox="1"/>
          <p:nvPr/>
        </p:nvSpPr>
        <p:spPr>
          <a:xfrm>
            <a:off x="1202118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718044-FDD4-5300-A388-F26D5A4D30DC}"/>
              </a:ext>
            </a:extLst>
          </p:cNvPr>
          <p:cNvSpPr/>
          <p:nvPr/>
        </p:nvSpPr>
        <p:spPr>
          <a:xfrm>
            <a:off x="2130716" y="2706913"/>
            <a:ext cx="521638" cy="392762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0F7FD3-A408-77D0-7D60-5AADB0280F58}"/>
              </a:ext>
            </a:extLst>
          </p:cNvPr>
          <p:cNvSpPr/>
          <p:nvPr/>
        </p:nvSpPr>
        <p:spPr>
          <a:xfrm>
            <a:off x="2909084" y="2704840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B57F4B-B76D-D3B3-3912-2BE67D243277}"/>
              </a:ext>
            </a:extLst>
          </p:cNvPr>
          <p:cNvSpPr/>
          <p:nvPr/>
        </p:nvSpPr>
        <p:spPr>
          <a:xfrm>
            <a:off x="3657787" y="2699428"/>
            <a:ext cx="521638" cy="3927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52BD91-FB74-41E4-C465-4BBB4BB70826}"/>
              </a:ext>
            </a:extLst>
          </p:cNvPr>
          <p:cNvSpPr/>
          <p:nvPr/>
        </p:nvSpPr>
        <p:spPr>
          <a:xfrm>
            <a:off x="4370692" y="2696018"/>
            <a:ext cx="521638" cy="392762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90FC77-146A-91EF-DD11-463BD24CC8AF}"/>
              </a:ext>
            </a:extLst>
          </p:cNvPr>
          <p:cNvSpPr/>
          <p:nvPr/>
        </p:nvSpPr>
        <p:spPr>
          <a:xfrm>
            <a:off x="5119395" y="2674538"/>
            <a:ext cx="521638" cy="3927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lang="en-IN" baseline="-25000" dirty="0">
                <a:solidFill>
                  <a:prstClr val="white"/>
                </a:solidFill>
                <a:latin typeface="Calibri" panose="020F0502020204030204"/>
              </a:rPr>
              <a:t>4</a:t>
            </a:r>
            <a:endParaRPr lang="en-IN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96299F-8CB2-5D7C-AFF2-9EFADCDA44BF}"/>
              </a:ext>
            </a:extLst>
          </p:cNvPr>
          <p:cNvSpPr/>
          <p:nvPr/>
        </p:nvSpPr>
        <p:spPr>
          <a:xfrm>
            <a:off x="1727727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3FBEC-5707-5B6D-7AB3-305D17DD4F2C}"/>
              </a:ext>
            </a:extLst>
          </p:cNvPr>
          <p:cNvSpPr/>
          <p:nvPr/>
        </p:nvSpPr>
        <p:spPr>
          <a:xfrm>
            <a:off x="4127261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56105A-74CB-D869-EAC5-AB3C7A6A4DFD}"/>
              </a:ext>
            </a:extLst>
          </p:cNvPr>
          <p:cNvSpPr/>
          <p:nvPr/>
        </p:nvSpPr>
        <p:spPr>
          <a:xfrm>
            <a:off x="4945516" y="3492336"/>
            <a:ext cx="521638" cy="392762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400C23-BB07-011C-769C-679C9B15D523}"/>
              </a:ext>
            </a:extLst>
          </p:cNvPr>
          <p:cNvSpPr/>
          <p:nvPr/>
        </p:nvSpPr>
        <p:spPr>
          <a:xfrm>
            <a:off x="5671717" y="3492336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4125A6-5B27-E369-A84D-592B8BE61E82}"/>
              </a:ext>
            </a:extLst>
          </p:cNvPr>
          <p:cNvSpPr/>
          <p:nvPr/>
        </p:nvSpPr>
        <p:spPr>
          <a:xfrm>
            <a:off x="4773677" y="4255358"/>
            <a:ext cx="521638" cy="39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54279E-F158-A31A-339F-B19CA9FC0161}"/>
              </a:ext>
            </a:extLst>
          </p:cNvPr>
          <p:cNvSpPr txBox="1"/>
          <p:nvPr/>
        </p:nvSpPr>
        <p:spPr>
          <a:xfrm>
            <a:off x="2376255" y="264870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943252-0E51-A47D-E7C6-2DF29426D340}"/>
              </a:ext>
            </a:extLst>
          </p:cNvPr>
          <p:cNvSpPr txBox="1"/>
          <p:nvPr/>
        </p:nvSpPr>
        <p:spPr>
          <a:xfrm>
            <a:off x="320790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9CFCC-0042-61D0-9112-8285AC66BFFC}"/>
              </a:ext>
            </a:extLst>
          </p:cNvPr>
          <p:cNvSpPr txBox="1"/>
          <p:nvPr/>
        </p:nvSpPr>
        <p:spPr>
          <a:xfrm>
            <a:off x="3952232" y="265198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859320-A806-80E2-9152-BACD4BE2A44B}"/>
              </a:ext>
            </a:extLst>
          </p:cNvPr>
          <p:cNvSpPr txBox="1"/>
          <p:nvPr/>
        </p:nvSpPr>
        <p:spPr>
          <a:xfrm>
            <a:off x="4603758" y="26398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170573-9543-BABA-B38D-63EA633329F9}"/>
              </a:ext>
            </a:extLst>
          </p:cNvPr>
          <p:cNvSpPr txBox="1"/>
          <p:nvPr/>
        </p:nvSpPr>
        <p:spPr>
          <a:xfrm>
            <a:off x="5296849" y="2617736"/>
            <a:ext cx="482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0DB8C-3974-E36E-8E20-75784C0C31A2}"/>
              </a:ext>
            </a:extLst>
          </p:cNvPr>
          <p:cNvSpPr txBox="1"/>
          <p:nvPr/>
        </p:nvSpPr>
        <p:spPr>
          <a:xfrm>
            <a:off x="2014884" y="3437203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DEF57-EAF3-2954-3621-252A109772DB}"/>
              </a:ext>
            </a:extLst>
          </p:cNvPr>
          <p:cNvSpPr txBox="1"/>
          <p:nvPr/>
        </p:nvSpPr>
        <p:spPr>
          <a:xfrm>
            <a:off x="4413384" y="3439971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DC2AF-9D42-8713-7E31-A9C03F1AF18A}"/>
              </a:ext>
            </a:extLst>
          </p:cNvPr>
          <p:cNvSpPr txBox="1"/>
          <p:nvPr/>
        </p:nvSpPr>
        <p:spPr>
          <a:xfrm>
            <a:off x="5971137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1029C-E5D4-B262-F364-EB417C0AF598}"/>
              </a:ext>
            </a:extLst>
          </p:cNvPr>
          <p:cNvSpPr txBox="1"/>
          <p:nvPr/>
        </p:nvSpPr>
        <p:spPr>
          <a:xfrm>
            <a:off x="5059040" y="4197786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791FCE-E6B9-341F-C7E7-EFA7AF2B1CB3}"/>
              </a:ext>
            </a:extLst>
          </p:cNvPr>
          <p:cNvSpPr txBox="1"/>
          <p:nvPr/>
        </p:nvSpPr>
        <p:spPr>
          <a:xfrm>
            <a:off x="5186646" y="3442439"/>
            <a:ext cx="38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61ECAB-C521-F238-7586-D8B53E9A6602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H="1">
            <a:off x="2391535" y="2359127"/>
            <a:ext cx="517549" cy="3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89E86D-C938-ED2C-BC6F-4F282D8489EE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2909084" y="2359127"/>
            <a:ext cx="260819" cy="3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6A8A5F-3B09-D8F7-2F4E-A4628C9489EF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 flipH="1">
            <a:off x="3918606" y="2359127"/>
            <a:ext cx="456177" cy="34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84930E-F39A-79BE-10C4-A7784B31813E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>
            <a:off x="4374783" y="2359127"/>
            <a:ext cx="256728" cy="3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D69ADE-3FBF-F17F-6420-6E7E577773EF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>
            <a:off x="4374783" y="2359127"/>
            <a:ext cx="1005431" cy="3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2EAFDB-A641-853F-28C5-10B432C82E9B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1988546" y="3099675"/>
            <a:ext cx="402989" cy="3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34DE2C-1373-DD79-4A90-FE50D27655C3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4388080" y="3088780"/>
            <a:ext cx="243431" cy="40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B3E72-E635-A040-43AA-A5BC2296B98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5206335" y="3067300"/>
            <a:ext cx="173879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67067B-DA41-FA58-48A9-4BFA00CF569D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5380214" y="3067300"/>
            <a:ext cx="552322" cy="4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26C23C-1CA5-7103-3010-FA6917293740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5034496" y="3885098"/>
            <a:ext cx="171839" cy="3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9371F2E-79A7-35DF-5259-0B2E0D5E97B8}"/>
              </a:ext>
            </a:extLst>
          </p:cNvPr>
          <p:cNvSpPr txBox="1"/>
          <p:nvPr/>
        </p:nvSpPr>
        <p:spPr>
          <a:xfrm>
            <a:off x="3127968" y="1164924"/>
            <a:ext cx="416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$200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2F3799-4000-FB5C-4FB7-655010B94CFC}"/>
              </a:ext>
            </a:extLst>
          </p:cNvPr>
          <p:cNvSpPr txBox="1"/>
          <p:nvPr/>
        </p:nvSpPr>
        <p:spPr>
          <a:xfrm>
            <a:off x="2243097" y="238374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3FD4A1-15D4-F0CA-7931-AA9B77345FD2}"/>
              </a:ext>
            </a:extLst>
          </p:cNvPr>
          <p:cNvSpPr txBox="1"/>
          <p:nvPr/>
        </p:nvSpPr>
        <p:spPr>
          <a:xfrm>
            <a:off x="2961756" y="23665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9C2CEE-A1E7-208E-DECE-1939A409FEED}"/>
              </a:ext>
            </a:extLst>
          </p:cNvPr>
          <p:cNvSpPr txBox="1"/>
          <p:nvPr/>
        </p:nvSpPr>
        <p:spPr>
          <a:xfrm>
            <a:off x="3703558" y="235094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+$150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2D70CF-0A5F-1F7F-FF76-AA3F403A81DF}"/>
              </a:ext>
            </a:extLst>
          </p:cNvPr>
          <p:cNvSpPr txBox="1"/>
          <p:nvPr/>
        </p:nvSpPr>
        <p:spPr>
          <a:xfrm>
            <a:off x="4475656" y="2450924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9547CC-7468-6E78-0406-DE6227AF06E2}"/>
              </a:ext>
            </a:extLst>
          </p:cNvPr>
          <p:cNvSpPr txBox="1"/>
          <p:nvPr/>
        </p:nvSpPr>
        <p:spPr>
          <a:xfrm>
            <a:off x="4995121" y="2394793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9F38DD-90A1-8950-F6AC-EAA9B10A6553}"/>
              </a:ext>
            </a:extLst>
          </p:cNvPr>
          <p:cNvSpPr txBox="1"/>
          <p:nvPr/>
        </p:nvSpPr>
        <p:spPr>
          <a:xfrm>
            <a:off x="2055801" y="3223490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C5B2BC-F22B-0634-8712-4CF8A3712FA7}"/>
              </a:ext>
            </a:extLst>
          </p:cNvPr>
          <p:cNvSpPr txBox="1"/>
          <p:nvPr/>
        </p:nvSpPr>
        <p:spPr>
          <a:xfrm>
            <a:off x="4127261" y="3127141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F0C15E-BA21-8B8F-6CB9-068802181BDA}"/>
              </a:ext>
            </a:extLst>
          </p:cNvPr>
          <p:cNvSpPr txBox="1"/>
          <p:nvPr/>
        </p:nvSpPr>
        <p:spPr>
          <a:xfrm>
            <a:off x="4890792" y="3141117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750886-6C83-A567-5B86-FA487FA602A2}"/>
              </a:ext>
            </a:extLst>
          </p:cNvPr>
          <p:cNvSpPr txBox="1"/>
          <p:nvPr/>
        </p:nvSpPr>
        <p:spPr>
          <a:xfrm>
            <a:off x="5588869" y="3124635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49573C-5923-1F23-D834-752234268829}"/>
              </a:ext>
            </a:extLst>
          </p:cNvPr>
          <p:cNvSpPr txBox="1"/>
          <p:nvPr/>
        </p:nvSpPr>
        <p:spPr>
          <a:xfrm>
            <a:off x="5070428" y="3921452"/>
            <a:ext cx="540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+$10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EE9C60-4772-F1FD-8A68-86EE6B39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BA4EE30-DC15-1380-0968-59F99CBECC0A}"/>
              </a:ext>
            </a:extLst>
          </p:cNvPr>
          <p:cNvSpPr txBox="1">
            <a:spLocks/>
          </p:cNvSpPr>
          <p:nvPr/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/>
              <a:t>Execution Recurrence Tree</a:t>
            </a:r>
            <a:endParaRPr lang="en-US" sz="2400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D72A9AC-42F9-F8EB-B4F1-E5DCE63D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B8E85E-9CA0-8D5E-A079-1D522BCDB610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CAFD5-D374-86A8-C2A1-CE0F6CEA185F}"/>
              </a:ext>
            </a:extLst>
          </p:cNvPr>
          <p:cNvSpPr txBox="1"/>
          <p:nvPr/>
        </p:nvSpPr>
        <p:spPr>
          <a:xfrm>
            <a:off x="179752" y="4166144"/>
            <a:ext cx="346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There are </a:t>
            </a:r>
            <a:r>
              <a:rPr kumimoji="0" lang="en-US" sz="1200" i="0" u="none" strike="noStrike" kern="120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at most</a:t>
            </a:r>
            <a:r>
              <a:rPr kumimoji="0" lang="en-US" sz="12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9 different subproblems that need to be computed for this enormous recursion tree</a:t>
            </a:r>
            <a:endParaRPr kumimoji="0" lang="en-IN" sz="12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0578A3-A4DC-A784-D5D6-BD0D87F75E52}"/>
                  </a:ext>
                </a:extLst>
              </p:cNvPr>
              <p:cNvSpPr txBox="1"/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5lb, $150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4lb, $100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</a:t>
                </a: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2lb, $10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0578A3-A4DC-A784-D5D6-BD0D87F7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33" y="1101105"/>
                <a:ext cx="1256533" cy="64633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 Efficient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1" y="1096952"/>
            <a:ext cx="6541382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Item a:  5 </a:t>
            </a:r>
            <a:r>
              <a:rPr lang="en-US" sz="1600" dirty="0" err="1"/>
              <a:t>lb</a:t>
            </a:r>
            <a:r>
              <a:rPr lang="en-US" sz="1600" dirty="0"/>
              <a:t>, $150, Item b:  4 </a:t>
            </a:r>
            <a:r>
              <a:rPr lang="en-US" sz="1600" dirty="0" err="1"/>
              <a:t>lb</a:t>
            </a:r>
            <a:r>
              <a:rPr lang="en-US" sz="1600" dirty="0"/>
              <a:t>, $100, 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69976" y="1465452"/>
            <a:ext cx="6763731" cy="2666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81F943-32EB-803B-02A7-15E8B32AEEA3}"/>
              </a:ext>
            </a:extLst>
          </p:cNvPr>
          <p:cNvSpPr txBox="1">
            <a:spLocks/>
          </p:cNvSpPr>
          <p:nvPr/>
        </p:nvSpPr>
        <p:spPr>
          <a:xfrm>
            <a:off x="4096314" y="1795577"/>
            <a:ext cx="2472266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Previous naïve version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726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 Efficient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69976" y="1465452"/>
            <a:ext cx="6763731" cy="325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!= -1)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=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[0,..,8] = {-1,..,-1}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78F683-A5AE-594F-BB40-6D029AF827DC}"/>
              </a:ext>
            </a:extLst>
          </p:cNvPr>
          <p:cNvSpPr txBox="1">
            <a:spLocks/>
          </p:cNvSpPr>
          <p:nvPr/>
        </p:nvSpPr>
        <p:spPr>
          <a:xfrm>
            <a:off x="181151" y="1096952"/>
            <a:ext cx="6541382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Item a:  5 </a:t>
            </a:r>
            <a:r>
              <a:rPr lang="en-US" sz="1600" dirty="0" err="1"/>
              <a:t>lb</a:t>
            </a:r>
            <a:r>
              <a:rPr lang="en-US" sz="1600" dirty="0"/>
              <a:t>, $150, Item b:  4 </a:t>
            </a:r>
            <a:r>
              <a:rPr lang="en-US" sz="1600" dirty="0" err="1"/>
              <a:t>lb</a:t>
            </a:r>
            <a:r>
              <a:rPr lang="en-US" sz="1600" dirty="0"/>
              <a:t>, $100, 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35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An Efficient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69976" y="1465452"/>
            <a:ext cx="6763731" cy="325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!= -1)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=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[0,..,8] = {-1,..,-1}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FBDD4-A21C-F626-CB22-D04432D0462B}"/>
              </a:ext>
            </a:extLst>
          </p:cNvPr>
          <p:cNvSpPr txBox="1"/>
          <p:nvPr/>
        </p:nvSpPr>
        <p:spPr>
          <a:xfrm>
            <a:off x="4538133" y="3951371"/>
            <a:ext cx="16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COMPLEXITY??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393A0B-76C2-6CE9-F853-B984C9480197}"/>
              </a:ext>
            </a:extLst>
          </p:cNvPr>
          <p:cNvSpPr txBox="1">
            <a:spLocks/>
          </p:cNvSpPr>
          <p:nvPr/>
        </p:nvSpPr>
        <p:spPr>
          <a:xfrm>
            <a:off x="181151" y="1096952"/>
            <a:ext cx="6541382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Item a:  5 </a:t>
            </a:r>
            <a:r>
              <a:rPr lang="en-US" sz="1600" dirty="0" err="1"/>
              <a:t>lb</a:t>
            </a:r>
            <a:r>
              <a:rPr lang="en-US" sz="1600" dirty="0"/>
              <a:t>, $150, Item b:  4 </a:t>
            </a:r>
            <a:r>
              <a:rPr lang="en-US" sz="1600" dirty="0" err="1"/>
              <a:t>lb</a:t>
            </a:r>
            <a:r>
              <a:rPr lang="en-US" sz="1600" dirty="0"/>
              <a:t>, $100, 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680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44483"/>
            <a:ext cx="6350466" cy="32938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100" dirty="0"/>
              <a:t>Overlapping Subproblems and Optimal Substructure</a:t>
            </a:r>
            <a:endParaRPr sz="21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0" y="1096951"/>
            <a:ext cx="6424393" cy="3638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Dynamic Programing addresses a bigger problem by breaking it down as subproblems and then</a:t>
            </a:r>
          </a:p>
          <a:p>
            <a:pPr marL="490538" lvl="1">
              <a:lnSpc>
                <a:spcPts val="15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Solving the subproblems</a:t>
            </a:r>
          </a:p>
          <a:p>
            <a:pPr marL="490538" lvl="1">
              <a:lnSpc>
                <a:spcPts val="15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Combining solutions to subproblems</a:t>
            </a:r>
          </a:p>
          <a:p>
            <a:pPr>
              <a:lnSpc>
                <a:spcPts val="15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Dynamic Programing is based on the </a:t>
            </a:r>
            <a:r>
              <a:rPr lang="en-US" sz="1400" u="sng" dirty="0"/>
              <a:t>principle of optimality</a:t>
            </a:r>
          </a:p>
          <a:p>
            <a:pPr>
              <a:lnSpc>
                <a:spcPts val="158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1B4FAC-6321-7364-0955-1BE3112099D6}"/>
              </a:ext>
            </a:extLst>
          </p:cNvPr>
          <p:cNvGrpSpPr>
            <a:grpSpLocks noChangeAspect="1"/>
          </p:cNvGrpSpPr>
          <p:nvPr/>
        </p:nvGrpSpPr>
        <p:grpSpPr>
          <a:xfrm>
            <a:off x="629516" y="2387533"/>
            <a:ext cx="4937115" cy="1133279"/>
            <a:chOff x="0" y="2580316"/>
            <a:chExt cx="8594490" cy="1972801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3A7470A5-3C29-2D20-C306-49A981BD081C}"/>
                </a:ext>
              </a:extLst>
            </p:cNvPr>
            <p:cNvCxnSpPr/>
            <p:nvPr/>
          </p:nvCxnSpPr>
          <p:spPr>
            <a:xfrm>
              <a:off x="90570" y="3100184"/>
              <a:ext cx="850392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142EBE-AA6C-71B6-B176-566BEBA97DAE}"/>
                </a:ext>
              </a:extLst>
            </p:cNvPr>
            <p:cNvSpPr/>
            <p:nvPr/>
          </p:nvSpPr>
          <p:spPr>
            <a:xfrm>
              <a:off x="1589169" y="3008744"/>
              <a:ext cx="182881" cy="18288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CF3BFE-59E7-1A44-3232-E5C331DA89DC}"/>
                </a:ext>
              </a:extLst>
            </p:cNvPr>
            <p:cNvSpPr/>
            <p:nvPr/>
          </p:nvSpPr>
          <p:spPr>
            <a:xfrm>
              <a:off x="6728239" y="3008744"/>
              <a:ext cx="182881" cy="18288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6E3BB7-A863-301D-ADA2-B051B1415AB6}"/>
                    </a:ext>
                  </a:extLst>
                </p:cNvPr>
                <p:cNvSpPr txBox="1"/>
                <p:nvPr/>
              </p:nvSpPr>
              <p:spPr>
                <a:xfrm>
                  <a:off x="0" y="3325595"/>
                  <a:ext cx="242773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6E3BB7-A863-301D-ADA2-B051B1415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325595"/>
                  <a:ext cx="242773" cy="375043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3FC094-7EB3-3AC9-ACDA-998EB9AC3E74}"/>
                    </a:ext>
                  </a:extLst>
                </p:cNvPr>
                <p:cNvSpPr txBox="1"/>
                <p:nvPr/>
              </p:nvSpPr>
              <p:spPr>
                <a:xfrm>
                  <a:off x="1635688" y="3192942"/>
                  <a:ext cx="251926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𝑘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3FC094-7EB3-3AC9-ACDA-998EB9AC3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688" y="3192942"/>
                  <a:ext cx="251926" cy="375043"/>
                </a:xfrm>
                <a:prstGeom prst="rect">
                  <a:avLst/>
                </a:prstGeom>
                <a:blipFill>
                  <a:blip r:embed="rId4"/>
                  <a:stretch>
                    <a:fillRect l="-25000" r="-3333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98A47F-989D-E470-509B-2370CF9F3C6F}"/>
                    </a:ext>
                  </a:extLst>
                </p:cNvPr>
                <p:cNvSpPr txBox="1"/>
                <p:nvPr/>
              </p:nvSpPr>
              <p:spPr>
                <a:xfrm>
                  <a:off x="6764127" y="3325595"/>
                  <a:ext cx="306174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98A47F-989D-E470-509B-2370CF9F3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127" y="3325595"/>
                  <a:ext cx="306174" cy="375043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333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C9B024-8AAE-AE28-D63A-A2B6203297CD}"/>
                </a:ext>
              </a:extLst>
            </p:cNvPr>
            <p:cNvCxnSpPr/>
            <p:nvPr/>
          </p:nvCxnSpPr>
          <p:spPr>
            <a:xfrm>
              <a:off x="1680609" y="2580316"/>
              <a:ext cx="52120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tailEnd type="stealth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5972D9-7B7C-6EAC-F510-F1DC1524B754}"/>
                    </a:ext>
                  </a:extLst>
                </p:cNvPr>
                <p:cNvSpPr txBox="1"/>
                <p:nvPr/>
              </p:nvSpPr>
              <p:spPr>
                <a:xfrm>
                  <a:off x="1589169" y="2644833"/>
                  <a:ext cx="363657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5972D9-7B7C-6EAC-F510-F1DC1524B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169" y="2644833"/>
                  <a:ext cx="363657" cy="375043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E1FC37-EE57-C39B-8397-6C2AB493324C}"/>
                </a:ext>
              </a:extLst>
            </p:cNvPr>
            <p:cNvSpPr txBox="1"/>
            <p:nvPr/>
          </p:nvSpPr>
          <p:spPr>
            <a:xfrm>
              <a:off x="2097390" y="2598666"/>
              <a:ext cx="2496935" cy="535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srgbClr val="FF0000"/>
                  </a:solidFill>
                  <a:latin typeface="Arial Hebrew" charset="-79"/>
                  <a:ea typeface="Arial Hebrew" charset="-79"/>
                  <a:cs typeface="Arial Hebrew" charset="-79"/>
                </a:rPr>
                <a:t>Tail </a:t>
              </a:r>
              <a:r>
                <a:rPr lang="en-US" sz="1400" dirty="0" err="1">
                  <a:solidFill>
                    <a:srgbClr val="FF0000"/>
                  </a:solidFill>
                  <a:latin typeface="Arial Hebrew" charset="-79"/>
                  <a:ea typeface="Arial Hebrew" charset="-79"/>
                  <a:cs typeface="Arial Hebrew" charset="-79"/>
                </a:rPr>
                <a:t>subproblem</a:t>
              </a:r>
              <a:endParaRPr lang="en-US" sz="1400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AA0D1-04E6-EA72-9538-C5A78D7BF977}"/>
                </a:ext>
              </a:extLst>
            </p:cNvPr>
            <p:cNvSpPr txBox="1"/>
            <p:nvPr/>
          </p:nvSpPr>
          <p:spPr>
            <a:xfrm>
              <a:off x="7519993" y="3220828"/>
              <a:ext cx="1005137" cy="535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  <a:latin typeface="Arial Hebrew" charset="-79"/>
                  <a:ea typeface="Arial Hebrew" charset="-79"/>
                  <a:cs typeface="Arial Hebrew" charset="-79"/>
                </a:rPr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8978C8-7664-33AA-2843-E52D2C658715}"/>
                    </a:ext>
                  </a:extLst>
                </p:cNvPr>
                <p:cNvSpPr txBox="1"/>
                <p:nvPr/>
              </p:nvSpPr>
              <p:spPr>
                <a:xfrm>
                  <a:off x="774393" y="3486951"/>
                  <a:ext cx="2481643" cy="375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,⋯,</m:t>
                        </m:r>
                        <m:sSubSup>
                          <m:sSubSupPr>
                            <m:ctrlP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  <m:t>,⋯,</m:t>
                        </m:r>
                        <m:sSubSup>
                          <m:sSubSupPr>
                            <m:ctrlP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8978C8-7664-33AA-2843-E52D2C658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93" y="3486951"/>
                  <a:ext cx="2481643" cy="375043"/>
                </a:xfrm>
                <a:prstGeom prst="rect">
                  <a:avLst/>
                </a:prstGeom>
                <a:blipFill>
                  <a:blip r:embed="rId7"/>
                  <a:stretch>
                    <a:fillRect l="-885" r="-885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326A0-BCA1-111F-6239-83506E19C449}"/>
                </a:ext>
              </a:extLst>
            </p:cNvPr>
            <p:cNvCxnSpPr/>
            <p:nvPr/>
          </p:nvCxnSpPr>
          <p:spPr>
            <a:xfrm>
              <a:off x="357613" y="3984242"/>
              <a:ext cx="645485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2BC058-4408-87C5-004B-B463C5479460}"/>
                </a:ext>
              </a:extLst>
            </p:cNvPr>
            <p:cNvSpPr txBox="1"/>
            <p:nvPr/>
          </p:nvSpPr>
          <p:spPr>
            <a:xfrm>
              <a:off x="774393" y="4017342"/>
              <a:ext cx="3633783" cy="535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  <a:latin typeface="Arial Hebrew" charset="-79"/>
                  <a:ea typeface="Arial Hebrew" charset="-79"/>
                  <a:cs typeface="Arial Hebrew" charset="-79"/>
                </a:rPr>
                <a:t>Optimal action sequence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A63BFE6-B17C-76AE-6DE6-F25925B3D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874" y="3506860"/>
            <a:ext cx="5617077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Optimal substructure i.e., principle of optimality applies.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Overlapping subproblems, i.e., subproblems recur many times and solutions to these subproblems can be cached and reused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In the previous example, the problem is to find the optimal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 for a total weight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/>
                  <a:t> and the options are:</a:t>
                </a:r>
                <a:br>
                  <a:rPr lang="en-US" sz="1600" dirty="0"/>
                </a:br>
                <a:r>
                  <a:rPr lang="en-US" sz="1600" b="1" u="sng" dirty="0"/>
                  <a:t>suitcase(8)</a:t>
                </a:r>
              </a:p>
              <a:p>
                <a:pPr marL="447675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u="sng" dirty="0"/>
                  <a:t>Case 1</a:t>
                </a:r>
                <a:r>
                  <a:rPr lang="en-US" sz="1400" dirty="0"/>
                  <a:t>: First put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. Total value = suitcase(3) + 150</a:t>
                </a:r>
              </a:p>
              <a:p>
                <a:pPr marL="447675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u="sng" dirty="0"/>
                  <a:t>Case 2</a:t>
                </a:r>
                <a:r>
                  <a:rPr lang="en-US" sz="1400" dirty="0"/>
                  <a:t>: First put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. Total value = suitcase(4) + 100</a:t>
                </a:r>
              </a:p>
              <a:p>
                <a:pPr marL="447675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u="sng" dirty="0"/>
                  <a:t>Case 3</a:t>
                </a:r>
                <a:r>
                  <a:rPr lang="en-US" sz="1400" dirty="0"/>
                  <a:t>: First put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00" dirty="0"/>
                  <a:t>. Total value = suitcase(6) + 10</a:t>
                </a:r>
              </a:p>
              <a:p>
                <a:pPr marL="447675"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Best = max of the above three</a:t>
                </a:r>
              </a:p>
              <a:p>
                <a:pPr marL="0" indent="-23812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subproblems are same problem with new weight limit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185738" indent="-1778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subproblems must be the corresponding optimal solutions, otherwise the bigger problem is not going to be optimal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  <a:blipFill>
                <a:blip r:embed="rId3"/>
                <a:stretch>
                  <a:fillRect l="-394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>
            <a:extLst>
              <a:ext uri="{FF2B5EF4-FFF2-40B4-BE49-F238E27FC236}">
                <a16:creationId xmlns:a16="http://schemas.microsoft.com/office/drawing/2014/main" id="{4D0ECC70-413B-96F5-8484-36AB7ADCB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44483"/>
            <a:ext cx="6350466" cy="32938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100" dirty="0"/>
              <a:t>Requirements of Dynamic Programing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133580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0/1 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F666B-1AB5-13BA-ACD4-FFD43E43978C}"/>
              </a:ext>
            </a:extLst>
          </p:cNvPr>
          <p:cNvSpPr txBox="1">
            <a:spLocks/>
          </p:cNvSpPr>
          <p:nvPr/>
        </p:nvSpPr>
        <p:spPr>
          <a:xfrm>
            <a:off x="69976" y="1465452"/>
            <a:ext cx="6763731" cy="325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!= -1)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0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foreach item of (weight,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&gt;= weight)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max(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suitcase(</a:t>
            </a:r>
            <a:r>
              <a:rPr lang="en-US" sz="1400" dirty="0" err="1">
                <a:solidFill>
                  <a:srgbClr val="0432FF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0432FF"/>
                </a:solidFill>
                <a:latin typeface="Courier" pitchFamily="2" charset="0"/>
              </a:rPr>
              <a:t>-weight)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leftWeight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] =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return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curBest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Calling the function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ans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[0,..,8] = {-1,..,-1}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answer = suitcase(8)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0FFA5-C5A2-C68E-66F7-625E36D00F1A}"/>
              </a:ext>
            </a:extLst>
          </p:cNvPr>
          <p:cNvSpPr txBox="1"/>
          <p:nvPr/>
        </p:nvSpPr>
        <p:spPr>
          <a:xfrm>
            <a:off x="3712292" y="1675659"/>
            <a:ext cx="2338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the solution work if we only allow to use an item once?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2AC368-EA60-EC27-A4AE-0BFDFB1D3366}"/>
              </a:ext>
            </a:extLst>
          </p:cNvPr>
          <p:cNvSpPr txBox="1">
            <a:spLocks/>
          </p:cNvSpPr>
          <p:nvPr/>
        </p:nvSpPr>
        <p:spPr>
          <a:xfrm>
            <a:off x="181151" y="1096952"/>
            <a:ext cx="6541382" cy="301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Item a:  5 </a:t>
            </a:r>
            <a:r>
              <a:rPr lang="en-US" sz="1600" dirty="0" err="1"/>
              <a:t>lb</a:t>
            </a:r>
            <a:r>
              <a:rPr lang="en-US" sz="1600" dirty="0"/>
              <a:t>, $150, Item b:  4 </a:t>
            </a:r>
            <a:r>
              <a:rPr lang="en-US" sz="1600" dirty="0" err="1"/>
              <a:t>lb</a:t>
            </a:r>
            <a:r>
              <a:rPr lang="en-US" sz="1600" dirty="0"/>
              <a:t>, $100, Item c: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57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Dynamic Programing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B9A14-7E2A-91AC-2A5C-BC7599FF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7" y="1323455"/>
            <a:ext cx="6677506" cy="28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No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Optimal subproblem for “unlimited knapsack”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After we chose item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, the leftover problem is “best value when weight capacity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” [We changed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to denote the current capacity]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In 0/1 Knapsack problem, leftover problem is “best value when weight capacity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FF0000"/>
                    </a:solidFill>
                  </a:rPr>
                  <a:t>and we can not use item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again</a:t>
                </a:r>
                <a:r>
                  <a:rPr lang="en-US" sz="1600" dirty="0"/>
                  <a:t>”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How can we change the state to accommodate this?</a:t>
                </a:r>
                <a:br>
                  <a:rPr lang="en-US" sz="1600" dirty="0"/>
                </a:b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subproblem we use must not contain item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Add another dimension to the problem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  <a:blipFill>
                <a:blip r:embed="rId3"/>
                <a:stretch>
                  <a:fillRect l="-394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0/1 Knapsack Problem</a:t>
            </a:r>
            <a:endParaRPr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5D275-099C-5269-283A-99DB6DB2186F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21782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be the optimal value for total weight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using only the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items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How to calculate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? For any item, there are really two options</a:t>
                </a:r>
              </a:p>
              <a:p>
                <a:pPr marL="447675" lvl="1" indent="-2190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the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(value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+ best solution of weight limit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using first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/>
                  <a:t> items)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447675" lvl="1" indent="-2190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Do not use 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(best solution of weight limit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using first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/>
                  <a:t> items)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400" dirty="0"/>
              </a:p>
              <a:p>
                <a:pPr marL="447675" lvl="1" indent="-2190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The boundary case: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638033"/>
              </a:xfrm>
              <a:prstGeom prst="rect">
                <a:avLst/>
              </a:prstGeom>
              <a:blipFill>
                <a:blip r:embed="rId3"/>
                <a:stretch>
                  <a:fillRect l="-394" t="-1394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B93248BF-A3A7-203E-6685-F883C5820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0/1 Knapsack Problem</a:t>
            </a:r>
            <a:endParaRPr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5D275-099C-5269-283A-99DB6DB2186F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238330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3840FF-9DA4-4E51-2801-FAF9275056AD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D8D141-9A6E-D478-F538-0FF5A04CCB83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267A3-252B-0E31-BD58-C60C032786BA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267A3-252B-0E31-BD58-C60C0327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5195DB-3D74-4725-43B8-0FD7E5211089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5195DB-3D74-4725-43B8-0FD7E521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BA449F-BE95-F4B0-0199-988343F627DC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EA24A1-9092-CDCF-F714-2D20636C4442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60C25F-2301-5F2E-E3D7-23EFB421A605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369FC9-FBB6-D3DE-5F22-D2518D3860B1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369FC9-FBB6-D3DE-5F22-D2518D386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0F3B1-378C-53C5-15C8-DDD976786E81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0F3B1-378C-53C5-15C8-DDD97678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BDD25-6E29-E62F-0BFF-7A77D118EEB3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BDD25-6E29-E62F-0BFF-7A77D118E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3BEBC3-C2E7-2C2E-95B0-FF0770B6E4D1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797780-A15F-AF40-0335-4538C5281916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797780-A15F-AF40-0335-4538C5281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180F8C-A442-14A4-368F-2084DB5D8237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180F8C-A442-14A4-368F-2084DB5D8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A98599-DDFC-4B9D-031E-140DC3360C5C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A98599-DDFC-4B9D-031E-140DC3360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4FCCD3-5B10-E588-7928-C47BEBFA3498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40E8D-FC5A-7F36-6ECC-D1E4EF92FBA5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D20240-090B-9CE5-4F67-33560F400C69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D20240-090B-9CE5-4F67-33560F40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2">
            <a:extLst>
              <a:ext uri="{FF2B5EF4-FFF2-40B4-BE49-F238E27FC236}">
                <a16:creationId xmlns:a16="http://schemas.microsoft.com/office/drawing/2014/main" id="{6964C964-EA43-03B6-CB30-F6F928AF1E80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54692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668C07-E34E-161F-D5F4-3DE708D224BC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C90C25-0804-DF9B-DA30-2FAB75306275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E10B7B-000D-7862-2D48-8D43E6C2BA7E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E10B7B-000D-7862-2D48-8D43E6C2B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66365D-1356-FE37-79B5-E5F527EF39A7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66365D-1356-FE37-79B5-E5F527EF3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C10B88-639B-1C36-E3EC-4AFF4954B556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757050-0170-6447-9580-B93D20DF9FF3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BDAA93-7F85-BEA2-8DEE-6E2FECD2563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A7CDA-C8A6-E909-D3BE-A5E5885CB306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A7CDA-C8A6-E909-D3BE-A5E5885C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224109-95F2-6E5A-D07A-06E6C4B78451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224109-95F2-6E5A-D07A-06E6C4B78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F6E9D2-50C7-57BF-9699-17004E287456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F6E9D2-50C7-57BF-9699-17004E28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AA39679-C8E8-EA0E-29B5-06FDE520A231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F8030C-629D-E77E-3A68-FFAE122E6257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F8030C-629D-E77E-3A68-FFAE122E6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FF3C92-2AD3-F589-92D1-BE6EB26AE54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FF3C92-2AD3-F589-92D1-BE6EB26AE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58621E-6098-3395-42AA-89800C706CDF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58621E-6098-3395-42AA-89800C70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1F22310-C361-B11F-B32F-06FB759C534C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71C5C-8E8A-EB84-D06C-08D9F9FB9C03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BA99B6-EA05-2FC5-ADA1-CBC175DA5E49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BA99B6-EA05-2FC5-ADA1-CBC175DA5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2">
            <a:extLst>
              <a:ext uri="{FF2B5EF4-FFF2-40B4-BE49-F238E27FC236}">
                <a16:creationId xmlns:a16="http://schemas.microsoft.com/office/drawing/2014/main" id="{56D5963D-0607-A0BF-093F-48556D796C3A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3869845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7C3966-E73D-94E4-6A88-1D4216DEF7E2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6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6BF44B-E154-4935-326A-87E2D3586EC7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D5C93-B180-A3EB-8F75-C0647A62EA63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D5C93-B180-A3EB-8F75-C0647A62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C8DD4A-9E28-EFC1-FD03-5A2734F719AA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C8DD4A-9E28-EFC1-FD03-5A2734F71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BEECB7-D143-68B7-C03F-332ADFD37E45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A4E997-1A36-EACD-5405-B5042468F89B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0EF188-D408-2680-3A58-CF518086475E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C3745-6BD6-87F6-8F4F-C0365F18478A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C3745-6BD6-87F6-8F4F-C0365F18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53AE1-AB2C-FAD5-DDF4-3682334162CD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53AE1-AB2C-FAD5-DDF4-36823341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8820B2-0866-797F-4EB4-3C102EF4DA17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8820B2-0866-797F-4EB4-3C102EF4D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DFE4A8-FFBB-FF03-9A62-B65947A96443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D76708-1D2C-2253-AD62-D2B8B234223E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D76708-1D2C-2253-AD62-D2B8B234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EDBC98-1C0D-E3FD-1501-D1DBBF3C4B5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EDBC98-1C0D-E3FD-1501-D1DBBF3C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E9737-81F5-1D1C-CE46-C40BF185E878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E9737-81F5-1D1C-CE46-C40BF185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0EC3F3-8C12-5A5E-4C08-ABC4DC71ED16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681B4-B3D0-1B36-C50A-744379D60DE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CCCBE6-B85F-0178-DEBA-D6AF3C494412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CCCBE6-B85F-0178-DEBA-D6AF3C49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20E7B2-AE59-284F-2B25-5122FFDA64E8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325BECA7-2427-A202-C790-88E441C555A5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75668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F6EB1E-FCCE-61F5-6FC3-537E039FC5C2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1309E0-1B8B-1A4C-D52A-4026931C8A7A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A5555D-D20B-5127-4462-DFFEAAF457BD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A5555D-D20B-5127-4462-DFFEAAF4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94BC81-74B4-DF1E-2E5A-E7E5920C0A76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94BC81-74B4-DF1E-2E5A-E7E5920C0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51EEEF-33D3-BA5F-EE89-FF5A38099344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DB103C-4DE2-9222-9F53-7EFCFBF21A2B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62AD41-AB7D-59A8-5848-982FD141E09B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F7E56-9F1E-3588-BA9A-8F1DFAD56FDB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F7E56-9F1E-3588-BA9A-8F1DFAD56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26169-1255-EA03-186F-505DDF597444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26169-1255-EA03-186F-505DDF597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6E8019-EBEF-C9DD-7C5B-E792AF4B3FA4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6E8019-EBEF-C9DD-7C5B-E792AF4B3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CBD81FD-867C-88C7-4949-91719C2C8801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B8C8DB-EFE5-4D15-B8A5-00A5E4FC2A41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B8C8DB-EFE5-4D15-B8A5-00A5E4FC2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D50FDE-58F2-0722-97FF-63E509AD3922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D50FDE-58F2-0722-97FF-63E509AD3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385E65-DF23-F15A-ADFC-036EA94B8E88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385E65-DF23-F15A-ADFC-036EA94B8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B141B05-5BEF-84A4-0654-E70EEADB67DA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50CC5-1C08-6BFD-7000-5E045E4F57B4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DF9BCA-13A6-5CDE-A5A9-F034ECE7ED99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DF9BCA-13A6-5CDE-A5A9-F034ECE7E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0BCA8E1-BCE6-699B-7CE0-CA1A9D0E3098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3C518149-C2A5-6974-7405-BF3C119AE100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497522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D267E7-4A41-1781-7EBE-7F2C0DBD8133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03734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7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523D11-4055-E78E-5523-285904B0F01F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C55078-60F4-EF49-CF0F-6310F54FB8A1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C55078-60F4-EF49-CF0F-6310F54F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17971-8B6C-F766-5372-E4002C837691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17971-8B6C-F766-5372-E4002C83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6B68DD-48B2-F3CF-75D2-FB9DE27B4844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C59F56-2512-3284-5D45-D664B884852E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C952E0-4793-1FFB-BF6E-F7456CD00238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C54A3-E90F-BD2B-E813-C7C1FAB2CFFC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C54A3-E90F-BD2B-E813-C7C1FAB2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4D02C-5D40-3B99-2632-44320A130AA5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4D02C-5D40-3B99-2632-44320A13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EEB403-3E58-AFF7-18E3-585E4D91F7B1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EEB403-3E58-AFF7-18E3-585E4D91F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997B020-64AE-5E1B-8220-61A203952172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E94E08-7B8C-DEBE-0EE0-14D91BDD9486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E94E08-7B8C-DEBE-0EE0-14D91BDD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6D2A09-EA26-BC70-6E7F-639A1EB4CA62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6D2A09-EA26-BC70-6E7F-639A1EB4C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3642AB-C32C-2F7F-B99A-98FB6B2666B1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3642AB-C32C-2F7F-B99A-98FB6B26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7E51593-D3E1-7484-F89B-11631C6BC2A3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B9EED-A69D-DD3E-80B0-0DE854F98173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D782C-6B17-3BD1-A895-278555ACD9C7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dirty="0"/>
                  <a:t> using </a:t>
                </a:r>
                <a:r>
                  <a:rPr lang="en-US" sz="1400" b="1" dirty="0"/>
                  <a:t>item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D782C-6B17-3BD1-A895-278555ACD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2FC6ADE-FD58-81AD-6AF1-F3D4877D4D20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354FE7-3A52-6DAD-32C4-1AE1166F51B7}"/>
              </a:ext>
            </a:extLst>
          </p:cNvPr>
          <p:cNvSpPr/>
          <p:nvPr/>
        </p:nvSpPr>
        <p:spPr>
          <a:xfrm>
            <a:off x="1530219" y="3442997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C73F25-B9A7-A6EB-1FD7-A78360B0453C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C73F25-B9A7-A6EB-1FD7-A78360B04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2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B37D7D-CA8A-489A-FED0-75F7E068E044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B37D7D-CA8A-489A-FED0-75F7E068E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3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">
            <a:extLst>
              <a:ext uri="{FF2B5EF4-FFF2-40B4-BE49-F238E27FC236}">
                <a16:creationId xmlns:a16="http://schemas.microsoft.com/office/drawing/2014/main" id="{6C8971DF-4B3C-C0B6-2CC0-7429480A05FB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103297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CF4BBE-F06E-2B1B-99AE-18145A488474}"/>
              </a:ext>
            </a:extLst>
          </p:cNvPr>
          <p:cNvGraphicFramePr>
            <a:graphicFrameLocks noGrp="1"/>
          </p:cNvGraphicFramePr>
          <p:nvPr/>
        </p:nvGraphicFramePr>
        <p:xfrm>
          <a:off x="237930" y="1113065"/>
          <a:ext cx="319107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14">
                  <a:extLst>
                    <a:ext uri="{9D8B030D-6E8A-4147-A177-3AD203B41FA5}">
                      <a16:colId xmlns:a16="http://schemas.microsoft.com/office/drawing/2014/main" val="161426350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3144198419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1260520216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839795051"/>
                    </a:ext>
                  </a:extLst>
                </a:gridCol>
                <a:gridCol w="638214">
                  <a:extLst>
                    <a:ext uri="{9D8B030D-6E8A-4147-A177-3AD203B41FA5}">
                      <a16:colId xmlns:a16="http://schemas.microsoft.com/office/drawing/2014/main" val="21704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Item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6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63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B8B8D-240C-D5D4-4BED-712DD150C880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5410F-7E80-A320-59AB-CF322C8F089B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5410F-7E80-A320-59AB-CF322C8F0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F8860-C94A-EBA3-3B1E-6F72E6B12C17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F8860-C94A-EBA3-3B1E-6F72E6B1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B40632-5068-CBEC-EB65-4832BEE27454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8D46A7-605E-A99F-19F2-4542E484DAC2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4D6FC2-0EF8-F180-97AC-BDF62D583D28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1E6FE-82AC-D9B1-420C-0E79D9536766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1E6FE-82AC-D9B1-420C-0E79D953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5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F0C02C-6B21-C44E-951E-6F6DD7CD4582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F0C02C-6B21-C44E-951E-6F6DD7CD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197552-C18D-C4F1-4BC4-1BBBBF0CC4CF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197552-C18D-C4F1-4BC4-1BBBBF0CC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D4AD242-4B16-A7C5-E455-5BE08B89CC79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A96E07-3E03-A7ED-27DC-247FD32E5835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A96E07-3E03-A7ED-27DC-247FD32E5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CECF98-011F-3F0C-913E-C974A01FBA55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CECF98-011F-3F0C-913E-C974A01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C088F7-149D-C849-FF45-CB51C8EC975F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C088F7-149D-C849-FF45-CB51C8EC9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8F38774-66A9-B553-380D-9EBE1E67833A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B29E6-8DEF-D80E-D73E-2AF2D72F894D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4AAB1E-DE99-42C7-1350-4B9A22B4B068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4AAB1E-DE99-42C7-1350-4B9A22B4B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1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BEEB40-B1E9-EB88-E094-E41831943704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ED093AC-7179-5DD2-9247-E6D61DBB009E}"/>
              </a:ext>
            </a:extLst>
          </p:cNvPr>
          <p:cNvSpPr/>
          <p:nvPr/>
        </p:nvSpPr>
        <p:spPr>
          <a:xfrm>
            <a:off x="1530219" y="344300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164EB5-AC3E-C909-4E94-575E81197780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164EB5-AC3E-C909-4E94-575E81197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2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3ABEF-B4D5-436C-7C0A-712B77CC1FB9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3ABEF-B4D5-436C-7C0A-712B77CC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3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E6D9E2-429C-0C17-44D8-667CBDA790F4}"/>
              </a:ext>
            </a:extLst>
          </p:cNvPr>
          <p:cNvSpPr/>
          <p:nvPr/>
        </p:nvSpPr>
        <p:spPr>
          <a:xfrm>
            <a:off x="886410" y="3442997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EA45CFE-9024-7030-2F31-6E7576DAF430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3731A30-18ED-8C6A-0367-DBCF0970DB63}"/>
              </a:ext>
            </a:extLst>
          </p:cNvPr>
          <p:cNvSpPr/>
          <p:nvPr/>
        </p:nvSpPr>
        <p:spPr>
          <a:xfrm>
            <a:off x="886410" y="1582638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F0CD84-FCCC-CD00-CFFF-2B9AC4F40EDB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5BF935F2-75C2-7B74-3C09-D0A70A3BDDD4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81597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4DDCC0-1CDE-A671-84B2-3E0B4D06D74C}"/>
              </a:ext>
            </a:extLst>
          </p:cNvPr>
          <p:cNvSpPr/>
          <p:nvPr/>
        </p:nvSpPr>
        <p:spPr>
          <a:xfrm>
            <a:off x="1530219" y="344300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1AF822-362C-6E37-042B-2222B61FF5F7}"/>
              </a:ext>
            </a:extLst>
          </p:cNvPr>
          <p:cNvSpPr/>
          <p:nvPr/>
        </p:nvSpPr>
        <p:spPr>
          <a:xfrm>
            <a:off x="886410" y="3442997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949360-9C48-1B3D-BCCE-6A1542482F9A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1F73E78-54E5-4AE6-978B-C169492ED68B}"/>
              </a:ext>
            </a:extLst>
          </p:cNvPr>
          <p:cNvSpPr/>
          <p:nvPr/>
        </p:nvSpPr>
        <p:spPr>
          <a:xfrm>
            <a:off x="886410" y="1582638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3C76B91-4CAA-2077-7F42-8409B2067484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B9C2798F-9ECD-7706-085A-2FF1FB8B3E1B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841548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6947277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4DDCC0-1CDE-A671-84B2-3E0B4D06D74C}"/>
              </a:ext>
            </a:extLst>
          </p:cNvPr>
          <p:cNvSpPr/>
          <p:nvPr/>
        </p:nvSpPr>
        <p:spPr>
          <a:xfrm>
            <a:off x="1530219" y="3806896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1AF822-362C-6E37-042B-2222B61FF5F7}"/>
              </a:ext>
            </a:extLst>
          </p:cNvPr>
          <p:cNvSpPr/>
          <p:nvPr/>
        </p:nvSpPr>
        <p:spPr>
          <a:xfrm>
            <a:off x="886410" y="3806892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949360-9C48-1B3D-BCCE-6A1542482F9A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1F73E78-54E5-4AE6-978B-C169492ED68B}"/>
              </a:ext>
            </a:extLst>
          </p:cNvPr>
          <p:cNvSpPr/>
          <p:nvPr/>
        </p:nvSpPr>
        <p:spPr>
          <a:xfrm>
            <a:off x="886410" y="1955864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3C76B91-4CAA-2077-7F42-8409B2067484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907FE240-C6AA-D080-6181-E1EB2CB8B79A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326493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Dynamic Programing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157168"/>
            <a:ext cx="6424393" cy="1292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Dynamic Programing (DP), like Divide-and-conquer, solves problems by combining solutions to subproblems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It was invented as a general method for optimizing multistage decision processes in the 1950s by prominent US Mathematician Richard Bellman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19C1B-B42F-7E91-1EE0-05BC8F34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571750"/>
            <a:ext cx="1333500" cy="1917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0B6982-601A-D3FA-3568-B10BF9DB5FDC}"/>
              </a:ext>
            </a:extLst>
          </p:cNvPr>
          <p:cNvSpPr txBox="1">
            <a:spLocks/>
          </p:cNvSpPr>
          <p:nvPr/>
        </p:nvSpPr>
        <p:spPr>
          <a:xfrm>
            <a:off x="2510150" y="2483141"/>
            <a:ext cx="3655758" cy="2318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Why is it named </a:t>
            </a:r>
            <a:r>
              <a:rPr lang="en-US" sz="1600" b="1" dirty="0"/>
              <a:t>programing</a:t>
            </a:r>
            <a:r>
              <a:rPr lang="en-US" sz="1600" dirty="0"/>
              <a:t>?</a:t>
            </a:r>
          </a:p>
          <a:p>
            <a:pPr marL="492125" lvl="1" indent="-2667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‘Programing’ here refers to a tabular method for solving an optimization problem as opposed to writing computer code</a:t>
            </a:r>
          </a:p>
          <a:p>
            <a:pPr marL="492125" lvl="1" indent="-2667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Much like linear programing or quadratic programing</a:t>
            </a:r>
          </a:p>
        </p:txBody>
      </p:sp>
    </p:spTree>
    <p:extLst>
      <p:ext uri="{BB962C8B-B14F-4D97-AF65-F5344CB8AC3E}">
        <p14:creationId xmlns:p14="http://schemas.microsoft.com/office/powerpoint/2010/main" val="16504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21935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62538" y="803993"/>
            <a:ext cx="545871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">
            <a:extLst>
              <a:ext uri="{FF2B5EF4-FFF2-40B4-BE49-F238E27FC236}">
                <a16:creationId xmlns:a16="http://schemas.microsoft.com/office/drawing/2014/main" id="{FFD217C0-5F97-37E9-DC3F-8FE20EEC1825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844064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8526509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54690" y="765743"/>
            <a:ext cx="1069916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61CA23-324D-20C0-7A0C-DAE3F2FA06B1}"/>
              </a:ext>
            </a:extLst>
          </p:cNvPr>
          <p:cNvSpPr/>
          <p:nvPr/>
        </p:nvSpPr>
        <p:spPr>
          <a:xfrm>
            <a:off x="2183362" y="3069773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3E41B0-C660-F1C3-35E0-EE2C120A1057}"/>
              </a:ext>
            </a:extLst>
          </p:cNvPr>
          <p:cNvSpPr/>
          <p:nvPr/>
        </p:nvSpPr>
        <p:spPr>
          <a:xfrm>
            <a:off x="1534884" y="3069775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C187E0-9355-5DAC-10AA-00C3740F7FCB}"/>
              </a:ext>
            </a:extLst>
          </p:cNvPr>
          <p:cNvSpPr/>
          <p:nvPr/>
        </p:nvSpPr>
        <p:spPr>
          <a:xfrm>
            <a:off x="1534883" y="1577020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3A4F53E8-C1FB-3ACA-EAB9-C4C7F203947A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699752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54690" y="765743"/>
            <a:ext cx="1069916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61CA23-324D-20C0-7A0C-DAE3F2FA06B1}"/>
              </a:ext>
            </a:extLst>
          </p:cNvPr>
          <p:cNvSpPr/>
          <p:nvPr/>
        </p:nvSpPr>
        <p:spPr>
          <a:xfrm>
            <a:off x="2183362" y="3069773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3E41B0-C660-F1C3-35E0-EE2C120A1057}"/>
              </a:ext>
            </a:extLst>
          </p:cNvPr>
          <p:cNvSpPr/>
          <p:nvPr/>
        </p:nvSpPr>
        <p:spPr>
          <a:xfrm>
            <a:off x="1534884" y="3069775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C187E0-9355-5DAC-10AA-00C3740F7FCB}"/>
              </a:ext>
            </a:extLst>
          </p:cNvPr>
          <p:cNvSpPr/>
          <p:nvPr/>
        </p:nvSpPr>
        <p:spPr>
          <a:xfrm>
            <a:off x="1534883" y="1577020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9A598D9-B7C9-B996-F1C8-92370521F1FF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19889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749923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54690" y="765743"/>
            <a:ext cx="1069916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61CA23-324D-20C0-7A0C-DAE3F2FA06B1}"/>
              </a:ext>
            </a:extLst>
          </p:cNvPr>
          <p:cNvSpPr/>
          <p:nvPr/>
        </p:nvSpPr>
        <p:spPr>
          <a:xfrm>
            <a:off x="2164700" y="3433790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3E41B0-C660-F1C3-35E0-EE2C120A1057}"/>
              </a:ext>
            </a:extLst>
          </p:cNvPr>
          <p:cNvSpPr/>
          <p:nvPr/>
        </p:nvSpPr>
        <p:spPr>
          <a:xfrm>
            <a:off x="1534884" y="3433670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C187E0-9355-5DAC-10AA-00C3740F7FCB}"/>
              </a:ext>
            </a:extLst>
          </p:cNvPr>
          <p:cNvSpPr/>
          <p:nvPr/>
        </p:nvSpPr>
        <p:spPr>
          <a:xfrm>
            <a:off x="1534883" y="1959578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66D5453C-2D1F-4EB0-D64C-D4B860DA093E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587622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315925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54690" y="765743"/>
            <a:ext cx="1069916" cy="17325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">
            <a:extLst>
              <a:ext uri="{FF2B5EF4-FFF2-40B4-BE49-F238E27FC236}">
                <a16:creationId xmlns:a16="http://schemas.microsoft.com/office/drawing/2014/main" id="{DCB7CC99-2623-86B7-26E4-DF2E6E72183D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1055113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991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01236" y="232658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6082" y="1590841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66751" y="2326581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EB0BCF43-FB87-ACF8-ABE4-85D6E3DA9DC4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1521125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003140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01236" y="232658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6082" y="1590841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66751" y="2326581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75FD16A2-D79A-87CC-4C03-0A34803D1CDB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983574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2954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431034" r="-6000" b="-5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13177" y="306977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4153" y="2321209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74154" y="3069770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BD381D61-C5E8-1050-92A7-B168916330D7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93328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451065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431034" r="-6000" b="-5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513333" r="-600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1896079" cy="327718"/>
              </a:xfrm>
              <a:prstGeom prst="rect">
                <a:avLst/>
              </a:prstGeom>
              <a:blipFill>
                <a:blip r:embed="rId13"/>
                <a:stretch>
                  <a:fillRect l="-667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2=100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13177" y="3069771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4153" y="2321209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74154" y="3069770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5426DEB7-8754-A96A-6F83-D5C7C4BD9173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4183673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780339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431034" r="-6000" b="-5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513333" r="-600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634483" r="-60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734483" r="-6000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806667" r="-600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2288142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=150+$10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2288142" cy="327718"/>
              </a:xfrm>
              <a:prstGeom prst="rect">
                <a:avLst/>
              </a:prstGeom>
              <a:blipFill>
                <a:blip r:embed="rId13"/>
                <a:stretch>
                  <a:fillRect l="-552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03846" y="4170784"/>
            <a:ext cx="597161" cy="3452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76704F-9CAB-DF7B-7392-D8F532C65AF1}"/>
              </a:ext>
            </a:extLst>
          </p:cNvPr>
          <p:cNvSpPr/>
          <p:nvPr/>
        </p:nvSpPr>
        <p:spPr>
          <a:xfrm>
            <a:off x="2174152" y="3433741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0B38E3-D24F-8E78-8AE8-93F76C9E9DC6}"/>
              </a:ext>
            </a:extLst>
          </p:cNvPr>
          <p:cNvSpPr/>
          <p:nvPr/>
        </p:nvSpPr>
        <p:spPr>
          <a:xfrm>
            <a:off x="2174153" y="4170783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BF1FCF9D-E150-A95D-880E-9799F992F143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267755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Dynamic Programing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57168"/>
                <a:ext cx="6424393" cy="35778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It has similarity with a divide and conquer approach. However, unlike divide and conquer, DP applies when the subproblems </a:t>
                </a:r>
                <a:r>
                  <a:rPr lang="en-US" sz="1600" u="sng" dirty="0"/>
                  <a:t>overlap</a:t>
                </a:r>
                <a:r>
                  <a:rPr lang="en-US" sz="1600" dirty="0"/>
                  <a:t> – i.e., when </a:t>
                </a:r>
                <a:r>
                  <a:rPr lang="en-US" sz="1600" b="1" dirty="0"/>
                  <a:t>sub</a:t>
                </a:r>
                <a:r>
                  <a:rPr lang="en-US" sz="1600" dirty="0"/>
                  <a:t>problems share </a:t>
                </a:r>
                <a:r>
                  <a:rPr lang="en-US" sz="1600" b="1" dirty="0" err="1"/>
                  <a:t>subsub</a:t>
                </a:r>
                <a:r>
                  <a:rPr lang="en-US" sz="1600" dirty="0" err="1"/>
                  <a:t>problems</a:t>
                </a: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Divide and conquer may work more than necessary, repeatedly solving the same </a:t>
                </a:r>
                <a:r>
                  <a:rPr lang="en-US" sz="1600" dirty="0" err="1"/>
                  <a:t>subsubproblems</a:t>
                </a: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A DP algorithm solves each </a:t>
                </a:r>
                <a:r>
                  <a:rPr lang="en-US" sz="1600" dirty="0" err="1"/>
                  <a:t>subsubproblem</a:t>
                </a:r>
                <a:r>
                  <a:rPr lang="en-US" sz="1600" dirty="0"/>
                  <a:t> only once and caches the answer to be reused later, thereby avoiding </a:t>
                </a:r>
                <a:r>
                  <a:rPr lang="en-US" sz="1600" dirty="0" err="1"/>
                  <a:t>recomputation</a:t>
                </a: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shall start by revisiting the beautiful Fibonacci number and sequence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The Fibonacci numbers are the elements of the sequence</a:t>
                </a:r>
              </a:p>
              <a:p>
                <a:pPr marL="0" indent="0"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0, 1, 1, 2, 3, 5, 8, 13, 21, 34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57168"/>
                <a:ext cx="6424393" cy="3577817"/>
              </a:xfrm>
              <a:prstGeom prst="rect">
                <a:avLst/>
              </a:prstGeom>
              <a:blipFill>
                <a:blip r:embed="rId3"/>
                <a:stretch>
                  <a:fillRect l="-394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5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BDEC79D-70FE-EF9B-D32E-10793E20A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651298"/>
                  </p:ext>
                </p:extLst>
              </p:nvPr>
            </p:nvGraphicFramePr>
            <p:xfrm>
              <a:off x="237930" y="1113065"/>
              <a:ext cx="3191070" cy="3794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214">
                      <a:extLst>
                        <a:ext uri="{9D8B030D-6E8A-4147-A177-3AD203B41FA5}">
                          <a16:colId xmlns:a16="http://schemas.microsoft.com/office/drawing/2014/main" val="161426350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3144198419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1260520216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839795051"/>
                        </a:ext>
                      </a:extLst>
                    </a:gridCol>
                    <a:gridCol w="638214">
                      <a:extLst>
                        <a:ext uri="{9D8B030D-6E8A-4147-A177-3AD203B41FA5}">
                          <a16:colId xmlns:a16="http://schemas.microsoft.com/office/drawing/2014/main" val="21704158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No 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 &amp;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1, 2 &amp;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061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70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331034" r="-600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4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431034" r="-6000" b="-5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52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513333" r="-10392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513333" r="-600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76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634483" r="-208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634483" r="-10392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634483" r="-60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748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734483" r="-208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734483" r="-10392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734483" r="-6000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615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806667" r="-208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806667" r="-10392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806667" r="-600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987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000" t="-937931" r="-20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39" t="-937931" r="-1039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6000" t="-937931" r="-6000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916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2D437-5DD2-49D9-10DE-D0FD0A73FD4C}"/>
              </a:ext>
            </a:extLst>
          </p:cNvPr>
          <p:cNvCxnSpPr>
            <a:cxnSpLocks/>
          </p:cNvCxnSpPr>
          <p:nvPr/>
        </p:nvCxnSpPr>
        <p:spPr>
          <a:xfrm>
            <a:off x="237930" y="1113065"/>
            <a:ext cx="611156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/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8ACDB-0B45-0F7B-1D85-3EE07098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" y="1063691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/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429C2-88AF-5222-07BC-668ABF26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4" y="1262746"/>
                <a:ext cx="3034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E7DD91-16BA-17B5-3C89-F2A77F3418A1}"/>
              </a:ext>
            </a:extLst>
          </p:cNvPr>
          <p:cNvSpPr/>
          <p:nvPr/>
        </p:nvSpPr>
        <p:spPr>
          <a:xfrm>
            <a:off x="4544004" y="1017040"/>
            <a:ext cx="401218" cy="12596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09B26-DDFB-3B5F-47E2-31B8FB47B58F}"/>
              </a:ext>
            </a:extLst>
          </p:cNvPr>
          <p:cNvSpPr/>
          <p:nvPr/>
        </p:nvSpPr>
        <p:spPr>
          <a:xfrm>
            <a:off x="5050261" y="1346725"/>
            <a:ext cx="401218" cy="9299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D030D5-C31A-30A3-2775-AA4AC09C62C6}"/>
              </a:ext>
            </a:extLst>
          </p:cNvPr>
          <p:cNvSpPr/>
          <p:nvPr/>
        </p:nvSpPr>
        <p:spPr>
          <a:xfrm>
            <a:off x="5550298" y="1763489"/>
            <a:ext cx="401218" cy="5131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/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1C0E3-1800-63C1-5F53-AACDE56C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1" y="765186"/>
                <a:ext cx="658479" cy="307777"/>
              </a:xfrm>
              <a:prstGeom prst="rect">
                <a:avLst/>
              </a:prstGeom>
              <a:blipFill>
                <a:blip r:embed="rId6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/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EEA6A2-8060-95C3-9901-130C248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28" y="1108472"/>
                <a:ext cx="658479" cy="307777"/>
              </a:xfrm>
              <a:prstGeom prst="rect">
                <a:avLst/>
              </a:prstGeom>
              <a:blipFill>
                <a:blip r:embed="rId7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/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Item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13C2F-5E29-E8A0-3992-672F035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61" y="1516002"/>
                <a:ext cx="658479" cy="307777"/>
              </a:xfrm>
              <a:prstGeom prst="rect">
                <a:avLst/>
              </a:prstGeom>
              <a:blipFill>
                <a:blip r:embed="rId8"/>
                <a:stretch>
                  <a:fillRect l="-37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7BCE1A-EF39-E6C8-4BD3-6286FB5DD628}"/>
              </a:ext>
            </a:extLst>
          </p:cNvPr>
          <p:cNvSpPr txBox="1"/>
          <p:nvPr/>
        </p:nvSpPr>
        <p:spPr>
          <a:xfrm>
            <a:off x="3957767" y="2248680"/>
            <a:ext cx="658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/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887E0B-607E-E79B-EC8C-FEEFBA8D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6" y="2245219"/>
                <a:ext cx="658479" cy="307777"/>
              </a:xfrm>
              <a:prstGeom prst="rect">
                <a:avLst/>
              </a:prstGeom>
              <a:blipFill>
                <a:blip r:embed="rId9"/>
                <a:stretch>
                  <a:fillRect l="-188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/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F9C8-CEA7-DDBA-9B5D-FA47387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8" y="2238997"/>
                <a:ext cx="658479" cy="307777"/>
              </a:xfrm>
              <a:prstGeom prst="rect">
                <a:avLst/>
              </a:prstGeom>
              <a:blipFill>
                <a:blip r:embed="rId10"/>
                <a:stretch>
                  <a:fillRect l="-384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/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$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83C5E-C09C-A02D-0AE3-334D7EEB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06" y="2242104"/>
                <a:ext cx="658479" cy="307777"/>
              </a:xfrm>
              <a:prstGeom prst="rect">
                <a:avLst/>
              </a:prstGeom>
              <a:blipFill>
                <a:blip r:embed="rId11"/>
                <a:stretch>
                  <a:fillRect l="-188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FA9935-80BB-D791-E1ED-376BBF260BD4}"/>
              </a:ext>
            </a:extLst>
          </p:cNvPr>
          <p:cNvSpPr/>
          <p:nvPr/>
        </p:nvSpPr>
        <p:spPr>
          <a:xfrm>
            <a:off x="6173930" y="718531"/>
            <a:ext cx="401218" cy="1558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err="1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21815-3347-0EC7-26CA-9D98CCBEC68A}"/>
              </a:ext>
            </a:extLst>
          </p:cNvPr>
          <p:cNvSpPr txBox="1"/>
          <p:nvPr/>
        </p:nvSpPr>
        <p:spPr>
          <a:xfrm>
            <a:off x="6003222" y="2228776"/>
            <a:ext cx="91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/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1400" dirty="0"/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400" dirty="0"/>
                  <a:t>] : optimal solution for a knapsack of </a:t>
                </a:r>
                <a:r>
                  <a:rPr lang="en-US" sz="1400" b="1" dirty="0"/>
                  <a:t>capacity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using </a:t>
                </a:r>
                <a:r>
                  <a:rPr lang="en-US" sz="1400" b="1" dirty="0"/>
                  <a:t>item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A7683-35F6-3E49-7582-DC55465E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2624481"/>
                <a:ext cx="2570994" cy="738664"/>
              </a:xfrm>
              <a:prstGeom prst="rect">
                <a:avLst/>
              </a:prstGeom>
              <a:blipFill>
                <a:blip r:embed="rId12"/>
                <a:stretch>
                  <a:fillRect l="-493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544F71-5F11-D23E-952B-49D8E5EA23C3}"/>
              </a:ext>
            </a:extLst>
          </p:cNvPr>
          <p:cNvSpPr/>
          <p:nvPr/>
        </p:nvSpPr>
        <p:spPr>
          <a:xfrm>
            <a:off x="4445359" y="765743"/>
            <a:ext cx="1548532" cy="17708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/>
              <p:nvPr/>
            </p:nvSpPr>
            <p:spPr>
              <a:xfrm>
                <a:off x="4287006" y="3415066"/>
                <a:ext cx="2288142" cy="327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=150+$10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2B06DF-EBEE-0630-EDFE-391C0C12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06" y="3415066"/>
                <a:ext cx="2288142" cy="327718"/>
              </a:xfrm>
              <a:prstGeom prst="rect">
                <a:avLst/>
              </a:prstGeom>
              <a:blipFill>
                <a:blip r:embed="rId13"/>
                <a:stretch>
                  <a:fillRect l="-552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/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Opt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2=150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1EF02F-8972-4209-241A-5CE8C5DB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47" y="3707430"/>
                <a:ext cx="1896079" cy="307777"/>
              </a:xfrm>
              <a:prstGeom prst="rect">
                <a:avLst/>
              </a:prstGeom>
              <a:blipFill>
                <a:blip r:embed="rId14"/>
                <a:stretch>
                  <a:fillRect l="-1333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EA4678-B869-FE80-5F68-E649327FADF5}"/>
              </a:ext>
            </a:extLst>
          </p:cNvPr>
          <p:cNvSpPr/>
          <p:nvPr/>
        </p:nvSpPr>
        <p:spPr>
          <a:xfrm>
            <a:off x="4368718" y="3745659"/>
            <a:ext cx="408557" cy="21776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8EB1E-B43D-D966-D00F-DE52576A30D1}"/>
              </a:ext>
            </a:extLst>
          </p:cNvPr>
          <p:cNvSpPr/>
          <p:nvPr/>
        </p:nvSpPr>
        <p:spPr>
          <a:xfrm>
            <a:off x="4353168" y="3468851"/>
            <a:ext cx="408557" cy="217764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D31F2E1-0146-8828-FCCA-C4CA22489436}"/>
              </a:ext>
            </a:extLst>
          </p:cNvPr>
          <p:cNvSpPr/>
          <p:nvPr/>
        </p:nvSpPr>
        <p:spPr>
          <a:xfrm>
            <a:off x="2803846" y="4553339"/>
            <a:ext cx="597161" cy="345295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8B71F11-A54E-F116-8361-2D4D5C39D21C}"/>
              </a:ext>
            </a:extLst>
          </p:cNvPr>
          <p:cNvSpPr/>
          <p:nvPr/>
        </p:nvSpPr>
        <p:spPr>
          <a:xfrm>
            <a:off x="2174152" y="3806965"/>
            <a:ext cx="597161" cy="34529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7B7F33D-A6F5-9A94-23D3-FE06D6B08DF5}"/>
              </a:ext>
            </a:extLst>
          </p:cNvPr>
          <p:cNvSpPr/>
          <p:nvPr/>
        </p:nvSpPr>
        <p:spPr>
          <a:xfrm>
            <a:off x="2174153" y="4544007"/>
            <a:ext cx="597161" cy="34529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E73D36D4-462D-AE70-CC8A-FAB9CBBC151F}"/>
              </a:ext>
            </a:extLst>
          </p:cNvPr>
          <p:cNvSpPr txBox="1">
            <a:spLocks/>
          </p:cNvSpPr>
          <p:nvPr/>
        </p:nvSpPr>
        <p:spPr>
          <a:xfrm>
            <a:off x="151002" y="752177"/>
            <a:ext cx="4462943" cy="313997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00" dirty="0"/>
              <a:t>0/1 Knapsack Problem Example</a:t>
            </a:r>
          </a:p>
        </p:txBody>
      </p:sp>
    </p:spTree>
    <p:extLst>
      <p:ext uri="{BB962C8B-B14F-4D97-AF65-F5344CB8AC3E}">
        <p14:creationId xmlns:p14="http://schemas.microsoft.com/office/powerpoint/2010/main" val="420544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Fibonacci Number Recursive Algorithm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57169"/>
                <a:ext cx="6424393" cy="141458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The Fibonacci numbers are the elements of the sequence</a:t>
                </a:r>
              </a:p>
              <a:p>
                <a:pPr marL="0" indent="0"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0, 1, 1, 2, 3, 5, 8, 13, 21, 34</m:t>
                      </m:r>
                    </m:oMath>
                  </m:oMathPara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This can be defined by the following simple recurrence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A recursive algorithm to compute the Fibonacci number can be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57169"/>
                <a:ext cx="6424393" cy="1414580"/>
              </a:xfrm>
              <a:prstGeom prst="rect">
                <a:avLst/>
              </a:prstGeom>
              <a:blipFill>
                <a:blip r:embed="rId3"/>
                <a:stretch>
                  <a:fillRect l="-394" t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E5857-2EE1-5BA0-8022-5FC2408C5ABF}"/>
              </a:ext>
            </a:extLst>
          </p:cNvPr>
          <p:cNvSpPr txBox="1">
            <a:spLocks/>
          </p:cNvSpPr>
          <p:nvPr/>
        </p:nvSpPr>
        <p:spPr>
          <a:xfrm>
            <a:off x="144187" y="2571749"/>
            <a:ext cx="6495699" cy="1987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//Input (n): A nonnegative integer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//Output: The n</a:t>
            </a:r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Fibonacci number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Fib(n)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if ((n==0) or (n==1))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return n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return Fib(n-1) + Fib(n-2)</a:t>
            </a:r>
          </a:p>
        </p:txBody>
      </p:sp>
    </p:spTree>
    <p:extLst>
      <p:ext uri="{BB962C8B-B14F-4D97-AF65-F5344CB8AC3E}">
        <p14:creationId xmlns:p14="http://schemas.microsoft.com/office/powerpoint/2010/main" val="9535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4C04E4-A632-9F11-E5CA-4BDC84C7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0" y="1063480"/>
            <a:ext cx="5669719" cy="19844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Fibonacci Number Recursive Algorithm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81BBB-31D3-6840-173F-0CAAED6244D1}"/>
              </a:ext>
            </a:extLst>
          </p:cNvPr>
          <p:cNvSpPr/>
          <p:nvPr/>
        </p:nvSpPr>
        <p:spPr>
          <a:xfrm>
            <a:off x="594140" y="1929384"/>
            <a:ext cx="1600420" cy="1125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8FDCD-7163-C2C5-0DFE-1BE78820BF4F}"/>
              </a:ext>
            </a:extLst>
          </p:cNvPr>
          <p:cNvSpPr/>
          <p:nvPr/>
        </p:nvSpPr>
        <p:spPr>
          <a:xfrm>
            <a:off x="4123944" y="1524000"/>
            <a:ext cx="2157983" cy="1125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5067E7-D5B7-9768-20BE-C9393B5040E3}"/>
              </a:ext>
            </a:extLst>
          </p:cNvPr>
          <p:cNvSpPr/>
          <p:nvPr/>
        </p:nvSpPr>
        <p:spPr>
          <a:xfrm>
            <a:off x="471487" y="2313432"/>
            <a:ext cx="1302507" cy="894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6B450-1949-600C-D2FF-DA97F469AE38}"/>
              </a:ext>
            </a:extLst>
          </p:cNvPr>
          <p:cNvSpPr/>
          <p:nvPr/>
        </p:nvSpPr>
        <p:spPr>
          <a:xfrm>
            <a:off x="2551724" y="1866256"/>
            <a:ext cx="1302507" cy="894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323C1-3BF4-A749-1E5E-EE88A24391B6}"/>
              </a:ext>
            </a:extLst>
          </p:cNvPr>
          <p:cNvSpPr/>
          <p:nvPr/>
        </p:nvSpPr>
        <p:spPr>
          <a:xfrm>
            <a:off x="3976884" y="1856336"/>
            <a:ext cx="1302507" cy="894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4" y="3302229"/>
                <a:ext cx="6424393" cy="141458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Runtime complexity?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Its exponential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Intuitive explanation: Every node needs a sum and number of nodes is roughly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3302229"/>
                <a:ext cx="6424393" cy="1414580"/>
              </a:xfrm>
              <a:prstGeom prst="rect">
                <a:avLst/>
              </a:prstGeom>
              <a:blipFill>
                <a:blip r:embed="rId4"/>
                <a:stretch>
                  <a:fillRect l="-394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7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Fibonacci Number – Efficient Computation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0" y="1096952"/>
            <a:ext cx="6424393" cy="1984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It does a lot of duplicate computations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How can we avoid that?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We compute each subproblem only once and reuse them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Lets take a bottom-up approach rather than a top-down approach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That is – instead of starting from top of the tree why don’t we start small (the base cases, n=0 or 1) and use the solutions of the smaller problems to get the solution to the bigger problems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E6E38B-E8B3-C58D-815F-CC8D100626CD}"/>
              </a:ext>
            </a:extLst>
          </p:cNvPr>
          <p:cNvSpPr txBox="1">
            <a:spLocks/>
          </p:cNvSpPr>
          <p:nvPr/>
        </p:nvSpPr>
        <p:spPr>
          <a:xfrm>
            <a:off x="144187" y="3065525"/>
            <a:ext cx="6495699" cy="1987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Fib(n)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Create an array A of size n+1 // 0-based index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A[0] = 0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A[1] = 1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for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=2 to n: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A[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= A[i-1] + A[i-2]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return A[n]</a:t>
            </a:r>
          </a:p>
        </p:txBody>
      </p:sp>
    </p:spTree>
    <p:extLst>
      <p:ext uri="{BB962C8B-B14F-4D97-AF65-F5344CB8AC3E}">
        <p14:creationId xmlns:p14="http://schemas.microsoft.com/office/powerpoint/2010/main" val="78391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Fibonacci Number – Efficient Computation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2"/>
                <a:ext cx="6424393" cy="198457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What makes it efficient is we are solving the smaller problems first and storing them in a table (array)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Whenever we need the solution of a smaller subproblem, instead of recomputing, we are looking up the solution in the table and reusing it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Runtime?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7265C0-DDAA-2F93-6840-036F799B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2"/>
                <a:ext cx="6424393" cy="1984576"/>
              </a:xfrm>
              <a:prstGeom prst="rect">
                <a:avLst/>
              </a:prstGeom>
              <a:blipFill>
                <a:blip r:embed="rId3"/>
                <a:stretch>
                  <a:fillRect l="-394" t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E6E38B-E8B3-C58D-815F-CC8D100626CD}"/>
              </a:ext>
            </a:extLst>
          </p:cNvPr>
          <p:cNvSpPr txBox="1">
            <a:spLocks/>
          </p:cNvSpPr>
          <p:nvPr/>
        </p:nvSpPr>
        <p:spPr>
          <a:xfrm>
            <a:off x="144187" y="3065525"/>
            <a:ext cx="6495699" cy="1987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Fib(n)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Create an array A of size n+1 // 0-based index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A[0] = 0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A[1] = 1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for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=2 to n: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A[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= A[i-1] + A[i-2]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return A[n]</a:t>
            </a:r>
          </a:p>
        </p:txBody>
      </p:sp>
    </p:spTree>
    <p:extLst>
      <p:ext uri="{BB962C8B-B14F-4D97-AF65-F5344CB8AC3E}">
        <p14:creationId xmlns:p14="http://schemas.microsoft.com/office/powerpoint/2010/main" val="344215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Unlimited Number Knapsack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02,07,08,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Dynamic Programing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265C0-DDAA-2F93-6840-036F799B64E1}"/>
              </a:ext>
            </a:extLst>
          </p:cNvPr>
          <p:cNvSpPr txBox="1">
            <a:spLocks/>
          </p:cNvSpPr>
          <p:nvPr/>
        </p:nvSpPr>
        <p:spPr>
          <a:xfrm>
            <a:off x="181150" y="1096951"/>
            <a:ext cx="6424393" cy="3638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Overall weight limit: 8 </a:t>
            </a:r>
            <a:r>
              <a:rPr lang="en-US" sz="1600" dirty="0" err="1"/>
              <a:t>lb</a:t>
            </a:r>
            <a:r>
              <a:rPr lang="en-US" sz="1600" dirty="0"/>
              <a:t>, we can take an unlimited number of each item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a: 5 </a:t>
            </a:r>
            <a:r>
              <a:rPr lang="en-US" sz="1600" dirty="0" err="1"/>
              <a:t>lb</a:t>
            </a:r>
            <a:r>
              <a:rPr lang="en-US" sz="1600" dirty="0"/>
              <a:t>, $150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b: 4 </a:t>
            </a:r>
            <a:r>
              <a:rPr lang="en-US" sz="1600" dirty="0" err="1"/>
              <a:t>lb</a:t>
            </a:r>
            <a:r>
              <a:rPr lang="en-US" sz="1600" dirty="0"/>
              <a:t>, $100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Item c:  2 </a:t>
            </a:r>
            <a:r>
              <a:rPr lang="en-US" sz="1600" dirty="0" err="1"/>
              <a:t>lb</a:t>
            </a:r>
            <a:r>
              <a:rPr lang="en-US" sz="1600" dirty="0"/>
              <a:t>, $10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Expensive first: Item a + Item c, value: $160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Lightest first: Item c, 4 times, value: $40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Optimal: Item b, 2 times, value: $200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Greedy strategy does not provide the optimal solution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 naive solution?  Try all possibilities!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82CDF-325C-46E1-5DB0-DDDCB00861F3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17813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75767</TotalTime>
  <Words>4484</Words>
  <Application>Microsoft Macintosh PowerPoint</Application>
  <PresentationFormat>Custom</PresentationFormat>
  <Paragraphs>1403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Hebrew</vt:lpstr>
      <vt:lpstr>Calibri</vt:lpstr>
      <vt:lpstr>Cambria Math</vt:lpstr>
      <vt:lpstr>Courier</vt:lpstr>
      <vt:lpstr>Segoe UI</vt:lpstr>
      <vt:lpstr>Office Theme</vt:lpstr>
      <vt:lpstr>1_Office Theme</vt:lpstr>
      <vt:lpstr>Algorithms – I (CS29003/203)</vt:lpstr>
      <vt:lpstr>Dynamic Programing</vt:lpstr>
      <vt:lpstr>Dynamic Programing</vt:lpstr>
      <vt:lpstr>Dynamic Programing</vt:lpstr>
      <vt:lpstr>Fibonacci Number Recursive Algorithm</vt:lpstr>
      <vt:lpstr>Fibonacci Number Recursive Algorithm</vt:lpstr>
      <vt:lpstr>Fibonacci Number – Efficient Computation</vt:lpstr>
      <vt:lpstr>Fibonacci Number – Efficient Computation</vt:lpstr>
      <vt:lpstr>Unlimited Number Knapsack</vt:lpstr>
      <vt:lpstr>A Naïve Algorithm</vt:lpstr>
      <vt:lpstr>PowerPoint Presentation</vt:lpstr>
      <vt:lpstr>PowerPoint Presentation</vt:lpstr>
      <vt:lpstr>PowerPoint Presentation</vt:lpstr>
      <vt:lpstr>An Efficient Algorithm</vt:lpstr>
      <vt:lpstr>An Efficient Algorithm</vt:lpstr>
      <vt:lpstr>An Efficient Algorithm</vt:lpstr>
      <vt:lpstr>Overlapping Subproblems and Optimal Substructure</vt:lpstr>
      <vt:lpstr>Requirements of Dynamic Programing</vt:lpstr>
      <vt:lpstr>0/1 Knapsack Problem</vt:lpstr>
      <vt:lpstr>0/1 Knapsack Problem</vt:lpstr>
      <vt:lpstr>0/1 Knapsack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be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1877</cp:revision>
  <cp:lastPrinted>2019-07-16T19:24:24Z</cp:lastPrinted>
  <dcterms:created xsi:type="dcterms:W3CDTF">2019-01-13T09:33:50Z</dcterms:created>
  <dcterms:modified xsi:type="dcterms:W3CDTF">2022-09-06T18:54:54Z</dcterms:modified>
</cp:coreProperties>
</file>