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315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6" r:id="rId32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94077" autoAdjust="0"/>
  </p:normalViewPr>
  <p:slideViewPr>
    <p:cSldViewPr snapToGrid="0" snapToObjects="1">
      <p:cViewPr varScale="1">
        <p:scale>
          <a:sx n="152" d="100"/>
          <a:sy n="152" d="100"/>
        </p:scale>
        <p:origin x="13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</a:t>
            </a:r>
            <a:r>
              <a:rPr lang="en-US" dirty="0" err="1"/>
              <a:t>logn</a:t>
            </a:r>
            <a:r>
              <a:rPr lang="en-US" dirty="0"/>
              <a:t> + 1, but we don’t care for the +1.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8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6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7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1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5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4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2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everything to its right are greater.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17 - everything to its left are smaller.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9 - everything to its left are smaller and everything to its right are greater.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not necessarily sorted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5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subroutines each are \Theta(n/2), then why not the overall runtime \Theta(n/2). Because – these are separate ‘n/2’ numbers (inputs). – not the same inputs.</a:t>
            </a:r>
          </a:p>
          <a:p>
            <a:r>
              <a:rPr lang="en-US" dirty="0"/>
              <a:t>We are trying to count the number of levels and number of operations at each level. When we are at a certain level, we count const, const and \Theta(n), the two </a:t>
            </a:r>
            <a:r>
              <a:rPr lang="en-US" dirty="0" err="1"/>
              <a:t>mergesort</a:t>
            </a:r>
            <a:r>
              <a:rPr lang="en-US" dirty="0"/>
              <a:t> recursions will be counted in the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58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98.png"/><Relationship Id="rId3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5" Type="http://schemas.openxmlformats.org/officeDocument/2006/relationships/image" Target="../media/image96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98.png"/><Relationship Id="rId3" Type="http://schemas.openxmlformats.org/officeDocument/2006/relationships/image" Target="../media/image86.png"/><Relationship Id="rId21" Type="http://schemas.openxmlformats.org/officeDocument/2006/relationships/image" Target="../media/image102.png"/><Relationship Id="rId12" Type="http://schemas.openxmlformats.org/officeDocument/2006/relationships/image" Target="../media/image89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19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26" Type="http://schemas.openxmlformats.org/officeDocument/2006/relationships/image" Target="../media/image125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3.png"/><Relationship Id="rId24" Type="http://schemas.openxmlformats.org/officeDocument/2006/relationships/image" Target="../media/image123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26" Type="http://schemas.openxmlformats.org/officeDocument/2006/relationships/image" Target="../media/image125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3.png"/><Relationship Id="rId24" Type="http://schemas.openxmlformats.org/officeDocument/2006/relationships/image" Target="../media/image123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7.png"/><Relationship Id="rId27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8" Type="http://schemas.openxmlformats.org/officeDocument/2006/relationships/image" Target="../media/image80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Divide and Conquer, Recursion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What are the number of levels in </a:t>
                </a:r>
                <a:r>
                  <a:rPr lang="en-US" sz="1600" dirty="0" err="1"/>
                  <a:t>mergesort</a:t>
                </a:r>
                <a:r>
                  <a:rPr lang="en-US" sz="1600" dirty="0"/>
                  <a:t>?</a:t>
                </a: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 and at each level the number of operations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 runtime of </a:t>
                </a:r>
                <a:r>
                  <a:rPr lang="en-US" sz="1600" dirty="0" err="1"/>
                  <a:t>mergesort</a:t>
                </a:r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Next we will learn how to write an equation that represents the running time of a divide and conquer algorithm.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  <a:blipFill>
                <a:blip r:embed="rId3"/>
                <a:stretch>
                  <a:fillRect l="-394" t="-239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D4EDB6-8210-DC98-FCB2-05D195D8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1724400"/>
            <a:ext cx="2168675" cy="18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Recurrence Relation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37F-F399-1DD0-40AB-9D4ADCC00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758" y="1174252"/>
                <a:ext cx="3714749" cy="32478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be the running time of the algorithm when the input size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Base case takes constant time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 marL="0" indent="0">
                  <a:lnSpc>
                    <a:spcPts val="1688"/>
                  </a:lnSpc>
                  <a:buNone/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Recurrence relation: Represents the running time of a recursive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37F-F399-1DD0-40AB-9D4ADCC0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8" y="1174252"/>
                <a:ext cx="3714749" cy="3247848"/>
              </a:xfrm>
              <a:prstGeom prst="rect">
                <a:avLst/>
              </a:prstGeom>
              <a:blipFill>
                <a:blip r:embed="rId4"/>
                <a:stretch>
                  <a:fillRect l="-4762" t="-16016" b="-58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C6609D9-0F78-0D03-4DBA-1962BA1986CF}"/>
              </a:ext>
            </a:extLst>
          </p:cNvPr>
          <p:cNvSpPr/>
          <p:nvPr/>
        </p:nvSpPr>
        <p:spPr>
          <a:xfrm>
            <a:off x="729842" y="2013358"/>
            <a:ext cx="1065402" cy="46139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60C8E-B2E2-3563-2FFE-2BA4DE43A88A}"/>
              </a:ext>
            </a:extLst>
          </p:cNvPr>
          <p:cNvSpPr txBox="1"/>
          <p:nvPr/>
        </p:nvSpPr>
        <p:spPr>
          <a:xfrm>
            <a:off x="1870745" y="2098555"/>
            <a:ext cx="790922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7AF46-5E9F-FE48-82CF-B35D9245C708}"/>
              </a:ext>
            </a:extLst>
          </p:cNvPr>
          <p:cNvSpPr txBox="1"/>
          <p:nvPr/>
        </p:nvSpPr>
        <p:spPr>
          <a:xfrm>
            <a:off x="1606337" y="2495621"/>
            <a:ext cx="1279517" cy="2616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Divide time = const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91B7E-BAC7-EDE3-DFE3-26BAB681A72D}"/>
                  </a:ext>
                </a:extLst>
              </p:cNvPr>
              <p:cNvSpPr txBox="1"/>
              <p:nvPr/>
            </p:nvSpPr>
            <p:spPr>
              <a:xfrm>
                <a:off x="2169458" y="3262790"/>
                <a:ext cx="1424942" cy="261610"/>
              </a:xfrm>
              <a:prstGeom prst="rect">
                <a:avLst/>
              </a:prstGeom>
              <a:noFill/>
              <a:ln w="12700">
                <a:solidFill>
                  <a:srgbClr val="0432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indent="7938"/>
                <a:r>
                  <a:rPr lang="en-US" sz="1100" dirty="0"/>
                  <a:t>Combine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91B7E-BAC7-EDE3-DFE3-26BAB681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58" y="3262790"/>
                <a:ext cx="1424942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 w="12700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D66E8-06A5-54BA-8A28-9A0B299520A9}"/>
                  </a:ext>
                </a:extLst>
              </p:cNvPr>
              <p:cNvSpPr txBox="1"/>
              <p:nvPr/>
            </p:nvSpPr>
            <p:spPr>
              <a:xfrm>
                <a:off x="2661667" y="2844048"/>
                <a:ext cx="1680268" cy="317908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Conquer time =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each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D66E8-06A5-54BA-8A28-9A0B29952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67" y="2844048"/>
                <a:ext cx="1680268" cy="3179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889E8341-97A3-1D68-ACAE-E4FAC1D4B962}"/>
              </a:ext>
            </a:extLst>
          </p:cNvPr>
          <p:cNvSpPr/>
          <p:nvPr/>
        </p:nvSpPr>
        <p:spPr>
          <a:xfrm>
            <a:off x="4051883" y="2375554"/>
            <a:ext cx="1744910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of Rectangle 13">
            <a:extLst>
              <a:ext uri="{FF2B5EF4-FFF2-40B4-BE49-F238E27FC236}">
                <a16:creationId xmlns:a16="http://schemas.microsoft.com/office/drawing/2014/main" id="{41B1E010-A4E8-2C41-EC2C-31B380025155}"/>
              </a:ext>
            </a:extLst>
          </p:cNvPr>
          <p:cNvSpPr/>
          <p:nvPr/>
        </p:nvSpPr>
        <p:spPr>
          <a:xfrm>
            <a:off x="4194495" y="2371733"/>
            <a:ext cx="1602299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of Rectangle 15">
            <a:extLst>
              <a:ext uri="{FF2B5EF4-FFF2-40B4-BE49-F238E27FC236}">
                <a16:creationId xmlns:a16="http://schemas.microsoft.com/office/drawing/2014/main" id="{4CAE8DA0-A6A0-5827-5149-CD91B33FC12E}"/>
              </a:ext>
            </a:extLst>
          </p:cNvPr>
          <p:cNvSpPr/>
          <p:nvPr/>
        </p:nvSpPr>
        <p:spPr>
          <a:xfrm>
            <a:off x="4941116" y="2375554"/>
            <a:ext cx="855677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endParaRPr lang="en-US" sz="1600" i="1" dirty="0">
                  <a:solidFill>
                    <a:prstClr val="black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We can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as some const.*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Does the base case need to be always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General form: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  <a:blipFill>
                <a:blip r:embed="rId3"/>
                <a:stretch>
                  <a:fillRect l="-7101" t="-53589" b="-9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49A00-D12E-7813-F782-2A66CD99D30C}"/>
              </a:ext>
            </a:extLst>
          </p:cNvPr>
          <p:cNvGrpSpPr/>
          <p:nvPr/>
        </p:nvGrpSpPr>
        <p:grpSpPr>
          <a:xfrm>
            <a:off x="3714454" y="2194203"/>
            <a:ext cx="533736" cy="414000"/>
            <a:chOff x="4560634" y="1063396"/>
            <a:chExt cx="533736" cy="41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101BDEE-6391-41B7-CF9C-8F3550184706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DDBD87-C8E2-B092-46E0-21E8423554EC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DDBD87-C8E2-B092-46E0-21E842355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blipFill>
                <a:blip r:embed="rId4"/>
                <a:stretch>
                  <a:fillRect l="-14205" t="-190196" b="-2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1A83ADF-1B4E-7FBD-CF96-6195B7831018}"/>
              </a:ext>
            </a:extLst>
          </p:cNvPr>
          <p:cNvGrpSpPr/>
          <p:nvPr/>
        </p:nvGrpSpPr>
        <p:grpSpPr>
          <a:xfrm>
            <a:off x="1674610" y="2608203"/>
            <a:ext cx="2909292" cy="538170"/>
            <a:chOff x="1674610" y="2608203"/>
            <a:chExt cx="2909292" cy="5381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9041C7-5FF0-4522-4CD0-2069EC1FAC98}"/>
                </a:ext>
              </a:extLst>
            </p:cNvPr>
            <p:cNvGrpSpPr/>
            <p:nvPr/>
          </p:nvGrpSpPr>
          <p:grpSpPr>
            <a:xfrm>
              <a:off x="1674610" y="2729979"/>
              <a:ext cx="595611" cy="414000"/>
              <a:chOff x="4552245" y="1096952"/>
              <a:chExt cx="595611" cy="4140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91922-DB17-15F7-3A0E-77C79AE01365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5C27C6-EF12-F3F4-880D-F920D5225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5C27C6-EF12-F3F4-880D-F920D5225F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A77C36-9D0F-4139-A0D6-B535184C1DCD}"/>
                </a:ext>
              </a:extLst>
            </p:cNvPr>
            <p:cNvGrpSpPr/>
            <p:nvPr/>
          </p:nvGrpSpPr>
          <p:grpSpPr>
            <a:xfrm>
              <a:off x="2998586" y="2732373"/>
              <a:ext cx="595611" cy="414000"/>
              <a:chOff x="4552245" y="1096952"/>
              <a:chExt cx="595611" cy="41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820C5B0-AA7A-43C7-64CA-F8352F78EB2F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E57B23A-6832-0503-49F6-6FAD1CBB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E57B23A-6832-0503-49F6-6FAD1CBB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27C805-8740-80C0-81F0-204F39F3C895}"/>
                </a:ext>
              </a:extLst>
            </p:cNvPr>
            <p:cNvGrpSpPr/>
            <p:nvPr/>
          </p:nvGrpSpPr>
          <p:grpSpPr>
            <a:xfrm>
              <a:off x="4169902" y="2728813"/>
              <a:ext cx="414000" cy="414000"/>
              <a:chOff x="4630724" y="1096952"/>
              <a:chExt cx="414000" cy="414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395F76B-C6B7-1C19-45DD-24D982868A60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5CB1CF-54A8-108D-82F9-226699EFB271}"/>
                      </a:ext>
                    </a:extLst>
                  </p:cNvPr>
                  <p:cNvSpPr txBox="1"/>
                  <p:nvPr/>
                </p:nvSpPr>
                <p:spPr>
                  <a:xfrm>
                    <a:off x="4647095" y="1155638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5CB1CF-54A8-108D-82F9-226699EFB2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7095" y="1155638"/>
                    <a:ext cx="38125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50EC20-92A3-62F5-FDE4-FB436E6FCC17}"/>
                </a:ext>
              </a:extLst>
            </p:cNvPr>
            <p:cNvCxnSpPr>
              <a:stCxn id="3" idx="4"/>
              <a:endCxn id="13" idx="0"/>
            </p:cNvCxnSpPr>
            <p:nvPr/>
          </p:nvCxnSpPr>
          <p:spPr>
            <a:xfrm flipH="1">
              <a:off x="1960089" y="2608203"/>
              <a:ext cx="2006288" cy="1217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6152D0-6030-DFAC-138C-0B8D43AD1EC8}"/>
                </a:ext>
              </a:extLst>
            </p:cNvPr>
            <p:cNvCxnSpPr>
              <a:cxnSpLocks/>
              <a:stCxn id="3" idx="4"/>
              <a:endCxn id="22" idx="0"/>
            </p:cNvCxnSpPr>
            <p:nvPr/>
          </p:nvCxnSpPr>
          <p:spPr>
            <a:xfrm flipH="1">
              <a:off x="3284065" y="2608203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E4D4CC-0CF9-C122-7B4F-31F27292131D}"/>
                </a:ext>
              </a:extLst>
            </p:cNvPr>
            <p:cNvCxnSpPr>
              <a:cxnSpLocks/>
              <a:stCxn id="3" idx="4"/>
              <a:endCxn id="25" idx="0"/>
            </p:cNvCxnSpPr>
            <p:nvPr/>
          </p:nvCxnSpPr>
          <p:spPr>
            <a:xfrm>
              <a:off x="3966377" y="2608203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1723659" y="3164573"/>
            <a:ext cx="1965187" cy="653562"/>
            <a:chOff x="1723659" y="3164573"/>
            <a:chExt cx="1965187" cy="6535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988C29-78BD-BB5D-A780-F57F277AD513}"/>
                </a:ext>
              </a:extLst>
            </p:cNvPr>
            <p:cNvGrpSpPr/>
            <p:nvPr/>
          </p:nvGrpSpPr>
          <p:grpSpPr>
            <a:xfrm>
              <a:off x="1723659" y="3404135"/>
              <a:ext cx="595612" cy="414000"/>
              <a:chOff x="4552245" y="1096952"/>
              <a:chExt cx="595612" cy="4140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9BA77B1-FB00-6F02-8821-13AA828642BD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3D6A080-3FA3-54C3-4409-7FE155F60C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3D6A080-3FA3-54C3-4409-7FE155F60C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422402" y="3399314"/>
              <a:ext cx="595612" cy="414000"/>
              <a:chOff x="4552245" y="1096952"/>
              <a:chExt cx="595612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219487" y="3399314"/>
              <a:ext cx="469359" cy="414000"/>
              <a:chOff x="4596761" y="1096952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596761" y="1164027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6761" y="1164027"/>
                    <a:ext cx="469359" cy="2682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8AB7CD-9BFB-0FEE-729C-5C90E450FAE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2009138" y="3164573"/>
              <a:ext cx="1274669" cy="23956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2707881" y="3164573"/>
              <a:ext cx="575926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283807" y="3164573"/>
              <a:ext cx="176643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A078F3-96B9-0C16-3C32-D5966852B5D0}"/>
              </a:ext>
            </a:extLst>
          </p:cNvPr>
          <p:cNvGrpSpPr/>
          <p:nvPr/>
        </p:nvGrpSpPr>
        <p:grpSpPr>
          <a:xfrm>
            <a:off x="2086150" y="2461508"/>
            <a:ext cx="533736" cy="414000"/>
            <a:chOff x="4560634" y="1063396"/>
            <a:chExt cx="533736" cy="41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9866E6-491E-8A72-B61D-7D7457690B0F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494" y="1174252"/>
                <a:ext cx="451801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Left hand side is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 This is a node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It expands to 2,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nodes and one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500" dirty="0"/>
                  <a:t>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The convention is to replace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with these nodes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And continue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94" y="1174252"/>
                <a:ext cx="4518013" cy="2642739"/>
              </a:xfrm>
              <a:prstGeom prst="rect">
                <a:avLst/>
              </a:prstGeom>
              <a:blipFill>
                <a:blip r:embed="rId12"/>
                <a:stretch>
                  <a:fillRect l="-560" t="-4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C4D4393-69A3-6905-C67D-E35C2D99B02C}"/>
              </a:ext>
            </a:extLst>
          </p:cNvPr>
          <p:cNvGrpSpPr/>
          <p:nvPr/>
        </p:nvGrpSpPr>
        <p:grpSpPr>
          <a:xfrm>
            <a:off x="2997498" y="2195245"/>
            <a:ext cx="1685370" cy="962535"/>
            <a:chOff x="4742410" y="2195245"/>
            <a:chExt cx="1685370" cy="9625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DA390D3-3E04-9B81-2BA3-85C7EE40A871}"/>
                </a:ext>
              </a:extLst>
            </p:cNvPr>
            <p:cNvGrpSpPr/>
            <p:nvPr/>
          </p:nvGrpSpPr>
          <p:grpSpPr>
            <a:xfrm>
              <a:off x="4742410" y="2743780"/>
              <a:ext cx="595611" cy="414000"/>
              <a:chOff x="4552245" y="1096952"/>
              <a:chExt cx="595611" cy="414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E8FC4F0-D7CE-D96C-061A-177ECFE9810B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764D6F4-9F59-4882-94C2-4321B68BE49A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764D6F4-9F59-4882-94C2-4321B68BE4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7D3C7B-6713-7D06-FC56-5817156A6B7A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5825043-8613-27D3-7C25-5E29C5ADF77E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225E612-EDEF-C2E2-0EBE-A033AAE83A91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7BE9AE4-2FE3-470C-A5D0-710EBC832D61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34B0705-F169-01BA-57DA-9B9CEEA0B0D2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D5B50EF-D2B1-89A1-FE4C-A10042CA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D5B50EF-D2B1-89A1-FE4C-A10042CA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8C0A13-1930-117F-F25D-96BE9AF2C621}"/>
                    </a:ext>
                  </a:extLst>
                </p:cNvPr>
                <p:cNvSpPr txBox="1"/>
                <p:nvPr/>
              </p:nvSpPr>
              <p:spPr>
                <a:xfrm>
                  <a:off x="5832169" y="2805233"/>
                  <a:ext cx="595611" cy="268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8C0A13-1930-117F-F25D-96BE9AF2C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9" y="2805233"/>
                  <a:ext cx="595611" cy="268279"/>
                </a:xfrm>
                <a:prstGeom prst="rect">
                  <a:avLst/>
                </a:prstGeom>
                <a:blipFill>
                  <a:blip r:embed="rId15"/>
                  <a:stretch>
                    <a:fillRect t="-90909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Left Brace 87">
            <a:extLst>
              <a:ext uri="{FF2B5EF4-FFF2-40B4-BE49-F238E27FC236}">
                <a16:creationId xmlns:a16="http://schemas.microsoft.com/office/drawing/2014/main" id="{90101F34-A6CA-0495-6F0A-28238FCA3691}"/>
              </a:ext>
            </a:extLst>
          </p:cNvPr>
          <p:cNvSpPr/>
          <p:nvPr/>
        </p:nvSpPr>
        <p:spPr>
          <a:xfrm>
            <a:off x="2765098" y="2165974"/>
            <a:ext cx="295596" cy="1005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99C9040-6ED0-AD16-FB86-148EAC5E62E7}"/>
              </a:ext>
            </a:extLst>
          </p:cNvPr>
          <p:cNvGrpSpPr/>
          <p:nvPr/>
        </p:nvGrpSpPr>
        <p:grpSpPr>
          <a:xfrm>
            <a:off x="3691450" y="3154381"/>
            <a:ext cx="1659893" cy="649885"/>
            <a:chOff x="4789803" y="3382382"/>
            <a:chExt cx="1659893" cy="64988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7703BA5-CAF2-9102-EF13-43291CED6B5F}"/>
                </a:ext>
              </a:extLst>
            </p:cNvPr>
            <p:cNvSpPr/>
            <p:nvPr/>
          </p:nvSpPr>
          <p:spPr>
            <a:xfrm>
              <a:off x="4868282" y="3618267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38579F9-8F48-D517-5977-06BE980B4BC2}"/>
                    </a:ext>
                  </a:extLst>
                </p:cNvPr>
                <p:cNvSpPr txBox="1"/>
                <p:nvPr/>
              </p:nvSpPr>
              <p:spPr>
                <a:xfrm>
                  <a:off x="4789803" y="3686759"/>
                  <a:ext cx="595612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38579F9-8F48-D517-5977-06BE980B4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803" y="3686759"/>
                  <a:ext cx="595612" cy="267702"/>
                </a:xfrm>
                <a:prstGeom prst="rect">
                  <a:avLst/>
                </a:prstGeom>
                <a:blipFill>
                  <a:blip r:embed="rId16"/>
                  <a:stretch>
                    <a:fillRect t="-9545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D34D4FB-4F2C-F782-76A0-15B45AE6A368}"/>
                </a:ext>
              </a:extLst>
            </p:cNvPr>
            <p:cNvSpPr/>
            <p:nvPr/>
          </p:nvSpPr>
          <p:spPr>
            <a:xfrm>
              <a:off x="5453071" y="3618267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381E783-253D-CF66-5573-7A6BC5879B28}"/>
                    </a:ext>
                  </a:extLst>
                </p:cNvPr>
                <p:cNvSpPr txBox="1"/>
                <p:nvPr/>
              </p:nvSpPr>
              <p:spPr>
                <a:xfrm>
                  <a:off x="5369150" y="3691498"/>
                  <a:ext cx="595612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381E783-253D-CF66-5573-7A6BC587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150" y="3691498"/>
                  <a:ext cx="595612" cy="267702"/>
                </a:xfrm>
                <a:prstGeom prst="rect">
                  <a:avLst/>
                </a:prstGeom>
                <a:blipFill>
                  <a:blip r:embed="rId17"/>
                  <a:stretch>
                    <a:fillRect t="-90909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C7ACE5B-6369-08C7-7B81-E3E468AB77E1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5075282" y="3383526"/>
              <a:ext cx="414950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267FE6-8EB5-39AA-D45D-48DD6CD328D9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>
              <a:off x="5483428" y="3383526"/>
              <a:ext cx="176643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E87C13-1BE4-C874-9F26-40AC35D82263}"/>
                </a:ext>
              </a:extLst>
            </p:cNvPr>
            <p:cNvSpPr/>
            <p:nvPr/>
          </p:nvSpPr>
          <p:spPr>
            <a:xfrm>
              <a:off x="6014300" y="361056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41A69-678B-E7B7-0C97-1A66D9652856}"/>
                    </a:ext>
                  </a:extLst>
                </p:cNvPr>
                <p:cNvSpPr txBox="1"/>
                <p:nvPr/>
              </p:nvSpPr>
              <p:spPr>
                <a:xfrm>
                  <a:off x="5980337" y="3677638"/>
                  <a:ext cx="469359" cy="268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41A69-678B-E7B7-0C97-1A66D9652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337" y="3677638"/>
                  <a:ext cx="469359" cy="268279"/>
                </a:xfrm>
                <a:prstGeom prst="rect">
                  <a:avLst/>
                </a:prstGeom>
                <a:blipFill>
                  <a:blip r:embed="rId18"/>
                  <a:stretch>
                    <a:fillRect l="-10526" t="-90909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239A66-92D9-58A4-15D1-E627C5379B62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32" y="3382382"/>
              <a:ext cx="731068" cy="22818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3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90196" b="-2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35327" y="3157780"/>
            <a:ext cx="1225367" cy="655749"/>
            <a:chOff x="2635327" y="3157780"/>
            <a:chExt cx="1225367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35327" y="3399191"/>
              <a:ext cx="595612" cy="414000"/>
              <a:chOff x="4765170" y="1096829"/>
              <a:chExt cx="595612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765170" y="116532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5170" y="1165321"/>
                    <a:ext cx="595612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265082" y="3399529"/>
              <a:ext cx="595612" cy="414000"/>
              <a:chOff x="4642356" y="1097167"/>
              <a:chExt cx="595612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42356" y="117263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2356" y="1172631"/>
                    <a:ext cx="595612" cy="2677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A078F3-96B9-0C16-3C32-D5966852B5D0}"/>
              </a:ext>
            </a:extLst>
          </p:cNvPr>
          <p:cNvGrpSpPr/>
          <p:nvPr/>
        </p:nvGrpSpPr>
        <p:grpSpPr>
          <a:xfrm>
            <a:off x="2086150" y="2461508"/>
            <a:ext cx="533736" cy="414000"/>
            <a:chOff x="4560634" y="1063396"/>
            <a:chExt cx="533736" cy="41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9866E6-491E-8A72-B61D-7D7457690B0F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494" y="1174252"/>
                <a:ext cx="4518013" cy="100505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Left hand side is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 This is a node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It expands to 2,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nodes and one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500" dirty="0"/>
                  <a:t>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The convention is to replace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with these nodes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And continue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94" y="1174252"/>
                <a:ext cx="4518013" cy="1005051"/>
              </a:xfrm>
              <a:prstGeom prst="rect">
                <a:avLst/>
              </a:prstGeom>
              <a:blipFill>
                <a:blip r:embed="rId7"/>
                <a:stretch>
                  <a:fillRect l="-560" t="-11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e 87">
            <a:extLst>
              <a:ext uri="{FF2B5EF4-FFF2-40B4-BE49-F238E27FC236}">
                <a16:creationId xmlns:a16="http://schemas.microsoft.com/office/drawing/2014/main" id="{90101F34-A6CA-0495-6F0A-28238FCA3691}"/>
              </a:ext>
            </a:extLst>
          </p:cNvPr>
          <p:cNvSpPr/>
          <p:nvPr/>
        </p:nvSpPr>
        <p:spPr>
          <a:xfrm>
            <a:off x="2765098" y="2165974"/>
            <a:ext cx="295596" cy="1005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2195245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2808873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2808873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727424" y="3154220"/>
            <a:ext cx="1275701" cy="661713"/>
            <a:chOff x="2626938" y="3151816"/>
            <a:chExt cx="1275701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626938" y="3399191"/>
              <a:ext cx="595612" cy="414000"/>
              <a:chOff x="4756781" y="1096829"/>
              <a:chExt cx="595612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781" y="116532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781" y="1165321"/>
                    <a:ext cx="595612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07027" y="3399529"/>
              <a:ext cx="595612" cy="414000"/>
              <a:chOff x="4684301" y="1097167"/>
              <a:chExt cx="595612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684301" y="117263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301" y="1172631"/>
                    <a:ext cx="595612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1E6DC17-4154-6BBC-1B1D-85E92B8EAE24}"/>
              </a:ext>
            </a:extLst>
          </p:cNvPr>
          <p:cNvSpPr txBox="1">
            <a:spLocks/>
          </p:cNvSpPr>
          <p:nvPr/>
        </p:nvSpPr>
        <p:spPr>
          <a:xfrm>
            <a:off x="231311" y="2491833"/>
            <a:ext cx="1670165" cy="76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The tree ends when the base case is reached</a:t>
            </a:r>
            <a:endParaRPr lang="en-US" sz="15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3936334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3936334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3931240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4373112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4412609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38B4F4D9-D8C7-2B3F-9303-872FF2A9F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262" y="3522690"/>
                <a:ext cx="1670165" cy="3176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500" dirty="0"/>
                  <a:t>How many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?</a:t>
                </a: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38B4F4D9-D8C7-2B3F-9303-872FF2A9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2" y="3522690"/>
                <a:ext cx="1670165" cy="317674"/>
              </a:xfrm>
              <a:prstGeom prst="rect">
                <a:avLst/>
              </a:prstGeom>
              <a:blipFill>
                <a:blip r:embed="rId17"/>
                <a:stretch>
                  <a:fillRect l="-1504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5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91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blipFill>
                <a:blip r:embed="rId3"/>
                <a:stretch>
                  <a:fillRect l="-10106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34E7948-5602-50B7-5D86-1DAD64454958}"/>
              </a:ext>
            </a:extLst>
          </p:cNvPr>
          <p:cNvSpPr txBox="1">
            <a:spLocks/>
          </p:cNvSpPr>
          <p:nvPr/>
        </p:nvSpPr>
        <p:spPr>
          <a:xfrm>
            <a:off x="263921" y="3571543"/>
            <a:ext cx="6450388" cy="1005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Total runtime comes from counting number of operations from the internal nodes and counting them from base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Lets get introduced to trees and some related terminologies as we need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More will come later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9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34E7948-5602-50B7-5D86-1DAD64454958}"/>
              </a:ext>
            </a:extLst>
          </p:cNvPr>
          <p:cNvSpPr txBox="1">
            <a:spLocks/>
          </p:cNvSpPr>
          <p:nvPr/>
        </p:nvSpPr>
        <p:spPr>
          <a:xfrm>
            <a:off x="218114" y="1096952"/>
            <a:ext cx="6450388" cy="1080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Graphs are sets of nodes and edges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Trees are a form of a graph with some specialties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Trees have direction (parent/child relationships) and don't contain cycles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Some terminologies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In a Binary Tree, a node can have at most two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EAD786-0C3A-F04D-CA74-41AA02C06CE7}"/>
              </a:ext>
            </a:extLst>
          </p:cNvPr>
          <p:cNvGrpSpPr/>
          <p:nvPr/>
        </p:nvGrpSpPr>
        <p:grpSpPr>
          <a:xfrm>
            <a:off x="1611992" y="2493387"/>
            <a:ext cx="3102263" cy="1509765"/>
            <a:chOff x="1611992" y="2493387"/>
            <a:chExt cx="3102263" cy="15097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9510E4-C411-F3A3-7D3F-F26806A244D7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2C1E5F1-EFA5-179D-CDC7-88DE02B153D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7DC16-7938-DFAE-3CC4-BA11EB6B4DF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E70EF9-6788-A5BA-7C93-7C7B39402DCB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A964CA-387A-761E-CFF2-2D9B8820398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BCB5E9-7A48-36CE-1362-B9783A596A1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158B9F-4EEB-2A0E-C45A-A21A3FFD6527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7922CF-A03E-EC18-7EF3-7F7D8958D49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93200-B3D2-2A12-868E-A8731D9608A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0A510C-4357-4E0B-5EA2-8137DFF51636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242B2F-6184-624A-D4D4-82455BE1B438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2C71E-1584-3859-2D01-C9413588C316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43FCB-6BC3-C6AF-0B77-DC93872EF98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B5CD22-043D-2CAF-E7C2-A6A3B1E836E0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7FA60E-9E8C-C2DE-5A52-32A21B1ECD4F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06A3E1-D31D-F89F-AB45-56C745D9CB6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BB0694-FB77-0C93-7A00-92BFB725FCD3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C36579-73FD-6911-CC33-C5AA1FA67AA3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6B95686-2725-DBCB-A003-5B23F2385F34}"/>
                </a:ext>
              </a:extLst>
            </p:cNvPr>
            <p:cNvCxnSpPr>
              <a:cxnSpLocks/>
              <a:stCxn id="19" idx="2"/>
              <a:endCxn id="55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4D9298-219C-672C-9AC2-DE350B614BAA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2A87FE-0617-561D-FB67-91C3D958037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4E83D6-FD8A-830F-833A-688200BEDA2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67EFF4-1AA5-01B4-FE14-4C5A888DF13A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2DCB4EE-F951-DE73-A98A-883797BA8DD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1499E0-99D5-ADCF-7CE6-89D4D26582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C10B0F-0362-1893-34F4-F657ACF5B62B}"/>
                </a:ext>
              </a:extLst>
            </p:cNvPr>
            <p:cNvCxnSpPr>
              <a:cxnSpLocks/>
              <a:stCxn id="23" idx="2"/>
              <a:endCxn id="71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D98EC35-2886-AF0D-36C5-3DCE01ACF6CA}"/>
                </a:ext>
              </a:extLst>
            </p:cNvPr>
            <p:cNvCxnSpPr>
              <a:cxnSpLocks/>
              <a:stCxn id="23" idx="2"/>
              <a:endCxn id="76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9304E9-B145-CBDC-C7C5-ECF97F82FB0B}"/>
              </a:ext>
            </a:extLst>
          </p:cNvPr>
          <p:cNvSpPr txBox="1"/>
          <p:nvPr/>
        </p:nvSpPr>
        <p:spPr>
          <a:xfrm>
            <a:off x="5299008" y="2387084"/>
            <a:ext cx="625556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482ED3-3CB0-13B6-2A90-07CE1B0446F6}"/>
              </a:ext>
            </a:extLst>
          </p:cNvPr>
          <p:cNvSpPr txBox="1"/>
          <p:nvPr/>
        </p:nvSpPr>
        <p:spPr>
          <a:xfrm>
            <a:off x="5155475" y="3009464"/>
            <a:ext cx="917431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3A9175-386E-59FE-8E14-3C443633C812}"/>
              </a:ext>
            </a:extLst>
          </p:cNvPr>
          <p:cNvSpPr txBox="1"/>
          <p:nvPr/>
        </p:nvSpPr>
        <p:spPr>
          <a:xfrm>
            <a:off x="5322957" y="3588737"/>
            <a:ext cx="577659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198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4E0F7E-CC1A-4BE0-F403-5176CDFE9912}"/>
              </a:ext>
            </a:extLst>
          </p:cNvPr>
          <p:cNvGrpSpPr/>
          <p:nvPr/>
        </p:nvGrpSpPr>
        <p:grpSpPr>
          <a:xfrm>
            <a:off x="1710379" y="2896836"/>
            <a:ext cx="3102263" cy="1509765"/>
            <a:chOff x="1611992" y="2493387"/>
            <a:chExt cx="3102263" cy="15097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9510E4-C411-F3A3-7D3F-F26806A244D7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2C1E5F1-EFA5-179D-CDC7-88DE02B153D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7DC16-7938-DFAE-3CC4-BA11EB6B4DF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E70EF9-6788-A5BA-7C93-7C7B39402DCB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A964CA-387A-761E-CFF2-2D9B8820398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BCB5E9-7A48-36CE-1362-B9783A596A1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158B9F-4EEB-2A0E-C45A-A21A3FFD6527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7922CF-A03E-EC18-7EF3-7F7D8958D49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93200-B3D2-2A12-868E-A8731D9608A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0A510C-4357-4E0B-5EA2-8137DFF51636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242B2F-6184-624A-D4D4-82455BE1B438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2C71E-1584-3859-2D01-C9413588C316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43FCB-6BC3-C6AF-0B77-DC93872EF98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B5CD22-043D-2CAF-E7C2-A6A3B1E836E0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7FA60E-9E8C-C2DE-5A52-32A21B1ECD4F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06A3E1-D31D-F89F-AB45-56C745D9CB6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BB0694-FB77-0C93-7A00-92BFB725FCD3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C36579-73FD-6911-CC33-C5AA1FA67AA3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6B95686-2725-DBCB-A003-5B23F2385F34}"/>
                </a:ext>
              </a:extLst>
            </p:cNvPr>
            <p:cNvCxnSpPr>
              <a:cxnSpLocks/>
              <a:stCxn id="19" idx="2"/>
              <a:endCxn id="55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4D9298-219C-672C-9AC2-DE350B614BAA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2A87FE-0617-561D-FB67-91C3D958037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4E83D6-FD8A-830F-833A-688200BEDA2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67EFF4-1AA5-01B4-FE14-4C5A888DF13A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2DCB4EE-F951-DE73-A98A-883797BA8DD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1499E0-99D5-ADCF-7CE6-89D4D26582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C10B0F-0362-1893-34F4-F657ACF5B62B}"/>
                </a:ext>
              </a:extLst>
            </p:cNvPr>
            <p:cNvCxnSpPr>
              <a:cxnSpLocks/>
              <a:stCxn id="23" idx="2"/>
              <a:endCxn id="71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D98EC35-2886-AF0D-36C5-3DCE01ACF6CA}"/>
                </a:ext>
              </a:extLst>
            </p:cNvPr>
            <p:cNvCxnSpPr>
              <a:cxnSpLocks/>
              <a:stCxn id="23" idx="2"/>
              <a:endCxn id="76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9304E9-B145-CBDC-C7C5-ECF97F82FB0B}"/>
              </a:ext>
            </a:extLst>
          </p:cNvPr>
          <p:cNvSpPr txBox="1"/>
          <p:nvPr/>
        </p:nvSpPr>
        <p:spPr>
          <a:xfrm>
            <a:off x="3692553" y="1115529"/>
            <a:ext cx="664093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482ED3-3CB0-13B6-2A90-07CE1B0446F6}"/>
              </a:ext>
            </a:extLst>
          </p:cNvPr>
          <p:cNvSpPr txBox="1"/>
          <p:nvPr/>
        </p:nvSpPr>
        <p:spPr>
          <a:xfrm>
            <a:off x="2886708" y="1702651"/>
            <a:ext cx="736099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Siblings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3A9175-386E-59FE-8E14-3C443633C812}"/>
              </a:ext>
            </a:extLst>
          </p:cNvPr>
          <p:cNvSpPr txBox="1"/>
          <p:nvPr/>
        </p:nvSpPr>
        <p:spPr>
          <a:xfrm>
            <a:off x="4018342" y="2798289"/>
            <a:ext cx="528863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C6F9-8577-BB4D-1692-1D1659A01068}"/>
              </a:ext>
            </a:extLst>
          </p:cNvPr>
          <p:cNvGrpSpPr/>
          <p:nvPr/>
        </p:nvGrpSpPr>
        <p:grpSpPr>
          <a:xfrm>
            <a:off x="1669409" y="1123615"/>
            <a:ext cx="3102263" cy="1509765"/>
            <a:chOff x="1611992" y="2493387"/>
            <a:chExt cx="3102263" cy="15097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61A840-3879-A344-E23F-C1EF60D85E29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0BC06-9F2B-ACBE-0D01-0C14CD1CA50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CBBB03-4F7C-B3FE-C83C-7A9D2C9262A7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A12D7E-175E-9E46-BA40-617E8DE6D418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EEDE03C-A5E1-E157-B408-305B01BB66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84D50E-BECB-8872-D5E3-3FAC494CA1F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FCF163-B277-FA9A-F1B2-69FA1CEB7381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D3FCF8D-1C18-ABCC-67D3-7C99D313D88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0A2BF-83B4-5B74-C81F-FF407519498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8BA1E8-3C1C-677F-7FA1-9A8F44E27623}"/>
                </a:ext>
              </a:extLst>
            </p:cNvPr>
            <p:cNvCxnSpPr>
              <a:cxnSpLocks/>
              <a:stCxn id="48" idx="2"/>
              <a:endCxn id="44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545E59-AE52-FEED-FCBC-57E6DB5676BA}"/>
                </a:ext>
              </a:extLst>
            </p:cNvPr>
            <p:cNvCxnSpPr>
              <a:cxnSpLocks/>
              <a:stCxn id="48" idx="2"/>
              <a:endCxn id="42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79B2F2-158C-898B-7189-97B38088094B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C3F2E4-C59E-2192-14C4-A651676FAB4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326D9F-D7FD-1DCF-26F9-D231AE14CBB4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1803EE-5F1C-6547-7BBC-3BC9B8E4DFBA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27D8D7A-66E7-F917-0445-5BC607C22D23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CBB560-92EF-7279-700B-1793400768EF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314549-C4B7-0620-47C0-628C4CCC657A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7338975-4BD5-F9C9-7B04-C3B1B64EB86B}"/>
                </a:ext>
              </a:extLst>
            </p:cNvPr>
            <p:cNvCxnSpPr>
              <a:cxnSpLocks/>
              <a:stCxn id="44" idx="2"/>
              <a:endCxn id="37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0038E6-6928-626B-2A6A-66CC684A90F3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F1988DE-7065-CD85-A03D-0FBD0ED871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DB5264-AD4C-4F3C-FAA2-6735C87CA84E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23F4F8-C91F-0526-998A-4E9948A4A671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45A4CC-9FDD-4387-37A3-9089ED7D522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AC44C5-E95F-6364-3918-D49FF8204F6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6D4F7-F136-F1EB-F267-F0EF5C5DABEB}"/>
                </a:ext>
              </a:extLst>
            </p:cNvPr>
            <p:cNvCxnSpPr>
              <a:cxnSpLocks/>
              <a:stCxn id="42" idx="2"/>
              <a:endCxn id="35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F3A11-CC34-4A51-4563-962EE3C752E2}"/>
                </a:ext>
              </a:extLst>
            </p:cNvPr>
            <p:cNvCxnSpPr>
              <a:cxnSpLocks/>
              <a:stCxn id="42" idx="2"/>
              <a:endCxn id="33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30F56B-1F0D-94D5-FD3C-6BEBD3B0AF3E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2644883" y="1856540"/>
            <a:ext cx="241825" cy="57437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BDF18-C0A0-D0E1-3745-91E9329193C9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3622807" y="1856540"/>
            <a:ext cx="191546" cy="15803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BDE37C-2C77-0A07-59DF-98BFA89EA3C8}"/>
              </a:ext>
            </a:extLst>
          </p:cNvPr>
          <p:cNvSpPr txBox="1"/>
          <p:nvPr/>
        </p:nvSpPr>
        <p:spPr>
          <a:xfrm>
            <a:off x="4910046" y="1451840"/>
            <a:ext cx="950838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Right child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686FE6-9B10-221D-16D5-7C15C21990FF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4306840" y="1605729"/>
            <a:ext cx="603206" cy="181970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1A3ABA-A570-C082-7D21-97E6B584BFCD}"/>
              </a:ext>
            </a:extLst>
          </p:cNvPr>
          <p:cNvSpPr txBox="1"/>
          <p:nvPr/>
        </p:nvSpPr>
        <p:spPr>
          <a:xfrm>
            <a:off x="633279" y="1530892"/>
            <a:ext cx="851515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Left child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20284F-2AC2-A37C-B8E4-78A0E33B5BE1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484794" y="1684781"/>
            <a:ext cx="638239" cy="197418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ADB2D6-B912-B591-CF3D-D4525D829729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3591327" y="2952178"/>
            <a:ext cx="427015" cy="100328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5C4D9E7-91FD-E42A-935B-2A3ECD021104}"/>
              </a:ext>
            </a:extLst>
          </p:cNvPr>
          <p:cNvSpPr/>
          <p:nvPr/>
        </p:nvSpPr>
        <p:spPr>
          <a:xfrm>
            <a:off x="3332311" y="3378500"/>
            <a:ext cx="1585506" cy="1368127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2D82B8-5B4B-6ADE-0D17-D25DC27A4BAF}"/>
              </a:ext>
            </a:extLst>
          </p:cNvPr>
          <p:cNvSpPr/>
          <p:nvPr/>
        </p:nvSpPr>
        <p:spPr>
          <a:xfrm>
            <a:off x="1673274" y="3452993"/>
            <a:ext cx="1627048" cy="1368127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2FB5C-1996-2033-3668-A4658C8D8CEF}"/>
              </a:ext>
            </a:extLst>
          </p:cNvPr>
          <p:cNvSpPr txBox="1"/>
          <p:nvPr/>
        </p:nvSpPr>
        <p:spPr>
          <a:xfrm>
            <a:off x="5437937" y="3252693"/>
            <a:ext cx="1162498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Right subtree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EF73F2-0C98-0CEF-4002-AE50CDB09F98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4834731" y="3406582"/>
            <a:ext cx="603206" cy="181970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9F433CA-184B-5554-C474-734668570A89}"/>
              </a:ext>
            </a:extLst>
          </p:cNvPr>
          <p:cNvSpPr txBox="1"/>
          <p:nvPr/>
        </p:nvSpPr>
        <p:spPr>
          <a:xfrm>
            <a:off x="176112" y="3281251"/>
            <a:ext cx="1063176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Left subtree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5CDCE5-9A38-E86D-E684-5A842F8C7560}"/>
              </a:ext>
            </a:extLst>
          </p:cNvPr>
          <p:cNvCxnSpPr>
            <a:cxnSpLocks/>
          </p:cNvCxnSpPr>
          <p:nvPr/>
        </p:nvCxnSpPr>
        <p:spPr>
          <a:xfrm>
            <a:off x="1240965" y="3440466"/>
            <a:ext cx="551356" cy="196651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61" grpId="0" animBg="1"/>
      <p:bldP spid="67" grpId="0" animBg="1"/>
      <p:bldP spid="81" grpId="0" animBg="1"/>
      <p:bldP spid="82" grpId="0" animBg="1"/>
      <p:bldP spid="84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66983-F1E8-2733-E92D-BCD9B1C843E3}"/>
              </a:ext>
            </a:extLst>
          </p:cNvPr>
          <p:cNvGrpSpPr/>
          <p:nvPr/>
        </p:nvGrpSpPr>
        <p:grpSpPr>
          <a:xfrm>
            <a:off x="307774" y="1108716"/>
            <a:ext cx="3561178" cy="2122173"/>
            <a:chOff x="1448597" y="1378690"/>
            <a:chExt cx="3561178" cy="21221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6FD0BF5-A39F-22E3-C84A-A49AAEE653C6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552AED-24D9-A86C-F5C2-2AC6BA4E9F7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C2FE41-6C05-EB82-93FD-B5727D7425A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9A874-CE2D-346F-E539-A8354FE8741F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0774D59-436C-21D8-4115-86655C1C2E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84D7C7-F673-C6A2-6B7C-36A5CEF916B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4E12D5-21DA-9DD3-AD7D-253987163CE6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D294CAF-36DB-BC58-F914-D1145072133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EE0489-EE4D-51EA-37FC-E757651157A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18DF6A6-3536-E271-707D-5CEA0153172E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11557-A8EF-AF9A-39A5-0F7F87ABA6E6}"/>
                </a:ext>
              </a:extLst>
            </p:cNvPr>
            <p:cNvCxnSpPr>
              <a:cxnSpLocks/>
              <a:stCxn id="105" idx="2"/>
              <a:endCxn id="101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02B0CD-DB8A-AB1C-21D4-7FF4D0CBE10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F41914E-AACF-0A1F-9E6B-4DFA3D55155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7F96F01-C887-D2D3-EEDB-01D061AFA4C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387604-3DD9-1D57-FE76-59F6061535D0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B97D063-CCA2-C2D8-D7AB-5766CC6CA9BF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D9F9083-94C8-DF4B-2B4A-0EEAF27492A6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86766D-0559-EA88-93B9-5B777E1E06AE}"/>
                </a:ext>
              </a:extLst>
            </p:cNvPr>
            <p:cNvCxnSpPr>
              <a:cxnSpLocks/>
              <a:stCxn id="103" idx="2"/>
              <a:endCxn id="99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C38D16-C66C-22CC-EE86-1F4D6FFA08EA}"/>
                </a:ext>
              </a:extLst>
            </p:cNvPr>
            <p:cNvCxnSpPr>
              <a:cxnSpLocks/>
              <a:stCxn id="103" idx="2"/>
              <a:endCxn id="97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926DC30-1F58-83AB-9984-501AF030188D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147CDA-8BB7-488B-046B-5182EEA2DD4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66014C-47AB-A74C-F7D2-E233F8F0453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E09AC5-3604-1134-8D5F-55A02F560395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C3D7DA-186B-66D5-58A5-00DD85DB357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B92BAEB-A129-01F1-808E-E043A6FBD58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F8AD8C-F2A7-3C82-D37A-15586D337685}"/>
                </a:ext>
              </a:extLst>
            </p:cNvPr>
            <p:cNvCxnSpPr>
              <a:cxnSpLocks/>
              <a:stCxn id="101" idx="2"/>
              <a:endCxn id="95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79F884-9EE8-B06F-CE79-FE73385915FF}"/>
                </a:ext>
              </a:extLst>
            </p:cNvPr>
            <p:cNvCxnSpPr>
              <a:cxnSpLocks/>
              <a:stCxn id="101" idx="2"/>
              <a:endCxn id="93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005099-1CD2-2A6E-60F9-10B71D2C240A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C64812E-45FE-84A5-3022-0B732413A6D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1F16D7-CF58-88C6-EA0C-94608CF4707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418A7-1025-D5D0-64AD-FF34F3E0AEB2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BD46976-DB57-688E-949B-9D8395FC5BC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F5B723-C2B4-626E-3E9F-7B856061214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7C7ABC-3A6A-A592-BA3F-312D444B0B55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A53BD3C-FB4B-408A-4289-C71A574C8A7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62668-0FF0-2CD7-A713-2E62B367397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D629F9C-9D8C-C807-851E-94912A9D8B7B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504C08B-F304-1488-2769-2B7E92DDEA9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36AD35-D543-F7B4-63F7-D1F8C11F613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8D3C301-0A3A-C26D-6071-25210D6E3E15}"/>
                </a:ext>
              </a:extLst>
            </p:cNvPr>
            <p:cNvGrpSpPr/>
            <p:nvPr/>
          </p:nvGrpSpPr>
          <p:grpSpPr>
            <a:xfrm>
              <a:off x="3293298" y="3113850"/>
              <a:ext cx="360000" cy="377418"/>
              <a:chOff x="3015000" y="2493387"/>
              <a:chExt cx="360000" cy="37741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7E9F45-BDA7-7F2A-3219-3072BFF5D99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CBBD3E3-6847-8041-DD9E-4F93EFED62A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11D2263-A8E9-7E21-BC9B-BE0302A38317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92CA67C-AB0E-1D04-A2A6-A5DE8C3525D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05C58B1-891A-DF78-CA19-4FCEA0E5213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A3C10AF-65D2-2085-0376-22D8FD026E09}"/>
                </a:ext>
              </a:extLst>
            </p:cNvPr>
            <p:cNvGrpSpPr/>
            <p:nvPr/>
          </p:nvGrpSpPr>
          <p:grpSpPr>
            <a:xfrm>
              <a:off x="4199735" y="3112747"/>
              <a:ext cx="360000" cy="377418"/>
              <a:chOff x="3015000" y="2493387"/>
              <a:chExt cx="360000" cy="377418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CCB27B6-F0E9-FAAD-6449-4FFDC8E169D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61345-91DF-875D-02F5-3EB7B6B491A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12F540C-E394-3A56-2C6E-46054AC6B5C3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983FCDC-35B4-F0F5-C9E8-825BCB6D4B3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5297ACC-FF22-6DF6-6841-733784019E0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2ECDF9E-D2ED-7F13-7754-11D1B86E1D37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flipH="1">
              <a:off x="1642988" y="2879266"/>
              <a:ext cx="351445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53CE1B-CE6D-B9BE-D7E4-449324D6B2C9}"/>
                </a:ext>
              </a:extLst>
            </p:cNvPr>
            <p:cNvCxnSpPr>
              <a:cxnSpLocks/>
              <a:stCxn id="99" idx="2"/>
              <a:endCxn id="111" idx="0"/>
            </p:cNvCxnSpPr>
            <p:nvPr/>
          </p:nvCxnSpPr>
          <p:spPr>
            <a:xfrm>
              <a:off x="1994433" y="2879266"/>
              <a:ext cx="118202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9F9D1B5-B334-F546-CEC0-4DEE8BEB1C5B}"/>
                </a:ext>
              </a:extLst>
            </p:cNvPr>
            <p:cNvCxnSpPr>
              <a:cxnSpLocks/>
              <a:stCxn id="96" idx="4"/>
              <a:endCxn id="114" idx="0"/>
            </p:cNvCxnSpPr>
            <p:nvPr/>
          </p:nvCxnSpPr>
          <p:spPr>
            <a:xfrm flipH="1">
              <a:off x="2597326" y="2888455"/>
              <a:ext cx="268206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6F6E962-5FF4-6C2D-CBDC-186DDBE3275E}"/>
                </a:ext>
              </a:extLst>
            </p:cNvPr>
            <p:cNvCxnSpPr>
              <a:cxnSpLocks/>
              <a:stCxn id="97" idx="2"/>
              <a:endCxn id="117" idx="0"/>
            </p:cNvCxnSpPr>
            <p:nvPr/>
          </p:nvCxnSpPr>
          <p:spPr>
            <a:xfrm>
              <a:off x="2864694" y="2880369"/>
              <a:ext cx="167443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8B9AC48-0EAA-3A1A-065F-B0CA593B9097}"/>
                </a:ext>
              </a:extLst>
            </p:cNvPr>
            <p:cNvCxnSpPr>
              <a:cxnSpLocks/>
              <a:stCxn id="95" idx="2"/>
              <a:endCxn id="120" idx="0"/>
            </p:cNvCxnSpPr>
            <p:nvPr/>
          </p:nvCxnSpPr>
          <p:spPr>
            <a:xfrm flipH="1">
              <a:off x="3487689" y="2871072"/>
              <a:ext cx="171218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B483BDF-6C46-293D-FDD4-35F654438DC2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213D90B-ED1E-BD73-DDE4-29D4494D1603}"/>
                </a:ext>
              </a:extLst>
            </p:cNvPr>
            <p:cNvCxnSpPr>
              <a:cxnSpLocks/>
              <a:stCxn id="93" idx="2"/>
              <a:endCxn id="126" idx="0"/>
            </p:cNvCxnSpPr>
            <p:nvPr/>
          </p:nvCxnSpPr>
          <p:spPr>
            <a:xfrm flipH="1">
              <a:off x="4394126" y="2867029"/>
              <a:ext cx="116475" cy="24571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6092BA-13D7-CC7D-561D-77187A24AADA}"/>
                </a:ext>
              </a:extLst>
            </p:cNvPr>
            <p:cNvCxnSpPr>
              <a:cxnSpLocks/>
              <a:stCxn id="89" idx="4"/>
              <a:endCxn id="129" idx="0"/>
            </p:cNvCxnSpPr>
            <p:nvPr/>
          </p:nvCxnSpPr>
          <p:spPr>
            <a:xfrm>
              <a:off x="4494607" y="2875115"/>
              <a:ext cx="334330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185304D4-E7BC-740C-283F-AA7F72339BEA}"/>
              </a:ext>
            </a:extLst>
          </p:cNvPr>
          <p:cNvSpPr txBox="1"/>
          <p:nvPr/>
        </p:nvSpPr>
        <p:spPr>
          <a:xfrm>
            <a:off x="4149343" y="1144042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C235B6-3DA9-3F1C-AC57-6CCA27592068}"/>
              </a:ext>
            </a:extLst>
          </p:cNvPr>
          <p:cNvSpPr txBox="1"/>
          <p:nvPr/>
        </p:nvSpPr>
        <p:spPr>
          <a:xfrm>
            <a:off x="4149343" y="1705208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7F6DE8-9AB3-4365-4551-EE6D079C945A}"/>
              </a:ext>
            </a:extLst>
          </p:cNvPr>
          <p:cNvSpPr txBox="1"/>
          <p:nvPr/>
        </p:nvSpPr>
        <p:spPr>
          <a:xfrm>
            <a:off x="4149343" y="2296732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A0377DA-08C0-E7AA-D63B-933A6ADC65C6}"/>
              </a:ext>
            </a:extLst>
          </p:cNvPr>
          <p:cNvSpPr txBox="1"/>
          <p:nvPr/>
        </p:nvSpPr>
        <p:spPr>
          <a:xfrm>
            <a:off x="4143291" y="2892905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8562A63-A918-EA89-6A91-17B484A46190}"/>
              </a:ext>
            </a:extLst>
          </p:cNvPr>
          <p:cNvSpPr txBox="1"/>
          <p:nvPr/>
        </p:nvSpPr>
        <p:spPr>
          <a:xfrm>
            <a:off x="5476007" y="736988"/>
            <a:ext cx="910506" cy="531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10F7945-77E9-4C29-3D8E-032C24567716}"/>
                  </a:ext>
                </a:extLst>
              </p:cNvPr>
              <p:cNvSpPr txBox="1"/>
              <p:nvPr/>
            </p:nvSpPr>
            <p:spPr>
              <a:xfrm>
                <a:off x="5549489" y="1142013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10F7945-77E9-4C29-3D8E-032C2456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1142013"/>
                <a:ext cx="821763" cy="37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E33DCC1-2150-1BA8-82DF-E5658F6B64B7}"/>
                  </a:ext>
                </a:extLst>
              </p:cNvPr>
              <p:cNvSpPr txBox="1"/>
              <p:nvPr/>
            </p:nvSpPr>
            <p:spPr>
              <a:xfrm>
                <a:off x="5546375" y="1661954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E33DCC1-2150-1BA8-82DF-E5658F6B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1661954"/>
                <a:ext cx="817403" cy="37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C4B93C-3E0C-B03F-842D-61514FE3A5B9}"/>
                  </a:ext>
                </a:extLst>
              </p:cNvPr>
              <p:cNvSpPr txBox="1"/>
              <p:nvPr/>
            </p:nvSpPr>
            <p:spPr>
              <a:xfrm>
                <a:off x="5553849" y="2275286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C4B93C-3E0C-B03F-842D-61514FE3A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2275286"/>
                <a:ext cx="821763" cy="372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E6A755A-67D4-984B-6111-49F6312D7675}"/>
                  </a:ext>
                </a:extLst>
              </p:cNvPr>
              <p:cNvSpPr txBox="1"/>
              <p:nvPr/>
            </p:nvSpPr>
            <p:spPr>
              <a:xfrm>
                <a:off x="5560155" y="2873593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E6A755A-67D4-984B-6111-49F6312D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2873593"/>
                <a:ext cx="821763" cy="372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456847"/>
                <a:ext cx="6450388" cy="126566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/>
                  <a:t> 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500" dirty="0"/>
                  <a:t> [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500" dirty="0"/>
                  <a:t> is height]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Naturally height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Note: Number of Levels = Height (H) + 1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number of nodes,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456847"/>
                <a:ext cx="6450388" cy="1265669"/>
              </a:xfrm>
              <a:prstGeom prst="rect">
                <a:avLst/>
              </a:prstGeom>
              <a:blipFill>
                <a:blip r:embed="rId7"/>
                <a:stretch>
                  <a:fillRect l="-393" t="-10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5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66983-F1E8-2733-E92D-BCD9B1C843E3}"/>
              </a:ext>
            </a:extLst>
          </p:cNvPr>
          <p:cNvGrpSpPr/>
          <p:nvPr/>
        </p:nvGrpSpPr>
        <p:grpSpPr>
          <a:xfrm>
            <a:off x="307774" y="1108716"/>
            <a:ext cx="3561178" cy="2122173"/>
            <a:chOff x="1448597" y="1378690"/>
            <a:chExt cx="3561178" cy="21221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6FD0BF5-A39F-22E3-C84A-A49AAEE653C6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552AED-24D9-A86C-F5C2-2AC6BA4E9F7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C2FE41-6C05-EB82-93FD-B5727D7425A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9A874-CE2D-346F-E539-A8354FE8741F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0774D59-436C-21D8-4115-86655C1C2E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84D7C7-F673-C6A2-6B7C-36A5CEF916B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4E12D5-21DA-9DD3-AD7D-253987163CE6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D294CAF-36DB-BC58-F914-D1145072133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EE0489-EE4D-51EA-37FC-E757651157A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18DF6A6-3536-E271-707D-5CEA0153172E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11557-A8EF-AF9A-39A5-0F7F87ABA6E6}"/>
                </a:ext>
              </a:extLst>
            </p:cNvPr>
            <p:cNvCxnSpPr>
              <a:cxnSpLocks/>
              <a:stCxn id="105" idx="2"/>
              <a:endCxn id="101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02B0CD-DB8A-AB1C-21D4-7FF4D0CBE10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F41914E-AACF-0A1F-9E6B-4DFA3D55155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7F96F01-C887-D2D3-EEDB-01D061AFA4C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387604-3DD9-1D57-FE76-59F6061535D0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B97D063-CCA2-C2D8-D7AB-5766CC6CA9BF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D9F9083-94C8-DF4B-2B4A-0EEAF27492A6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86766D-0559-EA88-93B9-5B777E1E06AE}"/>
                </a:ext>
              </a:extLst>
            </p:cNvPr>
            <p:cNvCxnSpPr>
              <a:cxnSpLocks/>
              <a:stCxn id="103" idx="2"/>
              <a:endCxn id="99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C38D16-C66C-22CC-EE86-1F4D6FFA08EA}"/>
                </a:ext>
              </a:extLst>
            </p:cNvPr>
            <p:cNvCxnSpPr>
              <a:cxnSpLocks/>
              <a:stCxn id="103" idx="2"/>
              <a:endCxn id="97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926DC30-1F58-83AB-9984-501AF030188D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147CDA-8BB7-488B-046B-5182EEA2DD4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66014C-47AB-A74C-F7D2-E233F8F0453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E09AC5-3604-1134-8D5F-55A02F560395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C3D7DA-186B-66D5-58A5-00DD85DB357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B92BAEB-A129-01F1-808E-E043A6FBD58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F8AD8C-F2A7-3C82-D37A-15586D337685}"/>
                </a:ext>
              </a:extLst>
            </p:cNvPr>
            <p:cNvCxnSpPr>
              <a:cxnSpLocks/>
              <a:stCxn id="101" idx="2"/>
              <a:endCxn id="95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79F884-9EE8-B06F-CE79-FE73385915FF}"/>
                </a:ext>
              </a:extLst>
            </p:cNvPr>
            <p:cNvCxnSpPr>
              <a:cxnSpLocks/>
              <a:stCxn id="101" idx="2"/>
              <a:endCxn id="93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005099-1CD2-2A6E-60F9-10B71D2C240A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C64812E-45FE-84A5-3022-0B732413A6D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1F16D7-CF58-88C6-EA0C-94608CF4707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418A7-1025-D5D0-64AD-FF34F3E0AEB2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BD46976-DB57-688E-949B-9D8395FC5BC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F5B723-C2B4-626E-3E9F-7B856061214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7C7ABC-3A6A-A592-BA3F-312D444B0B55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A53BD3C-FB4B-408A-4289-C71A574C8A7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62668-0FF0-2CD7-A713-2E62B367397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D629F9C-9D8C-C807-851E-94912A9D8B7B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504C08B-F304-1488-2769-2B7E92DDEA9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36AD35-D543-F7B4-63F7-D1F8C11F613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8D3C301-0A3A-C26D-6071-25210D6E3E15}"/>
                </a:ext>
              </a:extLst>
            </p:cNvPr>
            <p:cNvGrpSpPr/>
            <p:nvPr/>
          </p:nvGrpSpPr>
          <p:grpSpPr>
            <a:xfrm>
              <a:off x="3293298" y="3113850"/>
              <a:ext cx="360000" cy="377418"/>
              <a:chOff x="3015000" y="2493387"/>
              <a:chExt cx="360000" cy="37741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7E9F45-BDA7-7F2A-3219-3072BFF5D99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CBBD3E3-6847-8041-DD9E-4F93EFED62A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11D2263-A8E9-7E21-BC9B-BE0302A38317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92CA67C-AB0E-1D04-A2A6-A5DE8C3525D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05C58B1-891A-DF78-CA19-4FCEA0E5213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A3C10AF-65D2-2085-0376-22D8FD026E09}"/>
                </a:ext>
              </a:extLst>
            </p:cNvPr>
            <p:cNvGrpSpPr/>
            <p:nvPr/>
          </p:nvGrpSpPr>
          <p:grpSpPr>
            <a:xfrm>
              <a:off x="4199735" y="3112747"/>
              <a:ext cx="360000" cy="377418"/>
              <a:chOff x="3015000" y="2493387"/>
              <a:chExt cx="360000" cy="377418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CCB27B6-F0E9-FAAD-6449-4FFDC8E169D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61345-91DF-875D-02F5-3EB7B6B491A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12F540C-E394-3A56-2C6E-46054AC6B5C3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983FCDC-35B4-F0F5-C9E8-825BCB6D4B3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5297ACC-FF22-6DF6-6841-733784019E0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2ECDF9E-D2ED-7F13-7754-11D1B86E1D37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flipH="1">
              <a:off x="1642988" y="2879266"/>
              <a:ext cx="351445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53CE1B-CE6D-B9BE-D7E4-449324D6B2C9}"/>
                </a:ext>
              </a:extLst>
            </p:cNvPr>
            <p:cNvCxnSpPr>
              <a:cxnSpLocks/>
              <a:stCxn id="99" idx="2"/>
              <a:endCxn id="111" idx="0"/>
            </p:cNvCxnSpPr>
            <p:nvPr/>
          </p:nvCxnSpPr>
          <p:spPr>
            <a:xfrm>
              <a:off x="1994433" y="2879266"/>
              <a:ext cx="118202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9F9D1B5-B334-F546-CEC0-4DEE8BEB1C5B}"/>
                </a:ext>
              </a:extLst>
            </p:cNvPr>
            <p:cNvCxnSpPr>
              <a:cxnSpLocks/>
              <a:stCxn id="96" idx="4"/>
              <a:endCxn id="114" idx="0"/>
            </p:cNvCxnSpPr>
            <p:nvPr/>
          </p:nvCxnSpPr>
          <p:spPr>
            <a:xfrm flipH="1">
              <a:off x="2597326" y="2888455"/>
              <a:ext cx="268206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6F6E962-5FF4-6C2D-CBDC-186DDBE3275E}"/>
                </a:ext>
              </a:extLst>
            </p:cNvPr>
            <p:cNvCxnSpPr>
              <a:cxnSpLocks/>
              <a:stCxn id="97" idx="2"/>
              <a:endCxn id="117" idx="0"/>
            </p:cNvCxnSpPr>
            <p:nvPr/>
          </p:nvCxnSpPr>
          <p:spPr>
            <a:xfrm>
              <a:off x="2864694" y="2880369"/>
              <a:ext cx="167443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8B9AC48-0EAA-3A1A-065F-B0CA593B9097}"/>
                </a:ext>
              </a:extLst>
            </p:cNvPr>
            <p:cNvCxnSpPr>
              <a:cxnSpLocks/>
              <a:stCxn id="95" idx="2"/>
              <a:endCxn id="120" idx="0"/>
            </p:cNvCxnSpPr>
            <p:nvPr/>
          </p:nvCxnSpPr>
          <p:spPr>
            <a:xfrm flipH="1">
              <a:off x="3487689" y="2871072"/>
              <a:ext cx="171218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B483BDF-6C46-293D-FDD4-35F654438DC2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213D90B-ED1E-BD73-DDE4-29D4494D1603}"/>
                </a:ext>
              </a:extLst>
            </p:cNvPr>
            <p:cNvCxnSpPr>
              <a:cxnSpLocks/>
              <a:stCxn id="93" idx="2"/>
              <a:endCxn id="126" idx="0"/>
            </p:cNvCxnSpPr>
            <p:nvPr/>
          </p:nvCxnSpPr>
          <p:spPr>
            <a:xfrm flipH="1">
              <a:off x="4394126" y="2867029"/>
              <a:ext cx="116475" cy="24571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6092BA-13D7-CC7D-561D-77187A24AADA}"/>
                </a:ext>
              </a:extLst>
            </p:cNvPr>
            <p:cNvCxnSpPr>
              <a:cxnSpLocks/>
              <a:stCxn id="89" idx="4"/>
              <a:endCxn id="129" idx="0"/>
            </p:cNvCxnSpPr>
            <p:nvPr/>
          </p:nvCxnSpPr>
          <p:spPr>
            <a:xfrm>
              <a:off x="4494607" y="2875115"/>
              <a:ext cx="334330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456847"/>
                <a:ext cx="6450388" cy="116096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/>
                  <a:t> 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500" dirty="0"/>
                  <a:t> [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500" dirty="0"/>
                  <a:t> is height]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Naturally height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number of nodes,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456847"/>
                <a:ext cx="6450388" cy="1160966"/>
              </a:xfrm>
              <a:prstGeom prst="rect">
                <a:avLst/>
              </a:prstGeom>
              <a:blipFill>
                <a:blip r:embed="rId3"/>
                <a:stretch>
                  <a:fillRect l="-393" t="-1087" b="-44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011191-FDFD-0FEA-7578-F8741BB40B03}"/>
              </a:ext>
            </a:extLst>
          </p:cNvPr>
          <p:cNvSpPr txBox="1"/>
          <p:nvPr/>
        </p:nvSpPr>
        <p:spPr>
          <a:xfrm>
            <a:off x="4179070" y="2224811"/>
            <a:ext cx="22684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For general `k’-array Tree</a:t>
            </a:r>
          </a:p>
        </p:txBody>
      </p:sp>
    </p:spTree>
    <p:extLst>
      <p:ext uri="{BB962C8B-B14F-4D97-AF65-F5344CB8AC3E}">
        <p14:creationId xmlns:p14="http://schemas.microsoft.com/office/powerpoint/2010/main" val="426019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</a:t>
            </a:r>
            <a:r>
              <a:rPr lang="en-US" dirty="0" err="1"/>
              <a:t>COnquer</a:t>
            </a:r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Divide and Conquer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General techniques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Merge sort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Recursion Tree Method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Master Theorem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7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blipFill>
                <a:blip r:embed="rId3"/>
                <a:stretch>
                  <a:fillRect l="-10106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921" y="3571543"/>
                <a:ext cx="6450388" cy="100505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 get the total runtime, first we need to get the height of the tree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Base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1" y="3571543"/>
                <a:ext cx="6450388" cy="1005051"/>
              </a:xfrm>
              <a:prstGeom prst="rect">
                <a:avLst/>
              </a:prstGeom>
              <a:blipFill>
                <a:blip r:embed="rId5"/>
                <a:stretch>
                  <a:fillRect l="-196" t="-12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872BB8-BD27-0F9B-5DAD-815EA12D614D}"/>
              </a:ext>
            </a:extLst>
          </p:cNvPr>
          <p:cNvSpPr txBox="1"/>
          <p:nvPr/>
        </p:nvSpPr>
        <p:spPr>
          <a:xfrm>
            <a:off x="5280100" y="1080217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A260A-48AD-00D6-4EDB-F2B51A6FFB5C}"/>
              </a:ext>
            </a:extLst>
          </p:cNvPr>
          <p:cNvSpPr txBox="1"/>
          <p:nvPr/>
        </p:nvSpPr>
        <p:spPr>
          <a:xfrm>
            <a:off x="5289330" y="1709744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/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blipFill>
                <a:blip r:embed="rId17"/>
                <a:stretch>
                  <a:fillRect l="-32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/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blipFill>
                <a:blip r:embed="rId18"/>
                <a:stretch>
                  <a:fillRect l="-4615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921" y="3527998"/>
                <a:ext cx="6450388" cy="13185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What about the internal costs?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We need to sum the costs at each internal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Since the costs at each level is same we can multiply by height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cost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1" y="3527998"/>
                <a:ext cx="6450388" cy="1318505"/>
              </a:xfrm>
              <a:prstGeom prst="rect">
                <a:avLst/>
              </a:prstGeom>
              <a:blipFill>
                <a:blip r:embed="rId4"/>
                <a:stretch>
                  <a:fillRect l="-196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872BB8-BD27-0F9B-5DAD-815EA12D614D}"/>
              </a:ext>
            </a:extLst>
          </p:cNvPr>
          <p:cNvSpPr txBox="1"/>
          <p:nvPr/>
        </p:nvSpPr>
        <p:spPr>
          <a:xfrm>
            <a:off x="5280100" y="1080217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A260A-48AD-00D6-4EDB-F2B51A6FFB5C}"/>
              </a:ext>
            </a:extLst>
          </p:cNvPr>
          <p:cNvSpPr txBox="1"/>
          <p:nvPr/>
        </p:nvSpPr>
        <p:spPr>
          <a:xfrm>
            <a:off x="5289330" y="1709744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/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blipFill>
                <a:blip r:embed="rId17"/>
                <a:stretch>
                  <a:fillRect l="-32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/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blipFill>
                <a:blip r:embed="rId18"/>
                <a:stretch>
                  <a:fillRect l="-4615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07D598-6FB8-A715-0FAE-5E44AB6890F2}"/>
                  </a:ext>
                </a:extLst>
              </p:cNvPr>
              <p:cNvSpPr txBox="1"/>
              <p:nvPr/>
            </p:nvSpPr>
            <p:spPr>
              <a:xfrm>
                <a:off x="1322006" y="1218682"/>
                <a:ext cx="2291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07D598-6FB8-A715-0FAE-5E44AB68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06" y="1218682"/>
                <a:ext cx="229101" cy="215444"/>
              </a:xfrm>
              <a:prstGeom prst="rect">
                <a:avLst/>
              </a:prstGeom>
              <a:blipFill>
                <a:blip r:embed="rId1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6F9D7-EAFE-1EB5-F833-9501D3B601CE}"/>
                  </a:ext>
                </a:extLst>
              </p:cNvPr>
              <p:cNvSpPr txBox="1"/>
              <p:nvPr/>
            </p:nvSpPr>
            <p:spPr>
              <a:xfrm>
                <a:off x="892657" y="1772837"/>
                <a:ext cx="10877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6F9D7-EAFE-1EB5-F833-9501D3B6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7" y="1772837"/>
                <a:ext cx="1087798" cy="246221"/>
              </a:xfrm>
              <a:prstGeom prst="rect">
                <a:avLst/>
              </a:prstGeom>
              <a:blipFill>
                <a:blip r:embed="rId20"/>
                <a:stretch>
                  <a:fillRect l="-3488" t="-190000" r="-2326" b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8C9C4-8F7D-044F-5AB3-BEEB0016E1DA}"/>
                  </a:ext>
                </a:extLst>
              </p:cNvPr>
              <p:cNvSpPr txBox="1"/>
              <p:nvPr/>
            </p:nvSpPr>
            <p:spPr>
              <a:xfrm>
                <a:off x="892657" y="2427676"/>
                <a:ext cx="1087797" cy="245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8C9C4-8F7D-044F-5AB3-BEEB0016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7" y="2427676"/>
                <a:ext cx="1087797" cy="245452"/>
              </a:xfrm>
              <a:prstGeom prst="rect">
                <a:avLst/>
              </a:prstGeom>
              <a:blipFill>
                <a:blip r:embed="rId21"/>
                <a:stretch>
                  <a:fillRect l="-3488" t="-190000" r="-2326" b="-2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A1C1C-5FC4-6B2C-8398-9998DF4F123C}"/>
              </a:ext>
            </a:extLst>
          </p:cNvPr>
          <p:cNvGrpSpPr/>
          <p:nvPr/>
        </p:nvGrpSpPr>
        <p:grpSpPr>
          <a:xfrm>
            <a:off x="1330996" y="2844027"/>
            <a:ext cx="54000" cy="358800"/>
            <a:chOff x="654341" y="2461508"/>
            <a:chExt cx="54000" cy="3588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413B45-E101-9A64-79E2-65755A8BEE3F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7AE90B-BD04-E920-D8A4-303FAE774583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223B73-C328-E03B-0077-65E6C1D3D2E4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0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20" y="1096951"/>
                <a:ext cx="6450388" cy="34227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Lets take another example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Does it make sense?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The general form of the recurrence can be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T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e>
                    </m:d>
                    <m:r>
                      <a:rPr lang="en-US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lang="en-US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100" dirty="0"/>
                  <a:t>Where,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1100" dirty="0"/>
                  <a:t> is number of subproblems (branching factor)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1100" dirty="0"/>
                  <a:t> is the size of each subproblem (division ratio)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100" dirty="0"/>
                  <a:t> total time for divide and combine operations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What are these values for binary search?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</m:d>
                      <m:r>
                        <a:rPr 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with base case time - constant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0" y="1096951"/>
                <a:ext cx="6450388" cy="3422797"/>
              </a:xfrm>
              <a:prstGeom prst="rect">
                <a:avLst/>
              </a:prstGeom>
              <a:blipFill>
                <a:blip r:embed="rId3"/>
                <a:stretch>
                  <a:fillRect l="-196" t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60B95-CFE8-F01B-1D12-64E18EF49E13}"/>
                  </a:ext>
                </a:extLst>
              </p:cNvPr>
              <p:cNvSpPr txBox="1"/>
              <p:nvPr/>
            </p:nvSpPr>
            <p:spPr>
              <a:xfrm>
                <a:off x="2043262" y="1439836"/>
                <a:ext cx="2373565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60B95-CFE8-F01B-1D12-64E18EF4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62" y="1439836"/>
                <a:ext cx="2373565" cy="681918"/>
              </a:xfrm>
              <a:prstGeom prst="rect">
                <a:avLst/>
              </a:prstGeom>
              <a:blipFill>
                <a:blip r:embed="rId4"/>
                <a:stretch>
                  <a:fillRect l="-14894" t="-192727" b="-27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28ECA74-FAFD-5A94-275F-B1F63D7560E2}"/>
              </a:ext>
            </a:extLst>
          </p:cNvPr>
          <p:cNvGrpSpPr/>
          <p:nvPr/>
        </p:nvGrpSpPr>
        <p:grpSpPr>
          <a:xfrm>
            <a:off x="1939616" y="1108617"/>
            <a:ext cx="2607509" cy="954210"/>
            <a:chOff x="1417102" y="1171168"/>
            <a:chExt cx="2607509" cy="954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F66F46-DA3F-2428-D8DD-95B214AE5369}"/>
                </a:ext>
              </a:extLst>
            </p:cNvPr>
            <p:cNvGrpSpPr/>
            <p:nvPr/>
          </p:nvGrpSpPr>
          <p:grpSpPr>
            <a:xfrm>
              <a:off x="2883315" y="1171168"/>
              <a:ext cx="360000" cy="360000"/>
              <a:chOff x="4605557" y="1063396"/>
              <a:chExt cx="360000" cy="36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0C50D76-1261-C3AA-38F9-33CBD4752AD7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B8823C-E26D-F9A1-3737-E32E70A4C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4373" y="1098475"/>
                    <a:ext cx="3411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0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B8823C-E26D-F9A1-3737-E32E70A4C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4373" y="1098475"/>
                    <a:ext cx="3411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26E336-ECEA-1C22-2157-6AFEA9C57ABB}"/>
                </a:ext>
              </a:extLst>
            </p:cNvPr>
            <p:cNvGrpSpPr/>
            <p:nvPr/>
          </p:nvGrpSpPr>
          <p:grpSpPr>
            <a:xfrm>
              <a:off x="1417102" y="1711378"/>
              <a:ext cx="595611" cy="414000"/>
              <a:chOff x="1417102" y="1769515"/>
              <a:chExt cx="595611" cy="4140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38E605-864E-8A27-C01A-CE9B49810918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96266A6-0AA4-ED54-DC73-D8B6A9F67945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96266A6-0AA4-ED54-DC73-D8B6A9F679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E63EB3-00CF-AC34-66F4-A8D56F78CE6D}"/>
                </a:ext>
              </a:extLst>
            </p:cNvPr>
            <p:cNvGrpSpPr/>
            <p:nvPr/>
          </p:nvGrpSpPr>
          <p:grpSpPr>
            <a:xfrm>
              <a:off x="2087735" y="1711378"/>
              <a:ext cx="595611" cy="414000"/>
              <a:chOff x="1417102" y="1769515"/>
              <a:chExt cx="595611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AC204-6D0E-E425-98B5-849AFA09E2FD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13F962-9143-6AE6-636C-493E1C37610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13F962-9143-6AE6-636C-493E1C3761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F757E2-9F8E-B069-79B1-EE8E5FBA1F36}"/>
                </a:ext>
              </a:extLst>
            </p:cNvPr>
            <p:cNvGrpSpPr/>
            <p:nvPr/>
          </p:nvGrpSpPr>
          <p:grpSpPr>
            <a:xfrm>
              <a:off x="2758368" y="1711378"/>
              <a:ext cx="595611" cy="414000"/>
              <a:chOff x="1417102" y="1769515"/>
              <a:chExt cx="595611" cy="414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42FF0E-FCA1-B23F-1170-2FD0FF5B9F29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F294929-FD12-CF2F-C6FA-EC4EB22A6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F294929-FD12-CF2F-C6FA-EC4EB22A6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B02919-374D-68CD-EB63-8D8A1457CAB5}"/>
                </a:ext>
              </a:extLst>
            </p:cNvPr>
            <p:cNvGrpSpPr/>
            <p:nvPr/>
          </p:nvGrpSpPr>
          <p:grpSpPr>
            <a:xfrm>
              <a:off x="3429000" y="1711378"/>
              <a:ext cx="595611" cy="414000"/>
              <a:chOff x="1417102" y="1769515"/>
              <a:chExt cx="595611" cy="414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08E7C8-23C4-0FF3-7EFA-2C81CABC40E9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11976FE-2348-68D3-736D-C945D7E9ADCB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11976FE-2348-68D3-736D-C945D7E9A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5B198D-6BC1-7ECE-2B8A-133177DE1038}"/>
                </a:ext>
              </a:extLst>
            </p:cNvPr>
            <p:cNvCxnSpPr>
              <a:cxnSpLocks/>
              <a:stCxn id="7" idx="4"/>
              <a:endCxn id="16" idx="0"/>
            </p:cNvCxnSpPr>
            <p:nvPr/>
          </p:nvCxnSpPr>
          <p:spPr>
            <a:xfrm flipH="1">
              <a:off x="1702581" y="1531168"/>
              <a:ext cx="1360734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D96306-DC95-9086-30D3-642F1A37C4E5}"/>
                </a:ext>
              </a:extLst>
            </p:cNvPr>
            <p:cNvCxnSpPr>
              <a:cxnSpLocks/>
              <a:stCxn id="7" idx="4"/>
              <a:endCxn id="20" idx="0"/>
            </p:cNvCxnSpPr>
            <p:nvPr/>
          </p:nvCxnSpPr>
          <p:spPr>
            <a:xfrm flipH="1">
              <a:off x="2373214" y="1531168"/>
              <a:ext cx="690101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D38BDD-6C4B-89C9-9659-3947A2F5111B}"/>
                </a:ext>
              </a:extLst>
            </p:cNvPr>
            <p:cNvCxnSpPr>
              <a:cxnSpLocks/>
              <a:stCxn id="7" idx="4"/>
              <a:endCxn id="29" idx="0"/>
            </p:cNvCxnSpPr>
            <p:nvPr/>
          </p:nvCxnSpPr>
          <p:spPr>
            <a:xfrm flipH="1">
              <a:off x="3043847" y="1531168"/>
              <a:ext cx="19468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0232EC-929B-B839-01BE-DF879644CFE2}"/>
                </a:ext>
              </a:extLst>
            </p:cNvPr>
            <p:cNvCxnSpPr>
              <a:cxnSpLocks/>
              <a:stCxn id="7" idx="4"/>
              <a:endCxn id="32" idx="0"/>
            </p:cNvCxnSpPr>
            <p:nvPr/>
          </p:nvCxnSpPr>
          <p:spPr>
            <a:xfrm>
              <a:off x="3063315" y="1531168"/>
              <a:ext cx="651164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500" dirty="0"/>
                  <a:t>What will be the number of leaves? More than or less than previous?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What about the height? </a:t>
                </a:r>
                <a:r>
                  <a:rPr lang="en-US" sz="1600" dirty="0"/>
                  <a:t>More than or less than previous?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5263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9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600" dirty="0"/>
                  <a:t>So base cost,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Now the internal cost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So, number of operations at 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e>
                    </m:nary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7368" b="-5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6DF58D-F660-D945-92FD-D5C3B96DCF88}"/>
              </a:ext>
            </a:extLst>
          </p:cNvPr>
          <p:cNvSpPr txBox="1"/>
          <p:nvPr/>
        </p:nvSpPr>
        <p:spPr>
          <a:xfrm>
            <a:off x="4547124" y="1140016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/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blipFill>
                <a:blip r:embed="rId23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95FBDE-5836-46A8-0951-B8EA6D717153}"/>
              </a:ext>
            </a:extLst>
          </p:cNvPr>
          <p:cNvSpPr txBox="1"/>
          <p:nvPr/>
        </p:nvSpPr>
        <p:spPr>
          <a:xfrm>
            <a:off x="4547124" y="1692221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/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blipFill>
                <a:blip r:embed="rId24"/>
                <a:stretch>
                  <a:fillRect l="-4225" t="-3448" r="-2817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9E226F-335A-0BA3-E2B4-5B1FF5A08B8D}"/>
              </a:ext>
            </a:extLst>
          </p:cNvPr>
          <p:cNvSpPr txBox="1"/>
          <p:nvPr/>
        </p:nvSpPr>
        <p:spPr>
          <a:xfrm>
            <a:off x="4547124" y="225688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/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blipFill>
                <a:blip r:embed="rId25"/>
                <a:stretch>
                  <a:fillRect l="-3846" t="-3333"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/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blipFill>
                <a:blip r:embed="rId26"/>
                <a:stretch>
                  <a:fillRect l="-241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/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blipFill>
                <a:blip r:embed="rId27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93982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600" dirty="0"/>
                  <a:t>So base cost,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Total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93982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6DF58D-F660-D945-92FD-D5C3B96DCF88}"/>
              </a:ext>
            </a:extLst>
          </p:cNvPr>
          <p:cNvSpPr txBox="1"/>
          <p:nvPr/>
        </p:nvSpPr>
        <p:spPr>
          <a:xfrm>
            <a:off x="4547124" y="1140016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/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blipFill>
                <a:blip r:embed="rId23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95FBDE-5836-46A8-0951-B8EA6D717153}"/>
              </a:ext>
            </a:extLst>
          </p:cNvPr>
          <p:cNvSpPr txBox="1"/>
          <p:nvPr/>
        </p:nvSpPr>
        <p:spPr>
          <a:xfrm>
            <a:off x="4547124" y="1692221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/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blipFill>
                <a:blip r:embed="rId24"/>
                <a:stretch>
                  <a:fillRect l="-4225" t="-3448" r="-2817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9E226F-335A-0BA3-E2B4-5B1FF5A08B8D}"/>
              </a:ext>
            </a:extLst>
          </p:cNvPr>
          <p:cNvSpPr txBox="1"/>
          <p:nvPr/>
        </p:nvSpPr>
        <p:spPr>
          <a:xfrm>
            <a:off x="4547124" y="225688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/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blipFill>
                <a:blip r:embed="rId25"/>
                <a:stretch>
                  <a:fillRect l="-3846" t="-3333"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/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blipFill>
                <a:blip r:embed="rId26"/>
                <a:stretch>
                  <a:fillRect l="-241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/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blipFill>
                <a:blip r:embed="rId27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23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200"/>
                  </a:lnSpc>
                </a:pPr>
                <a:r>
                  <a:rPr lang="en-US" sz="1400" dirty="0"/>
                  <a:t>Review of the general procedure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General form:</a:t>
                </a:r>
              </a:p>
              <a:p>
                <a:pPr>
                  <a:lnSpc>
                    <a:spcPts val="1200"/>
                  </a:lnSpc>
                </a:pPr>
                <a:endParaRPr lang="en-US" sz="1400" dirty="0"/>
              </a:p>
              <a:p>
                <a:pPr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      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lvl="1">
                  <a:lnSpc>
                    <a:spcPts val="1200"/>
                  </a:lnSpc>
                </a:pPr>
                <a:endParaRPr lang="en-US" sz="1400" dirty="0"/>
              </a:p>
              <a:p>
                <a:pPr lvl="1">
                  <a:lnSpc>
                    <a:spcPts val="1200"/>
                  </a:lnSpc>
                </a:pPr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/>
                  <a:t> is base case runtime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/>
                  <a:t> is number of subproblems (branching factor)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 is the size of each subproblem (division ratio)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total time for divide and combine operations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Height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number of leaves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base cost (Generally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internal cost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Sum base and internal cost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  <a:blipFill>
                <a:blip r:embed="rId3"/>
                <a:stretch>
                  <a:fillRect l="-5720" t="-3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40829-2D03-C4CE-0D05-EA711351B865}"/>
              </a:ext>
            </a:extLst>
          </p:cNvPr>
          <p:cNvGrpSpPr/>
          <p:nvPr/>
        </p:nvGrpSpPr>
        <p:grpSpPr>
          <a:xfrm>
            <a:off x="4208199" y="1108827"/>
            <a:ext cx="2335942" cy="1747631"/>
            <a:chOff x="4208199" y="1108827"/>
            <a:chExt cx="2335942" cy="174763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635C0EE-95E5-C938-6A93-06CAA5DA9FD2}"/>
                </a:ext>
              </a:extLst>
            </p:cNvPr>
            <p:cNvSpPr/>
            <p:nvPr/>
          </p:nvSpPr>
          <p:spPr>
            <a:xfrm rot="7948106">
              <a:off x="5201810" y="1029563"/>
              <a:ext cx="512373" cy="670902"/>
            </a:xfrm>
            <a:prstGeom prst="arc">
              <a:avLst>
                <a:gd name="adj1" fmla="val 14717964"/>
                <a:gd name="adj2" fmla="val 1086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95BBA4-AD56-043B-D226-4CA47ADA5982}"/>
                </a:ext>
              </a:extLst>
            </p:cNvPr>
            <p:cNvGrpSpPr/>
            <p:nvPr/>
          </p:nvGrpSpPr>
          <p:grpSpPr>
            <a:xfrm>
              <a:off x="5321929" y="1185016"/>
              <a:ext cx="469552" cy="360000"/>
              <a:chOff x="5321929" y="1185016"/>
              <a:chExt cx="469552" cy="360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2926C21-4E9B-6260-C8AE-7A8905030AC2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3F0B309-5262-9729-9B48-DFD12E2FF1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233197"/>
                    <a:ext cx="46955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3F0B309-5262-9729-9B48-DFD12E2FF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233197"/>
                    <a:ext cx="4695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63C78A-A591-A9F8-3A38-23802914CAEC}"/>
                </a:ext>
              </a:extLst>
            </p:cNvPr>
            <p:cNvGrpSpPr/>
            <p:nvPr/>
          </p:nvGrpSpPr>
          <p:grpSpPr>
            <a:xfrm>
              <a:off x="4551221" y="1699107"/>
              <a:ext cx="469551" cy="364073"/>
              <a:chOff x="5321929" y="1180943"/>
              <a:chExt cx="469551" cy="36407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FA2B2A-E4A3-837C-9B51-108CF2E12029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E0B1209-DACB-892D-FCB8-394CDEBFAC3B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E0B1209-DACB-892D-FCB8-394CDEBFA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60E312-804D-43E5-D787-6E6DE2C84B11}"/>
                </a:ext>
              </a:extLst>
            </p:cNvPr>
            <p:cNvGrpSpPr/>
            <p:nvPr/>
          </p:nvGrpSpPr>
          <p:grpSpPr>
            <a:xfrm>
              <a:off x="5055662" y="1704411"/>
              <a:ext cx="469551" cy="364073"/>
              <a:chOff x="5321929" y="1180943"/>
              <a:chExt cx="469551" cy="36407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EAAC1D-F8DB-D717-2B0F-83D7385D70A1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12FC776-04D1-2E58-A8FE-D716895CD490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12FC776-04D1-2E58-A8FE-D716895CD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74E656-7BE3-4455-2691-EB69711384B1}"/>
                </a:ext>
              </a:extLst>
            </p:cNvPr>
            <p:cNvGrpSpPr/>
            <p:nvPr/>
          </p:nvGrpSpPr>
          <p:grpSpPr>
            <a:xfrm>
              <a:off x="5560103" y="1699107"/>
              <a:ext cx="469551" cy="364073"/>
              <a:chOff x="5321929" y="1180943"/>
              <a:chExt cx="469551" cy="36407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A84B154-FAB7-AA87-D301-88D7C2F7E4A4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3275B19-E802-2107-EA80-B489A75F5D4B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3275B19-E802-2107-EA80-B489A75F5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FC9E8-2B79-D456-DD5D-B3C4D155EABD}"/>
                </a:ext>
              </a:extLst>
            </p:cNvPr>
            <p:cNvGrpSpPr/>
            <p:nvPr/>
          </p:nvGrpSpPr>
          <p:grpSpPr>
            <a:xfrm>
              <a:off x="6064543" y="1699107"/>
              <a:ext cx="469551" cy="364073"/>
              <a:chOff x="5321929" y="1180943"/>
              <a:chExt cx="469551" cy="36407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8A334C-B6FF-DAD9-AA46-45711EF7E40E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62B0FB0-A08A-C525-6DC5-27C0E0ED4DBF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62B0FB0-A08A-C525-6DC5-27C0E0ED4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299E3D-BA8D-89C4-8949-9482FA91284E}"/>
                </a:ext>
              </a:extLst>
            </p:cNvPr>
            <p:cNvCxnSpPr>
              <a:cxnSpLocks/>
              <a:stCxn id="2" idx="4"/>
              <a:endCxn id="10" idx="0"/>
            </p:cNvCxnSpPr>
            <p:nvPr/>
          </p:nvCxnSpPr>
          <p:spPr>
            <a:xfrm flipH="1">
              <a:off x="4785997" y="1545016"/>
              <a:ext cx="761999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63BCC8-8DD7-A899-B1F4-DAEF8C101833}"/>
                </a:ext>
              </a:extLst>
            </p:cNvPr>
            <p:cNvCxnSpPr>
              <a:cxnSpLocks/>
              <a:stCxn id="2" idx="4"/>
              <a:endCxn id="23" idx="0"/>
            </p:cNvCxnSpPr>
            <p:nvPr/>
          </p:nvCxnSpPr>
          <p:spPr>
            <a:xfrm flipH="1">
              <a:off x="5290438" y="1545016"/>
              <a:ext cx="257558" cy="1593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BBB3CD-32AA-FC73-C06F-F33E31805027}"/>
                </a:ext>
              </a:extLst>
            </p:cNvPr>
            <p:cNvCxnSpPr>
              <a:cxnSpLocks/>
              <a:stCxn id="2" idx="4"/>
              <a:endCxn id="26" idx="0"/>
            </p:cNvCxnSpPr>
            <p:nvPr/>
          </p:nvCxnSpPr>
          <p:spPr>
            <a:xfrm>
              <a:off x="5547996" y="1545016"/>
              <a:ext cx="246883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F14A56-180E-6DEC-1A00-42CE0892D4BF}"/>
                </a:ext>
              </a:extLst>
            </p:cNvPr>
            <p:cNvCxnSpPr>
              <a:cxnSpLocks/>
              <a:stCxn id="2" idx="4"/>
              <a:endCxn id="29" idx="0"/>
            </p:cNvCxnSpPr>
            <p:nvPr/>
          </p:nvCxnSpPr>
          <p:spPr>
            <a:xfrm>
              <a:off x="5547996" y="1545016"/>
              <a:ext cx="751323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8CEE8D0-1EEF-7800-DE1F-B874BF3BFD86}"/>
                    </a:ext>
                  </a:extLst>
                </p:cNvPr>
                <p:cNvSpPr txBox="1"/>
                <p:nvPr/>
              </p:nvSpPr>
              <p:spPr>
                <a:xfrm>
                  <a:off x="5020772" y="1226514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8CEE8D0-1EEF-7800-DE1F-B874BF3BF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772" y="1226514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449735-B0BB-7BE5-07A8-3E614158F3C3}"/>
                </a:ext>
              </a:extLst>
            </p:cNvPr>
            <p:cNvGrpSpPr/>
            <p:nvPr/>
          </p:nvGrpSpPr>
          <p:grpSpPr>
            <a:xfrm>
              <a:off x="4758996" y="2196887"/>
              <a:ext cx="54000" cy="358800"/>
              <a:chOff x="654341" y="2461508"/>
              <a:chExt cx="54000" cy="3588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FA63D1-2AA8-6BBD-2E90-3B8294E5A1F2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8218231-9C73-3669-50EB-E5D525BE6BBF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26305C1-12CB-5B35-2233-81C8DBF361B7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2CAC44-6503-DABF-53F1-A99C05EDDACD}"/>
                </a:ext>
              </a:extLst>
            </p:cNvPr>
            <p:cNvGrpSpPr/>
            <p:nvPr/>
          </p:nvGrpSpPr>
          <p:grpSpPr>
            <a:xfrm>
              <a:off x="5252022" y="2196887"/>
              <a:ext cx="54000" cy="358800"/>
              <a:chOff x="654341" y="2461508"/>
              <a:chExt cx="54000" cy="3588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CE73433-4E79-FF32-01B3-DDD1FFD0265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263EB6E-601A-A240-65C0-D626A6C943A6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6A258D-48EE-079F-07E5-E2A0AECD90B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22E54E-0733-7DC0-C8B5-E0DFF922E5FB}"/>
                </a:ext>
              </a:extLst>
            </p:cNvPr>
            <p:cNvGrpSpPr/>
            <p:nvPr/>
          </p:nvGrpSpPr>
          <p:grpSpPr>
            <a:xfrm>
              <a:off x="6310445" y="2184669"/>
              <a:ext cx="54000" cy="358800"/>
              <a:chOff x="654341" y="2461508"/>
              <a:chExt cx="54000" cy="3588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623BE-D0A7-8A31-E620-9E2BA83B63B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0A5194A-A1BE-F9EC-F7F1-04D0096D5210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B45062-21AA-BC53-EA12-DA1E774E8FF5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D6A3465A-50F8-3B5E-5B82-4EBE78FDC160}"/>
                </a:ext>
              </a:extLst>
            </p:cNvPr>
            <p:cNvSpPr txBox="1">
              <a:spLocks/>
            </p:cNvSpPr>
            <p:nvPr/>
          </p:nvSpPr>
          <p:spPr>
            <a:xfrm>
              <a:off x="4208199" y="258261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CD20BB-EC93-3325-600F-9B67E276EEA4}"/>
                </a:ext>
              </a:extLst>
            </p:cNvPr>
            <p:cNvGrpSpPr/>
            <p:nvPr/>
          </p:nvGrpSpPr>
          <p:grpSpPr>
            <a:xfrm>
              <a:off x="4676503" y="2596366"/>
              <a:ext cx="1867638" cy="234892"/>
              <a:chOff x="2765098" y="4412609"/>
              <a:chExt cx="2140712" cy="23489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DFFE900-FA67-5A59-4B5F-AC24F528EE2B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C1BD33E-1ED8-ED4B-2444-B3DA56FEA9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6B71E9F-B0A3-1B61-EE02-8EB391A64BC7}"/>
                      </a:ext>
                    </a:extLst>
                  </p:cNvPr>
                  <p:cNvSpPr txBox="1"/>
                  <p:nvPr/>
                </p:nvSpPr>
                <p:spPr>
                  <a:xfrm>
                    <a:off x="4617402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6B71E9F-B0A3-1B61-EE02-8EB391A64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402" y="4423152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6364" r="-3636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0B7E2C6-4426-8ACC-68DF-DE5C9F14DAD4}"/>
                      </a:ext>
                    </a:extLst>
                  </p:cNvPr>
                  <p:cNvSpPr txBox="1"/>
                  <p:nvPr/>
                </p:nvSpPr>
                <p:spPr>
                  <a:xfrm>
                    <a:off x="3374252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0B7E2C6-4426-8ACC-68DF-DE5C9F14D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4252" y="4417515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3333" r="-3333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07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en-US" sz="1600" dirty="0"/>
                  <a:t>Master theorem provides a consolidated set of rules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en-US" sz="1600" dirty="0"/>
                  <a:t>It depends on the relation between the number of leaves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u="sng" dirty="0"/>
                  <a:t>Case 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b="0" dirty="0"/>
                  <a:t> is the difference in the polynomial degree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∆=?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Similarly,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∆=?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Another way of thinking this is – the ratio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must be at least a polynomial</a:t>
                </a:r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Take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600" b="0" dirty="0"/>
                  <a:t> 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b="0" dirty="0"/>
                  <a:t> is less than polynomial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  <a:blipFill>
                <a:blip r:embed="rId3"/>
                <a:stretch>
                  <a:fillRect l="-39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A73B55F-CD8C-F1A1-09CF-25CD2837B555}"/>
              </a:ext>
            </a:extLst>
          </p:cNvPr>
          <p:cNvSpPr txBox="1"/>
          <p:nvPr/>
        </p:nvSpPr>
        <p:spPr>
          <a:xfrm>
            <a:off x="3429000" y="2710366"/>
            <a:ext cx="63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796F-7FC0-7D64-FD21-C1609764C444}"/>
              </a:ext>
            </a:extLst>
          </p:cNvPr>
          <p:cNvSpPr txBox="1"/>
          <p:nvPr/>
        </p:nvSpPr>
        <p:spPr>
          <a:xfrm>
            <a:off x="4389141" y="2987500"/>
            <a:ext cx="89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 0.5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2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18725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600" u="sng" dirty="0"/>
                  <a:t>Case 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lvl="1">
                  <a:lnSpc>
                    <a:spcPts val="1700"/>
                  </a:lnSpc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/>
                  <a:t> is the difference in the polynomial degree between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200" b="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600" u="sng" dirty="0"/>
                  <a:t>Case II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are asymptotically same,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1600" b="0" dirty="0"/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ct val="100000"/>
                  </a:lnSpc>
                  <a:spcBef>
                    <a:spcPts val="800"/>
                  </a:spcBef>
                  <a:spcAft>
                    <a:spcPts val="300"/>
                  </a:spcAft>
                </a:pPr>
                <a:r>
                  <a:rPr lang="en-US" sz="1600" b="0" u="sng" dirty="0"/>
                  <a:t>Case III</a:t>
                </a:r>
                <a:r>
                  <a:rPr lang="en-US" sz="1600" b="0" dirty="0"/>
                  <a:t>: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/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 b="0" dirty="0"/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187257"/>
              </a:xfrm>
              <a:prstGeom prst="rect">
                <a:avLst/>
              </a:prstGeom>
              <a:blipFill>
                <a:blip r:embed="rId3"/>
                <a:stretch>
                  <a:fillRect l="-394" t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1E5C4B4-1180-8503-C4A0-9D216E8EC8D5}"/>
              </a:ext>
            </a:extLst>
          </p:cNvPr>
          <p:cNvSpPr/>
          <p:nvPr/>
        </p:nvSpPr>
        <p:spPr>
          <a:xfrm>
            <a:off x="2577735" y="2847703"/>
            <a:ext cx="2238103" cy="3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E5628-DD3D-EC52-01BF-315881EB7228}"/>
              </a:ext>
            </a:extLst>
          </p:cNvPr>
          <p:cNvSpPr txBox="1"/>
          <p:nvPr/>
        </p:nvSpPr>
        <p:spPr>
          <a:xfrm>
            <a:off x="5105864" y="2972668"/>
            <a:ext cx="17521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Regularity Condition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EC6214-076A-641A-102D-A09C1F17BBE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815838" y="3034937"/>
            <a:ext cx="290026" cy="9162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9D2C5-88F8-DE08-BD79-81325DE29C21}"/>
                  </a:ext>
                </a:extLst>
              </p:cNvPr>
              <p:cNvSpPr txBox="1"/>
              <p:nvPr/>
            </p:nvSpPr>
            <p:spPr>
              <a:xfrm>
                <a:off x="471487" y="3335382"/>
                <a:ext cx="2802936" cy="1508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Case II: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9D2C5-88F8-DE08-BD79-81325DE2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" y="3335382"/>
                <a:ext cx="2802936" cy="1508362"/>
              </a:xfrm>
              <a:prstGeom prst="rect">
                <a:avLst/>
              </a:prstGeom>
              <a:blipFill>
                <a:blip r:embed="rId4"/>
                <a:stretch>
                  <a:fillRect l="-897" b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F8D9D-E3B5-123A-87BA-AF7EE7B4BFF3}"/>
                  </a:ext>
                </a:extLst>
              </p:cNvPr>
              <p:cNvSpPr txBox="1"/>
              <p:nvPr/>
            </p:nvSpPr>
            <p:spPr>
              <a:xfrm>
                <a:off x="3500849" y="3339735"/>
                <a:ext cx="2802936" cy="150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4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400" dirty="0"/>
                  <a:t>Case I: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F8D9D-E3B5-123A-87BA-AF7EE7B4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49" y="3339735"/>
                <a:ext cx="2802936" cy="1504009"/>
              </a:xfrm>
              <a:prstGeom prst="rect">
                <a:avLst/>
              </a:prstGeom>
              <a:blipFill>
                <a:blip r:embed="rId5"/>
                <a:stretch>
                  <a:fillRect l="-450" b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646BB-AA6A-9ACE-CFFE-68C5B609A264}"/>
              </a:ext>
            </a:extLst>
          </p:cNvPr>
          <p:cNvSpPr txBox="1">
            <a:spLocks/>
          </p:cNvSpPr>
          <p:nvPr/>
        </p:nvSpPr>
        <p:spPr>
          <a:xfrm>
            <a:off x="218114" y="1174252"/>
            <a:ext cx="6424393" cy="218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Quicksort is a sorting algorithm which puts elements in the right places one by one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b="0" dirty="0"/>
              <a:t>What is a “right place”?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Is there any element which is at the right place?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b="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0448A3-D2FF-E610-4855-54B597560CAD}"/>
              </a:ext>
            </a:extLst>
          </p:cNvPr>
          <p:cNvGrpSpPr/>
          <p:nvPr/>
        </p:nvGrpSpPr>
        <p:grpSpPr>
          <a:xfrm>
            <a:off x="581024" y="2428875"/>
            <a:ext cx="2933707" cy="369332"/>
            <a:chOff x="581024" y="2428875"/>
            <a:chExt cx="2933707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C7DCB-D0D8-F2BE-E7A2-5500438CA884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1F2BE3-B25F-8193-5300-DB75D458B16D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1E2B2-2646-C855-AAFC-6D2B1FB548DE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B875C2-2098-04FF-B6BB-EDA9A5EDC173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A5571-BDED-B4D4-6D62-2702FE533EB1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4C78-B179-41F8-F68C-C5F0AF4F2D64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576364-7650-BE0F-F94B-68FF7302035C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E85AD0-CEA3-6BC5-5745-C903193CB917}"/>
              </a:ext>
            </a:extLst>
          </p:cNvPr>
          <p:cNvGrpSpPr/>
          <p:nvPr/>
        </p:nvGrpSpPr>
        <p:grpSpPr>
          <a:xfrm>
            <a:off x="581023" y="3211074"/>
            <a:ext cx="2933707" cy="369332"/>
            <a:chOff x="581024" y="2428875"/>
            <a:chExt cx="2933707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CFEED3-AE01-C6C4-7ACA-18FF69B765FC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298275-4D97-0125-AC77-81D0E2E9E278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3596DA-2790-31DF-AE2C-6E1C0F9243A3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DE538-D96B-CEFE-7CA5-948AC5F52B5D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90B1B5-7D8F-822A-3413-D755CBDE4582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75B791-5D49-FBA2-F489-B2E9732DF58E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97AE2E-9A0B-D7C3-123C-6F5F234268E3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13B0DF-7C19-6877-7168-CBEAC6D55DD9}"/>
              </a:ext>
            </a:extLst>
          </p:cNvPr>
          <p:cNvGrpSpPr/>
          <p:nvPr/>
        </p:nvGrpSpPr>
        <p:grpSpPr>
          <a:xfrm>
            <a:off x="581023" y="4004196"/>
            <a:ext cx="2933707" cy="369332"/>
            <a:chOff x="581024" y="2428875"/>
            <a:chExt cx="293370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43C6F-1CDB-6B46-F152-9AD574FEBEA2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20939A-5B40-D5CC-2932-EC2EB7A6AAAF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BB0A8B-98B5-E4E7-4F14-8D05E7567181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6485C0-072D-689D-0EAE-5C775F3BD6EF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1D8E77-9E09-0FDD-09FB-CCBE075FAD92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983DC6-9C91-6768-25C0-6283B7062B84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A1AC6D-EDA9-52FC-FA2F-0396E80BEF47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0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Divide and Conquer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1600" dirty="0"/>
              <a:t>Divide and conquer involves three steps</a:t>
            </a:r>
          </a:p>
          <a:p>
            <a:pPr>
              <a:lnSpc>
                <a:spcPts val="1500"/>
              </a:lnSpc>
            </a:pPr>
            <a:endParaRPr lang="en-US" sz="1600" dirty="0"/>
          </a:p>
          <a:p>
            <a:pPr>
              <a:lnSpc>
                <a:spcPts val="1500"/>
              </a:lnSpc>
            </a:pPr>
            <a:r>
              <a:rPr lang="en-US" sz="1600" b="1" dirty="0"/>
              <a:t>Divide</a:t>
            </a:r>
            <a:r>
              <a:rPr lang="en-US" sz="1600" dirty="0"/>
              <a:t> a problem into pieces (smaller instances of same problem)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E.g., divide into halves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Conquer</a:t>
            </a:r>
            <a:r>
              <a:rPr lang="en-US" sz="1600" dirty="0"/>
              <a:t> the subproblems by solving them recursively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Can just call the same algorithm on the subproblems (recursively solving)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Base case: when n=1 (or is small)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Combine</a:t>
            </a:r>
            <a:r>
              <a:rPr lang="en-US" sz="1600" dirty="0"/>
              <a:t> solutions to pieces to get answer to original problem</a:t>
            </a:r>
          </a:p>
          <a:p>
            <a:pPr lvl="1">
              <a:lnSpc>
                <a:spcPts val="1500"/>
              </a:lnSpc>
            </a:pPr>
            <a:r>
              <a:rPr lang="en-IN" sz="1200" dirty="0"/>
              <a:t>Combining results from recursive calls.</a:t>
            </a:r>
          </a:p>
          <a:p>
            <a:pPr lvl="1">
              <a:lnSpc>
                <a:spcPts val="1500"/>
              </a:lnSpc>
            </a:pPr>
            <a:r>
              <a:rPr lang="en-IN" sz="1200" dirty="0"/>
              <a:t>Usually the hardest part in the algorithm design</a:t>
            </a:r>
            <a:endParaRPr lang="en-US" sz="1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646BB-AA6A-9ACE-CFFE-68C5B609A264}"/>
              </a:ext>
            </a:extLst>
          </p:cNvPr>
          <p:cNvSpPr txBox="1">
            <a:spLocks/>
          </p:cNvSpPr>
          <p:nvPr/>
        </p:nvSpPr>
        <p:spPr>
          <a:xfrm>
            <a:off x="218114" y="1174252"/>
            <a:ext cx="6424393" cy="218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Lets walkthrough an example to understand how quicksort works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b="0" dirty="0"/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b="0" dirty="0"/>
              <a:t>The crucial step in quicksort is </a:t>
            </a:r>
            <a:r>
              <a:rPr lang="en-US" sz="1600" b="0" dirty="0" err="1"/>
              <a:t>partioning</a:t>
            </a:r>
            <a:r>
              <a:rPr lang="en-US" sz="1600" dirty="0"/>
              <a:t> (divide into two parts such that left of </a:t>
            </a:r>
            <a:r>
              <a:rPr lang="en-US" sz="1600" b="1" dirty="0"/>
              <a:t>pivot</a:t>
            </a:r>
            <a:r>
              <a:rPr lang="en-US" sz="1600" dirty="0"/>
              <a:t> is less and right of pivot id more)</a:t>
            </a:r>
            <a:endParaRPr lang="en-US" sz="16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5F0F8-9361-30BF-B0FF-CE78E5B30E25}"/>
              </a:ext>
            </a:extLst>
          </p:cNvPr>
          <p:cNvGrpSpPr/>
          <p:nvPr/>
        </p:nvGrpSpPr>
        <p:grpSpPr>
          <a:xfrm>
            <a:off x="1400171" y="1666136"/>
            <a:ext cx="3771909" cy="369332"/>
            <a:chOff x="1962146" y="1592633"/>
            <a:chExt cx="377190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C7DCB-D0D8-F2BE-E7A2-5500438CA884}"/>
                </a:ext>
              </a:extLst>
            </p:cNvPr>
            <p:cNvSpPr txBox="1"/>
            <p:nvPr/>
          </p:nvSpPr>
          <p:spPr>
            <a:xfrm>
              <a:off x="1962146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1F2BE3-B25F-8193-5300-DB75D458B16D}"/>
                </a:ext>
              </a:extLst>
            </p:cNvPr>
            <p:cNvSpPr txBox="1"/>
            <p:nvPr/>
          </p:nvSpPr>
          <p:spPr>
            <a:xfrm>
              <a:off x="2381247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1E2B2-2646-C855-AAFC-6D2B1FB548DE}"/>
                </a:ext>
              </a:extLst>
            </p:cNvPr>
            <p:cNvSpPr txBox="1"/>
            <p:nvPr/>
          </p:nvSpPr>
          <p:spPr>
            <a:xfrm>
              <a:off x="2800348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B875C2-2098-04FF-B6BB-EDA9A5EDC173}"/>
                </a:ext>
              </a:extLst>
            </p:cNvPr>
            <p:cNvSpPr txBox="1"/>
            <p:nvPr/>
          </p:nvSpPr>
          <p:spPr>
            <a:xfrm>
              <a:off x="3219449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A5571-BDED-B4D4-6D62-2702FE533EB1}"/>
                </a:ext>
              </a:extLst>
            </p:cNvPr>
            <p:cNvSpPr txBox="1"/>
            <p:nvPr/>
          </p:nvSpPr>
          <p:spPr>
            <a:xfrm>
              <a:off x="3638550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4C78-B179-41F8-F68C-C5F0AF4F2D64}"/>
                </a:ext>
              </a:extLst>
            </p:cNvPr>
            <p:cNvSpPr txBox="1"/>
            <p:nvPr/>
          </p:nvSpPr>
          <p:spPr>
            <a:xfrm>
              <a:off x="4057651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576364-7650-BE0F-F94B-68FF7302035C}"/>
                </a:ext>
              </a:extLst>
            </p:cNvPr>
            <p:cNvSpPr txBox="1"/>
            <p:nvPr/>
          </p:nvSpPr>
          <p:spPr>
            <a:xfrm>
              <a:off x="4476752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31FD4-BC33-775E-AC13-BBE7DDDEBA95}"/>
                </a:ext>
              </a:extLst>
            </p:cNvPr>
            <p:cNvSpPr txBox="1"/>
            <p:nvPr/>
          </p:nvSpPr>
          <p:spPr>
            <a:xfrm>
              <a:off x="4895853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551C1C-DD75-8EB5-E296-A6858A95B097}"/>
                </a:ext>
              </a:extLst>
            </p:cNvPr>
            <p:cNvSpPr txBox="1"/>
            <p:nvPr/>
          </p:nvSpPr>
          <p:spPr>
            <a:xfrm>
              <a:off x="5314954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11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140220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8290" y="721400"/>
            <a:ext cx="5570290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782F865-FA10-C5CA-6D36-CDAC42CC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06BD9-02CD-1602-35CC-4BB135F4094E}"/>
              </a:ext>
            </a:extLst>
          </p:cNvPr>
          <p:cNvGrpSpPr/>
          <p:nvPr/>
        </p:nvGrpSpPr>
        <p:grpSpPr>
          <a:xfrm>
            <a:off x="2624188" y="1162902"/>
            <a:ext cx="2149952" cy="259989"/>
            <a:chOff x="2624188" y="1204847"/>
            <a:chExt cx="2149952" cy="259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41E15-89F8-A655-670F-E55E84F49C01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4D25DE-C2A0-8231-AA48-21FA53B4B91F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B6F5-91FF-F250-4398-AD2898915F02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64CD7-0AB1-5C09-CA0E-6B84AD0CB765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799EA-2C33-4606-4D10-240B558490BD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24AF3-13D4-5519-5642-F655D2DA71A6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8670C4-A29F-6F0A-A5E3-7CE1A4B108DF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F1AD9-1B24-1BE9-DAA3-EC32CE9AC0B5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AE480D-A7E0-0816-6CB6-E7E153BE3E01}"/>
              </a:ext>
            </a:extLst>
          </p:cNvPr>
          <p:cNvGrpSpPr/>
          <p:nvPr/>
        </p:nvGrpSpPr>
        <p:grpSpPr>
          <a:xfrm>
            <a:off x="2021579" y="1785086"/>
            <a:ext cx="1076039" cy="258618"/>
            <a:chOff x="2021579" y="1827031"/>
            <a:chExt cx="1076039" cy="258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8AF865-5343-A077-B891-D106887D2352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D88141-2846-802C-3069-4D253FFB056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4D13E-770B-4D42-BF16-927EFAFFBC43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D85274-E3DE-446F-5ACE-1E3A10E82BD5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9079E6-109A-6E6A-83B2-D51CEF516476}"/>
              </a:ext>
            </a:extLst>
          </p:cNvPr>
          <p:cNvGrpSpPr/>
          <p:nvPr/>
        </p:nvGrpSpPr>
        <p:grpSpPr>
          <a:xfrm>
            <a:off x="4285542" y="1785086"/>
            <a:ext cx="1073913" cy="259989"/>
            <a:chOff x="4285542" y="1827031"/>
            <a:chExt cx="1073913" cy="2599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1035E-3A17-2686-F6AA-0A69EC111BB7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4F8A29-9AEC-B906-618D-90FEFCFEFCA6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C98F4B-831D-738A-27BA-D204C430D1F3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56D313-38E6-113D-0CFE-A39B47FD3DBF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DC690-8E1C-8945-1632-6CC4DF083BED}"/>
              </a:ext>
            </a:extLst>
          </p:cNvPr>
          <p:cNvCxnSpPr>
            <a:cxnSpLocks/>
          </p:cNvCxnSpPr>
          <p:nvPr/>
        </p:nvCxnSpPr>
        <p:spPr>
          <a:xfrm flipH="1">
            <a:off x="2558642" y="1421520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47E26-26DD-E8E7-2616-B1AB52B9CC9A}"/>
              </a:ext>
            </a:extLst>
          </p:cNvPr>
          <p:cNvCxnSpPr>
            <a:cxnSpLocks/>
          </p:cNvCxnSpPr>
          <p:nvPr/>
        </p:nvCxnSpPr>
        <p:spPr>
          <a:xfrm>
            <a:off x="3709315" y="1422891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F0D7A0-5025-2F9A-BCCD-70355E927C9F}"/>
              </a:ext>
            </a:extLst>
          </p:cNvPr>
          <p:cNvSpPr/>
          <p:nvPr/>
        </p:nvSpPr>
        <p:spPr>
          <a:xfrm>
            <a:off x="1749105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6ED8A1-8E5C-DD40-1C4B-1A24A956047F}"/>
              </a:ext>
            </a:extLst>
          </p:cNvPr>
          <p:cNvSpPr/>
          <p:nvPr/>
        </p:nvSpPr>
        <p:spPr>
          <a:xfrm>
            <a:off x="2021579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4A48BB-54E2-AFC5-F975-1E42FA595AAE}"/>
              </a:ext>
            </a:extLst>
          </p:cNvPr>
          <p:cNvSpPr/>
          <p:nvPr/>
        </p:nvSpPr>
        <p:spPr>
          <a:xfrm>
            <a:off x="3097618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F033E7-0EE6-6C83-0A34-CB6FFD2A17C2}"/>
              </a:ext>
            </a:extLst>
          </p:cNvPr>
          <p:cNvSpPr/>
          <p:nvPr/>
        </p:nvSpPr>
        <p:spPr>
          <a:xfrm>
            <a:off x="2829763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123E1-AB46-3A76-7A60-107D5779633D}"/>
              </a:ext>
            </a:extLst>
          </p:cNvPr>
          <p:cNvSpPr/>
          <p:nvPr/>
        </p:nvSpPr>
        <p:spPr>
          <a:xfrm>
            <a:off x="4017687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A546E2-941A-EB4E-E889-6FA7DE7C84A0}"/>
              </a:ext>
            </a:extLst>
          </p:cNvPr>
          <p:cNvSpPr/>
          <p:nvPr/>
        </p:nvSpPr>
        <p:spPr>
          <a:xfrm>
            <a:off x="4283416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0B110A-FA0C-692C-ED45-0D5A5569E581}"/>
              </a:ext>
            </a:extLst>
          </p:cNvPr>
          <p:cNvSpPr/>
          <p:nvPr/>
        </p:nvSpPr>
        <p:spPr>
          <a:xfrm>
            <a:off x="5091600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3E4771-3FCA-F936-73AF-F2841539508F}"/>
              </a:ext>
            </a:extLst>
          </p:cNvPr>
          <p:cNvSpPr/>
          <p:nvPr/>
        </p:nvSpPr>
        <p:spPr>
          <a:xfrm>
            <a:off x="5359455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2C8F4D-0119-BF71-4DF0-1D95CBD86091}"/>
              </a:ext>
            </a:extLst>
          </p:cNvPr>
          <p:cNvCxnSpPr>
            <a:cxnSpLocks/>
          </p:cNvCxnSpPr>
          <p:nvPr/>
        </p:nvCxnSpPr>
        <p:spPr>
          <a:xfrm flipH="1">
            <a:off x="2021747" y="2043704"/>
            <a:ext cx="540161" cy="40588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74834E-0ADA-A179-34CF-A97D2CBEE7C9}"/>
              </a:ext>
            </a:extLst>
          </p:cNvPr>
          <p:cNvCxnSpPr>
            <a:cxnSpLocks/>
          </p:cNvCxnSpPr>
          <p:nvPr/>
        </p:nvCxnSpPr>
        <p:spPr>
          <a:xfrm>
            <a:off x="2567031" y="2046914"/>
            <a:ext cx="545285" cy="4194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DB0E3D-E34F-4CE8-98EF-14DC2737A547}"/>
              </a:ext>
            </a:extLst>
          </p:cNvPr>
          <p:cNvCxnSpPr>
            <a:cxnSpLocks/>
          </p:cNvCxnSpPr>
          <p:nvPr/>
        </p:nvCxnSpPr>
        <p:spPr>
          <a:xfrm flipH="1">
            <a:off x="4278385" y="2053491"/>
            <a:ext cx="549948" cy="3960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0FAC9-2B7E-0E49-4FFC-F4BC4E4DF7B3}"/>
              </a:ext>
            </a:extLst>
          </p:cNvPr>
          <p:cNvCxnSpPr>
            <a:cxnSpLocks/>
          </p:cNvCxnSpPr>
          <p:nvPr/>
        </p:nvCxnSpPr>
        <p:spPr>
          <a:xfrm>
            <a:off x="4833456" y="2056701"/>
            <a:ext cx="535498" cy="4012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0736A-AA2B-FFFC-4605-07613D51D24F}"/>
              </a:ext>
            </a:extLst>
          </p:cNvPr>
          <p:cNvSpPr/>
          <p:nvPr/>
        </p:nvSpPr>
        <p:spPr>
          <a:xfrm>
            <a:off x="154836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41B299-7B3E-2725-B042-F6986AE91952}"/>
              </a:ext>
            </a:extLst>
          </p:cNvPr>
          <p:cNvSpPr/>
          <p:nvPr/>
        </p:nvSpPr>
        <p:spPr>
          <a:xfrm>
            <a:off x="222232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C465A-D790-D9C4-3D69-C0D101FA137D}"/>
              </a:ext>
            </a:extLst>
          </p:cNvPr>
          <p:cNvSpPr/>
          <p:nvPr/>
        </p:nvSpPr>
        <p:spPr>
          <a:xfrm>
            <a:off x="2605374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8408B-F3E5-9C60-3829-3229D7C4A237}"/>
              </a:ext>
            </a:extLst>
          </p:cNvPr>
          <p:cNvSpPr/>
          <p:nvPr/>
        </p:nvSpPr>
        <p:spPr>
          <a:xfrm>
            <a:off x="3331917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17F2A1-BBC3-61CB-9DE3-7C84C01A7B7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682290" y="2701255"/>
            <a:ext cx="339457" cy="2650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AA0D8A-6488-2540-35F1-D7FDC87B3D4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016792" y="2695752"/>
            <a:ext cx="339458" cy="2705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9058A9-1C9A-381B-3BF1-F8AA75EA38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739302" y="2710670"/>
            <a:ext cx="356061" cy="2556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771111-C4EB-DBB9-A32D-9FE59505E06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090408" y="2705167"/>
            <a:ext cx="375437" cy="2611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8EB475F-4324-8167-8291-D07EBEC1A67A}"/>
              </a:ext>
            </a:extLst>
          </p:cNvPr>
          <p:cNvSpPr/>
          <p:nvPr/>
        </p:nvSpPr>
        <p:spPr>
          <a:xfrm>
            <a:off x="3800718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C29345-78F2-D8EB-5800-27A5C87A73DF}"/>
              </a:ext>
            </a:extLst>
          </p:cNvPr>
          <p:cNvSpPr/>
          <p:nvPr/>
        </p:nvSpPr>
        <p:spPr>
          <a:xfrm>
            <a:off x="4500936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9FB253-4248-C477-12DC-09F60A4FFEEC}"/>
              </a:ext>
            </a:extLst>
          </p:cNvPr>
          <p:cNvSpPr/>
          <p:nvPr/>
        </p:nvSpPr>
        <p:spPr>
          <a:xfrm>
            <a:off x="4874079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24A83B-1152-FB82-878A-6AE19BDDAB8C}"/>
              </a:ext>
            </a:extLst>
          </p:cNvPr>
          <p:cNvSpPr/>
          <p:nvPr/>
        </p:nvSpPr>
        <p:spPr>
          <a:xfrm>
            <a:off x="5603846" y="297021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16AF1-53C7-BD9C-C2B5-1AEAFBB17ACA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934646" y="2701238"/>
            <a:ext cx="354034" cy="26504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A46859-39A7-9BC3-0BA3-0C8F561A28A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83725" y="2695735"/>
            <a:ext cx="351139" cy="2660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264315-6061-10E4-2BB0-C2C2B2B347F8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008007" y="2710670"/>
            <a:ext cx="349822" cy="2511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E6FC23-5E9A-D53B-D320-4AACBBEE13E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352874" y="2705167"/>
            <a:ext cx="384900" cy="26505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BFEE4D-1F0D-FAD2-EC1F-0FF2159E5359}"/>
              </a:ext>
            </a:extLst>
          </p:cNvPr>
          <p:cNvGrpSpPr/>
          <p:nvPr/>
        </p:nvGrpSpPr>
        <p:grpSpPr>
          <a:xfrm>
            <a:off x="1744318" y="3415908"/>
            <a:ext cx="540329" cy="258618"/>
            <a:chOff x="1744318" y="3457853"/>
            <a:chExt cx="540329" cy="2586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A425AD8-DACA-8A28-8E37-3C35C58E8032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6262A7-A547-B36D-CBCD-B8EC94CF4250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F0A9-201C-E4C6-BE0A-4EC8A75A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682290" y="3224897"/>
            <a:ext cx="351138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897FD0-8A1A-FE47-D4FE-CA8E429AA75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00188" y="3224897"/>
            <a:ext cx="356062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EAD43A-5982-FF46-3E42-5A351D06F6DC}"/>
              </a:ext>
            </a:extLst>
          </p:cNvPr>
          <p:cNvGrpSpPr/>
          <p:nvPr/>
        </p:nvGrpSpPr>
        <p:grpSpPr>
          <a:xfrm>
            <a:off x="2853661" y="3415908"/>
            <a:ext cx="535710" cy="258618"/>
            <a:chOff x="2853661" y="3457853"/>
            <a:chExt cx="535710" cy="25861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E1BD4E-1B79-0731-F2A5-6650B7FEA9E1}"/>
                </a:ext>
              </a:extLst>
            </p:cNvPr>
            <p:cNvSpPr/>
            <p:nvPr/>
          </p:nvSpPr>
          <p:spPr>
            <a:xfrm>
              <a:off x="3121516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82A3FF-BA45-9FB0-31F0-5D94E9FF4725}"/>
                </a:ext>
              </a:extLst>
            </p:cNvPr>
            <p:cNvSpPr/>
            <p:nvPr/>
          </p:nvSpPr>
          <p:spPr>
            <a:xfrm>
              <a:off x="2853661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263E04-8A96-5676-E9AA-D3018569296F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739302" y="3224897"/>
            <a:ext cx="389792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8A385A-932C-4548-F846-4732AFA365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112316" y="3224897"/>
            <a:ext cx="353529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196D5C-CEBB-9143-E054-EEA47BB30754}"/>
              </a:ext>
            </a:extLst>
          </p:cNvPr>
          <p:cNvGrpSpPr/>
          <p:nvPr/>
        </p:nvGrpSpPr>
        <p:grpSpPr>
          <a:xfrm>
            <a:off x="4010942" y="3417054"/>
            <a:ext cx="540329" cy="258618"/>
            <a:chOff x="1744318" y="3457853"/>
            <a:chExt cx="540329" cy="25861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944794-472A-7BDD-2307-1EDE04A291EB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B5F9FF-23D9-5241-7942-ECE228B68EC7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C1DF55-E628-C4B9-7EA4-A74161E4F39B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934646" y="3224897"/>
            <a:ext cx="352128" cy="19781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D37AAC-A30B-41D3-5096-50E118137C5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53218" y="3220396"/>
            <a:ext cx="381646" cy="21070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7DE6E-845E-0F2C-B79A-87F39F96DFC3}"/>
              </a:ext>
            </a:extLst>
          </p:cNvPr>
          <p:cNvGrpSpPr/>
          <p:nvPr/>
        </p:nvGrpSpPr>
        <p:grpSpPr>
          <a:xfrm>
            <a:off x="5101205" y="3410039"/>
            <a:ext cx="540329" cy="258618"/>
            <a:chOff x="1744318" y="3457853"/>
            <a:chExt cx="540329" cy="2586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98AB86-25AA-A5BA-5613-2B9F7B26A8CA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719D340-BC6F-4C7A-535F-38BE3569FEBB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6CDBDD-5DBD-1EC8-9A34-7B28D854923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5008007" y="3220396"/>
            <a:ext cx="360947" cy="189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7D9380-95DD-6BB7-C13A-B98C4F8DCF2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343787" y="3228835"/>
            <a:ext cx="393987" cy="17709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26FEC59-7C45-1E93-2711-5C330C77014E}"/>
              </a:ext>
            </a:extLst>
          </p:cNvPr>
          <p:cNvGrpSpPr/>
          <p:nvPr/>
        </p:nvGrpSpPr>
        <p:grpSpPr>
          <a:xfrm>
            <a:off x="2005911" y="3918019"/>
            <a:ext cx="1076039" cy="258618"/>
            <a:chOff x="2021579" y="1827031"/>
            <a:chExt cx="1076039" cy="25861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77AAF4F-366B-C2AE-1019-2DE43A25C11F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EFBD2B-194D-6BAF-46BC-DF99DF021FC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2C52A-9EB9-F4CF-04DA-2FF5C27C5902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55FFBB7-49C6-943F-351D-4A60D4D24F13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35D37B-DC62-E201-24A9-C8B25162B168}"/>
              </a:ext>
            </a:extLst>
          </p:cNvPr>
          <p:cNvGrpSpPr/>
          <p:nvPr/>
        </p:nvGrpSpPr>
        <p:grpSpPr>
          <a:xfrm>
            <a:off x="4269874" y="3918019"/>
            <a:ext cx="1073913" cy="259989"/>
            <a:chOff x="4285542" y="1827031"/>
            <a:chExt cx="1073913" cy="25998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AE8096E-C6D3-8D3C-F5E7-630E456ADDC6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A0B7E-73C4-B6EE-0A68-E6099187D00D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334D45-94E2-9C78-C7B8-44F6D93DC355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DD2297-7E6B-B865-78C4-B62518001321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1F191B-AE20-9307-FAD2-8DB15682339E}"/>
              </a:ext>
            </a:extLst>
          </p:cNvPr>
          <p:cNvCxnSpPr>
            <a:cxnSpLocks/>
          </p:cNvCxnSpPr>
          <p:nvPr/>
        </p:nvCxnSpPr>
        <p:spPr>
          <a:xfrm>
            <a:off x="2000188" y="3667275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568C1F0-3CC0-9068-FE55-62B1246A8A8F}"/>
              </a:ext>
            </a:extLst>
          </p:cNvPr>
          <p:cNvCxnSpPr>
            <a:cxnSpLocks/>
          </p:cNvCxnSpPr>
          <p:nvPr/>
        </p:nvCxnSpPr>
        <p:spPr>
          <a:xfrm flipH="1">
            <a:off x="2539495" y="3674526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B93D3F-FC41-B2A0-C760-05DB1C8A18EB}"/>
              </a:ext>
            </a:extLst>
          </p:cNvPr>
          <p:cNvCxnSpPr>
            <a:cxnSpLocks/>
          </p:cNvCxnSpPr>
          <p:nvPr/>
        </p:nvCxnSpPr>
        <p:spPr>
          <a:xfrm>
            <a:off x="4276096" y="3675311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A4445AD-D253-9344-AD12-D5596D0B0EBD}"/>
              </a:ext>
            </a:extLst>
          </p:cNvPr>
          <p:cNvCxnSpPr>
            <a:cxnSpLocks/>
          </p:cNvCxnSpPr>
          <p:nvPr/>
        </p:nvCxnSpPr>
        <p:spPr>
          <a:xfrm flipH="1">
            <a:off x="4780389" y="3676165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7B4825F-6611-83EA-9D9B-3BA4E39437B8}"/>
              </a:ext>
            </a:extLst>
          </p:cNvPr>
          <p:cNvGrpSpPr/>
          <p:nvPr/>
        </p:nvGrpSpPr>
        <p:grpSpPr>
          <a:xfrm>
            <a:off x="2618839" y="4398238"/>
            <a:ext cx="2149952" cy="259989"/>
            <a:chOff x="2624188" y="1204847"/>
            <a:chExt cx="2149952" cy="25998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544CD3-B22D-3F61-4E6B-25AB70CB8047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2B21163-9CDB-C815-A944-B94623C44B4C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CF59E0-5BB7-C4B1-5850-713D7251A37D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FF8373-EC06-4814-818E-819DD1883FED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CD85FE2-2BEF-5C1B-5312-463134584084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147C280-EF66-AD67-CE62-0EFEFA1DC915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3A90A52-9819-90D6-A2C3-E47F177096D2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B910EF-C428-AEA4-8F50-0D0591296456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311104-9CBC-1B81-5FED-1CCC7A97FA10}"/>
              </a:ext>
            </a:extLst>
          </p:cNvPr>
          <p:cNvCxnSpPr>
            <a:cxnSpLocks/>
          </p:cNvCxnSpPr>
          <p:nvPr/>
        </p:nvCxnSpPr>
        <p:spPr>
          <a:xfrm>
            <a:off x="2541069" y="4183969"/>
            <a:ext cx="1150948" cy="21426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E6E3946-98D5-FB1D-7B4A-0F54F5F66A52}"/>
              </a:ext>
            </a:extLst>
          </p:cNvPr>
          <p:cNvCxnSpPr>
            <a:cxnSpLocks/>
          </p:cNvCxnSpPr>
          <p:nvPr/>
        </p:nvCxnSpPr>
        <p:spPr>
          <a:xfrm flipH="1">
            <a:off x="3691156" y="4183969"/>
            <a:ext cx="1119581" cy="22025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1600" dirty="0"/>
              <a:t>Dividing is easy. The key operation, though, is merge.</a:t>
            </a:r>
          </a:p>
          <a:p>
            <a:pPr>
              <a:lnSpc>
                <a:spcPts val="1500"/>
              </a:lnSpc>
            </a:pPr>
            <a:r>
              <a:rPr lang="en-US" sz="1600" dirty="0"/>
              <a:t>How to do merging of two sorted arrays to produce a merged sorted array?</a:t>
            </a:r>
          </a:p>
          <a:p>
            <a:pPr>
              <a:lnSpc>
                <a:spcPts val="1500"/>
              </a:lnSpc>
            </a:pPr>
            <a:endParaRPr lang="en-US" sz="1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3C00F3-A67B-AA16-CFE6-4F31A65A8453}"/>
              </a:ext>
            </a:extLst>
          </p:cNvPr>
          <p:cNvGrpSpPr/>
          <p:nvPr/>
        </p:nvGrpSpPr>
        <p:grpSpPr>
          <a:xfrm>
            <a:off x="2180012" y="2313132"/>
            <a:ext cx="808184" cy="258618"/>
            <a:chOff x="2021579" y="1827031"/>
            <a:chExt cx="808184" cy="2586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DF0B9B-9E59-D079-3394-8095DD38525D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92F3C6-8ECD-A6D8-5DA5-3D0A392556CE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CE7B9B-8E30-2550-9E60-39D2F4C60B89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36AD3-026D-DC99-85FD-F4C546E747C6}"/>
              </a:ext>
            </a:extLst>
          </p:cNvPr>
          <p:cNvGrpSpPr/>
          <p:nvPr/>
        </p:nvGrpSpPr>
        <p:grpSpPr>
          <a:xfrm>
            <a:off x="3550094" y="2313132"/>
            <a:ext cx="808184" cy="258618"/>
            <a:chOff x="2021579" y="1827031"/>
            <a:chExt cx="808184" cy="258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107E61-6F21-BE61-8217-17EE842979C0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C305C9-A83C-AD97-5E4A-71C2CB62AF53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67F856-C1B9-C770-A272-3EE86AB68D91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8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Pseudocode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82C459-9A47-48FF-F841-7A389A93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25"/>
          <a:stretch/>
        </p:blipFill>
        <p:spPr>
          <a:xfrm>
            <a:off x="521691" y="1725649"/>
            <a:ext cx="2167200" cy="276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335468-EE4A-BD72-74AD-E10574B7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1724400"/>
            <a:ext cx="2168675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582B7A-D95B-8F1C-68E4-E26DAB1D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483"/>
          <a:stretch/>
        </p:blipFill>
        <p:spPr>
          <a:xfrm>
            <a:off x="3709884" y="1096608"/>
            <a:ext cx="2626116" cy="2053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CFBE2F-0223-A678-61B6-2D567C286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514"/>
          <a:stretch/>
        </p:blipFill>
        <p:spPr>
          <a:xfrm>
            <a:off x="3709884" y="1096608"/>
            <a:ext cx="2626116" cy="539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9F263D-4A47-6B52-E342-668179848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471"/>
          <a:stretch/>
        </p:blipFill>
        <p:spPr>
          <a:xfrm>
            <a:off x="3709884" y="1096608"/>
            <a:ext cx="2626116" cy="1620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0EC307-10B6-48A0-825C-BB9234ABA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1343"/>
          <a:stretch/>
        </p:blipFill>
        <p:spPr>
          <a:xfrm>
            <a:off x="3709884" y="1096608"/>
            <a:ext cx="2626116" cy="3772600"/>
          </a:xfrm>
          <a:prstGeom prst="rect">
            <a:avLst/>
          </a:prstGeom>
        </p:spPr>
      </p:pic>
      <p:sp>
        <p:nvSpPr>
          <p:cNvPr id="26" name="Round Single Corner of Rectangle 25">
            <a:extLst>
              <a:ext uri="{FF2B5EF4-FFF2-40B4-BE49-F238E27FC236}">
                <a16:creationId xmlns:a16="http://schemas.microsoft.com/office/drawing/2014/main" id="{5830A8B6-ED11-B095-A1D7-5699753A3BDC}"/>
              </a:ext>
            </a:extLst>
          </p:cNvPr>
          <p:cNvSpPr/>
          <p:nvPr/>
        </p:nvSpPr>
        <p:spPr>
          <a:xfrm>
            <a:off x="3873650" y="3225983"/>
            <a:ext cx="2462350" cy="18848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8290" y="721400"/>
            <a:ext cx="5570290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</a:t>
            </a:r>
            <a:r>
              <a:rPr lang="en-US" sz="2400" dirty="0">
                <a:solidFill>
                  <a:srgbClr val="FF0000"/>
                </a:solidFill>
              </a:rPr>
              <a:t>In What Order?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782F865-FA10-C5CA-6D36-CDAC42CC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06BD9-02CD-1602-35CC-4BB135F4094E}"/>
              </a:ext>
            </a:extLst>
          </p:cNvPr>
          <p:cNvGrpSpPr/>
          <p:nvPr/>
        </p:nvGrpSpPr>
        <p:grpSpPr>
          <a:xfrm>
            <a:off x="2624188" y="1162902"/>
            <a:ext cx="2149952" cy="259989"/>
            <a:chOff x="2624188" y="1204847"/>
            <a:chExt cx="2149952" cy="259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41E15-89F8-A655-670F-E55E84F49C01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4D25DE-C2A0-8231-AA48-21FA53B4B91F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B6F5-91FF-F250-4398-AD2898915F02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64CD7-0AB1-5C09-CA0E-6B84AD0CB765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799EA-2C33-4606-4D10-240B558490BD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24AF3-13D4-5519-5642-F655D2DA71A6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8670C4-A29F-6F0A-A5E3-7CE1A4B108DF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F1AD9-1B24-1BE9-DAA3-EC32CE9AC0B5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AE480D-A7E0-0816-6CB6-E7E153BE3E01}"/>
              </a:ext>
            </a:extLst>
          </p:cNvPr>
          <p:cNvGrpSpPr/>
          <p:nvPr/>
        </p:nvGrpSpPr>
        <p:grpSpPr>
          <a:xfrm>
            <a:off x="2021579" y="1785086"/>
            <a:ext cx="1076039" cy="258618"/>
            <a:chOff x="2021579" y="1827031"/>
            <a:chExt cx="1076039" cy="258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8AF865-5343-A077-B891-D106887D2352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D88141-2846-802C-3069-4D253FFB056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4D13E-770B-4D42-BF16-927EFAFFBC43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D85274-E3DE-446F-5ACE-1E3A10E82BD5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9079E6-109A-6E6A-83B2-D51CEF516476}"/>
              </a:ext>
            </a:extLst>
          </p:cNvPr>
          <p:cNvGrpSpPr/>
          <p:nvPr/>
        </p:nvGrpSpPr>
        <p:grpSpPr>
          <a:xfrm>
            <a:off x="4285542" y="1785086"/>
            <a:ext cx="1073913" cy="259989"/>
            <a:chOff x="4285542" y="1827031"/>
            <a:chExt cx="1073913" cy="2599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1035E-3A17-2686-F6AA-0A69EC111BB7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4F8A29-9AEC-B906-618D-90FEFCFEFCA6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C98F4B-831D-738A-27BA-D204C430D1F3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56D313-38E6-113D-0CFE-A39B47FD3DBF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DC690-8E1C-8945-1632-6CC4DF083BED}"/>
              </a:ext>
            </a:extLst>
          </p:cNvPr>
          <p:cNvCxnSpPr>
            <a:cxnSpLocks/>
          </p:cNvCxnSpPr>
          <p:nvPr/>
        </p:nvCxnSpPr>
        <p:spPr>
          <a:xfrm flipH="1">
            <a:off x="2558642" y="1421520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47E26-26DD-E8E7-2616-B1AB52B9CC9A}"/>
              </a:ext>
            </a:extLst>
          </p:cNvPr>
          <p:cNvCxnSpPr>
            <a:cxnSpLocks/>
          </p:cNvCxnSpPr>
          <p:nvPr/>
        </p:nvCxnSpPr>
        <p:spPr>
          <a:xfrm>
            <a:off x="3709315" y="1422891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F0D7A0-5025-2F9A-BCCD-70355E927C9F}"/>
              </a:ext>
            </a:extLst>
          </p:cNvPr>
          <p:cNvSpPr/>
          <p:nvPr/>
        </p:nvSpPr>
        <p:spPr>
          <a:xfrm>
            <a:off x="1749105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6ED8A1-8E5C-DD40-1C4B-1A24A956047F}"/>
              </a:ext>
            </a:extLst>
          </p:cNvPr>
          <p:cNvSpPr/>
          <p:nvPr/>
        </p:nvSpPr>
        <p:spPr>
          <a:xfrm>
            <a:off x="2021579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4A48BB-54E2-AFC5-F975-1E42FA595AAE}"/>
              </a:ext>
            </a:extLst>
          </p:cNvPr>
          <p:cNvSpPr/>
          <p:nvPr/>
        </p:nvSpPr>
        <p:spPr>
          <a:xfrm>
            <a:off x="3097618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F033E7-0EE6-6C83-0A34-CB6FFD2A17C2}"/>
              </a:ext>
            </a:extLst>
          </p:cNvPr>
          <p:cNvSpPr/>
          <p:nvPr/>
        </p:nvSpPr>
        <p:spPr>
          <a:xfrm>
            <a:off x="2829763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123E1-AB46-3A76-7A60-107D5779633D}"/>
              </a:ext>
            </a:extLst>
          </p:cNvPr>
          <p:cNvSpPr/>
          <p:nvPr/>
        </p:nvSpPr>
        <p:spPr>
          <a:xfrm>
            <a:off x="4017687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A546E2-941A-EB4E-E889-6FA7DE7C84A0}"/>
              </a:ext>
            </a:extLst>
          </p:cNvPr>
          <p:cNvSpPr/>
          <p:nvPr/>
        </p:nvSpPr>
        <p:spPr>
          <a:xfrm>
            <a:off x="4283416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0B110A-FA0C-692C-ED45-0D5A5569E581}"/>
              </a:ext>
            </a:extLst>
          </p:cNvPr>
          <p:cNvSpPr/>
          <p:nvPr/>
        </p:nvSpPr>
        <p:spPr>
          <a:xfrm>
            <a:off x="5091600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3E4771-3FCA-F936-73AF-F2841539508F}"/>
              </a:ext>
            </a:extLst>
          </p:cNvPr>
          <p:cNvSpPr/>
          <p:nvPr/>
        </p:nvSpPr>
        <p:spPr>
          <a:xfrm>
            <a:off x="5359455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2C8F4D-0119-BF71-4DF0-1D95CBD86091}"/>
              </a:ext>
            </a:extLst>
          </p:cNvPr>
          <p:cNvCxnSpPr>
            <a:cxnSpLocks/>
          </p:cNvCxnSpPr>
          <p:nvPr/>
        </p:nvCxnSpPr>
        <p:spPr>
          <a:xfrm flipH="1">
            <a:off x="2021747" y="2043704"/>
            <a:ext cx="540161" cy="40588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74834E-0ADA-A179-34CF-A97D2CBEE7C9}"/>
              </a:ext>
            </a:extLst>
          </p:cNvPr>
          <p:cNvCxnSpPr>
            <a:cxnSpLocks/>
          </p:cNvCxnSpPr>
          <p:nvPr/>
        </p:nvCxnSpPr>
        <p:spPr>
          <a:xfrm>
            <a:off x="2567031" y="2046914"/>
            <a:ext cx="545285" cy="4194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DB0E3D-E34F-4CE8-98EF-14DC2737A547}"/>
              </a:ext>
            </a:extLst>
          </p:cNvPr>
          <p:cNvCxnSpPr>
            <a:cxnSpLocks/>
          </p:cNvCxnSpPr>
          <p:nvPr/>
        </p:nvCxnSpPr>
        <p:spPr>
          <a:xfrm flipH="1">
            <a:off x="4278385" y="2053491"/>
            <a:ext cx="549948" cy="3960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0FAC9-2B7E-0E49-4FFC-F4BC4E4DF7B3}"/>
              </a:ext>
            </a:extLst>
          </p:cNvPr>
          <p:cNvCxnSpPr>
            <a:cxnSpLocks/>
          </p:cNvCxnSpPr>
          <p:nvPr/>
        </p:nvCxnSpPr>
        <p:spPr>
          <a:xfrm>
            <a:off x="4833456" y="2056701"/>
            <a:ext cx="535498" cy="4012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0736A-AA2B-FFFC-4605-07613D51D24F}"/>
              </a:ext>
            </a:extLst>
          </p:cNvPr>
          <p:cNvSpPr/>
          <p:nvPr/>
        </p:nvSpPr>
        <p:spPr>
          <a:xfrm>
            <a:off x="154836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41B299-7B3E-2725-B042-F6986AE91952}"/>
              </a:ext>
            </a:extLst>
          </p:cNvPr>
          <p:cNvSpPr/>
          <p:nvPr/>
        </p:nvSpPr>
        <p:spPr>
          <a:xfrm>
            <a:off x="222232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C465A-D790-D9C4-3D69-C0D101FA137D}"/>
              </a:ext>
            </a:extLst>
          </p:cNvPr>
          <p:cNvSpPr/>
          <p:nvPr/>
        </p:nvSpPr>
        <p:spPr>
          <a:xfrm>
            <a:off x="2605374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8408B-F3E5-9C60-3829-3229D7C4A237}"/>
              </a:ext>
            </a:extLst>
          </p:cNvPr>
          <p:cNvSpPr/>
          <p:nvPr/>
        </p:nvSpPr>
        <p:spPr>
          <a:xfrm>
            <a:off x="3331917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17F2A1-BBC3-61CB-9DE3-7C84C01A7B7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682290" y="2701255"/>
            <a:ext cx="339457" cy="2650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AA0D8A-6488-2540-35F1-D7FDC87B3D4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016792" y="2695752"/>
            <a:ext cx="339458" cy="2705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9058A9-1C9A-381B-3BF1-F8AA75EA38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739302" y="2710670"/>
            <a:ext cx="356061" cy="2556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771111-C4EB-DBB9-A32D-9FE59505E06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090408" y="2705167"/>
            <a:ext cx="375437" cy="2611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8EB475F-4324-8167-8291-D07EBEC1A67A}"/>
              </a:ext>
            </a:extLst>
          </p:cNvPr>
          <p:cNvSpPr/>
          <p:nvPr/>
        </p:nvSpPr>
        <p:spPr>
          <a:xfrm>
            <a:off x="3800718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C29345-78F2-D8EB-5800-27A5C87A73DF}"/>
              </a:ext>
            </a:extLst>
          </p:cNvPr>
          <p:cNvSpPr/>
          <p:nvPr/>
        </p:nvSpPr>
        <p:spPr>
          <a:xfrm>
            <a:off x="4500936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9FB253-4248-C477-12DC-09F60A4FFEEC}"/>
              </a:ext>
            </a:extLst>
          </p:cNvPr>
          <p:cNvSpPr/>
          <p:nvPr/>
        </p:nvSpPr>
        <p:spPr>
          <a:xfrm>
            <a:off x="4874079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24A83B-1152-FB82-878A-6AE19BDDAB8C}"/>
              </a:ext>
            </a:extLst>
          </p:cNvPr>
          <p:cNvSpPr/>
          <p:nvPr/>
        </p:nvSpPr>
        <p:spPr>
          <a:xfrm>
            <a:off x="5603846" y="297021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16AF1-53C7-BD9C-C2B5-1AEAFBB17ACA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934646" y="2701238"/>
            <a:ext cx="354034" cy="26504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A46859-39A7-9BC3-0BA3-0C8F561A28A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83725" y="2695735"/>
            <a:ext cx="351139" cy="2660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264315-6061-10E4-2BB0-C2C2B2B347F8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008007" y="2710670"/>
            <a:ext cx="349822" cy="2511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E6FC23-5E9A-D53B-D320-4AACBBEE13E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352874" y="2705167"/>
            <a:ext cx="384900" cy="26505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BFEE4D-1F0D-FAD2-EC1F-0FF2159E5359}"/>
              </a:ext>
            </a:extLst>
          </p:cNvPr>
          <p:cNvGrpSpPr/>
          <p:nvPr/>
        </p:nvGrpSpPr>
        <p:grpSpPr>
          <a:xfrm>
            <a:off x="1744318" y="3415908"/>
            <a:ext cx="540329" cy="258618"/>
            <a:chOff x="1744318" y="3457853"/>
            <a:chExt cx="540329" cy="2586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A425AD8-DACA-8A28-8E37-3C35C58E8032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6262A7-A547-B36D-CBCD-B8EC94CF4250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F0A9-201C-E4C6-BE0A-4EC8A75A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682290" y="3224897"/>
            <a:ext cx="351138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897FD0-8A1A-FE47-D4FE-CA8E429AA75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00188" y="3224897"/>
            <a:ext cx="356062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EAD43A-5982-FF46-3E42-5A351D06F6DC}"/>
              </a:ext>
            </a:extLst>
          </p:cNvPr>
          <p:cNvGrpSpPr/>
          <p:nvPr/>
        </p:nvGrpSpPr>
        <p:grpSpPr>
          <a:xfrm>
            <a:off x="2853661" y="3415908"/>
            <a:ext cx="535710" cy="258618"/>
            <a:chOff x="2853661" y="3457853"/>
            <a:chExt cx="535710" cy="25861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E1BD4E-1B79-0731-F2A5-6650B7FEA9E1}"/>
                </a:ext>
              </a:extLst>
            </p:cNvPr>
            <p:cNvSpPr/>
            <p:nvPr/>
          </p:nvSpPr>
          <p:spPr>
            <a:xfrm>
              <a:off x="3121516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82A3FF-BA45-9FB0-31F0-5D94E9FF4725}"/>
                </a:ext>
              </a:extLst>
            </p:cNvPr>
            <p:cNvSpPr/>
            <p:nvPr/>
          </p:nvSpPr>
          <p:spPr>
            <a:xfrm>
              <a:off x="2853661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263E04-8A96-5676-E9AA-D3018569296F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739302" y="3224897"/>
            <a:ext cx="389792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8A385A-932C-4548-F846-4732AFA365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112316" y="3224897"/>
            <a:ext cx="353529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196D5C-CEBB-9143-E054-EEA47BB30754}"/>
              </a:ext>
            </a:extLst>
          </p:cNvPr>
          <p:cNvGrpSpPr/>
          <p:nvPr/>
        </p:nvGrpSpPr>
        <p:grpSpPr>
          <a:xfrm>
            <a:off x="4010942" y="3417054"/>
            <a:ext cx="540329" cy="258618"/>
            <a:chOff x="1744318" y="3457853"/>
            <a:chExt cx="540329" cy="25861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944794-472A-7BDD-2307-1EDE04A291EB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B5F9FF-23D9-5241-7942-ECE228B68EC7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C1DF55-E628-C4B9-7EA4-A74161E4F39B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934646" y="3224897"/>
            <a:ext cx="352128" cy="19781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D37AAC-A30B-41D3-5096-50E118137C5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53218" y="3220396"/>
            <a:ext cx="381646" cy="21070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7DE6E-845E-0F2C-B79A-87F39F96DFC3}"/>
              </a:ext>
            </a:extLst>
          </p:cNvPr>
          <p:cNvGrpSpPr/>
          <p:nvPr/>
        </p:nvGrpSpPr>
        <p:grpSpPr>
          <a:xfrm>
            <a:off x="5101205" y="3410039"/>
            <a:ext cx="540329" cy="258618"/>
            <a:chOff x="1744318" y="3457853"/>
            <a:chExt cx="540329" cy="2586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98AB86-25AA-A5BA-5613-2B9F7B26A8CA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719D340-BC6F-4C7A-535F-38BE3569FEBB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6CDBDD-5DBD-1EC8-9A34-7B28D854923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5008007" y="3220396"/>
            <a:ext cx="360947" cy="189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7D9380-95DD-6BB7-C13A-B98C4F8DCF2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343787" y="3228835"/>
            <a:ext cx="393987" cy="17709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26FEC59-7C45-1E93-2711-5C330C77014E}"/>
              </a:ext>
            </a:extLst>
          </p:cNvPr>
          <p:cNvGrpSpPr/>
          <p:nvPr/>
        </p:nvGrpSpPr>
        <p:grpSpPr>
          <a:xfrm>
            <a:off x="2005911" y="3918019"/>
            <a:ext cx="1076039" cy="258618"/>
            <a:chOff x="2021579" y="1827031"/>
            <a:chExt cx="1076039" cy="25861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77AAF4F-366B-C2AE-1019-2DE43A25C11F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EFBD2B-194D-6BAF-46BC-DF99DF021FC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2C52A-9EB9-F4CF-04DA-2FF5C27C5902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55FFBB7-49C6-943F-351D-4A60D4D24F13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35D37B-DC62-E201-24A9-C8B25162B168}"/>
              </a:ext>
            </a:extLst>
          </p:cNvPr>
          <p:cNvGrpSpPr/>
          <p:nvPr/>
        </p:nvGrpSpPr>
        <p:grpSpPr>
          <a:xfrm>
            <a:off x="4269874" y="3918019"/>
            <a:ext cx="1073913" cy="259989"/>
            <a:chOff x="4285542" y="1827031"/>
            <a:chExt cx="1073913" cy="25998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AE8096E-C6D3-8D3C-F5E7-630E456ADDC6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A0B7E-73C4-B6EE-0A68-E6099187D00D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334D45-94E2-9C78-C7B8-44F6D93DC355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DD2297-7E6B-B865-78C4-B62518001321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1F191B-AE20-9307-FAD2-8DB15682339E}"/>
              </a:ext>
            </a:extLst>
          </p:cNvPr>
          <p:cNvCxnSpPr>
            <a:cxnSpLocks/>
          </p:cNvCxnSpPr>
          <p:nvPr/>
        </p:nvCxnSpPr>
        <p:spPr>
          <a:xfrm>
            <a:off x="2000188" y="3667275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568C1F0-3CC0-9068-FE55-62B1246A8A8F}"/>
              </a:ext>
            </a:extLst>
          </p:cNvPr>
          <p:cNvCxnSpPr>
            <a:cxnSpLocks/>
          </p:cNvCxnSpPr>
          <p:nvPr/>
        </p:nvCxnSpPr>
        <p:spPr>
          <a:xfrm flipH="1">
            <a:off x="2539495" y="3674526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B93D3F-FC41-B2A0-C760-05DB1C8A18EB}"/>
              </a:ext>
            </a:extLst>
          </p:cNvPr>
          <p:cNvCxnSpPr>
            <a:cxnSpLocks/>
          </p:cNvCxnSpPr>
          <p:nvPr/>
        </p:nvCxnSpPr>
        <p:spPr>
          <a:xfrm>
            <a:off x="4276096" y="3675311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A4445AD-D253-9344-AD12-D5596D0B0EBD}"/>
              </a:ext>
            </a:extLst>
          </p:cNvPr>
          <p:cNvCxnSpPr>
            <a:cxnSpLocks/>
          </p:cNvCxnSpPr>
          <p:nvPr/>
        </p:nvCxnSpPr>
        <p:spPr>
          <a:xfrm flipH="1">
            <a:off x="4780389" y="3676165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7B4825F-6611-83EA-9D9B-3BA4E39437B8}"/>
              </a:ext>
            </a:extLst>
          </p:cNvPr>
          <p:cNvGrpSpPr/>
          <p:nvPr/>
        </p:nvGrpSpPr>
        <p:grpSpPr>
          <a:xfrm>
            <a:off x="2618839" y="4398238"/>
            <a:ext cx="2149952" cy="259989"/>
            <a:chOff x="2624188" y="1204847"/>
            <a:chExt cx="2149952" cy="25998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544CD3-B22D-3F61-4E6B-25AB70CB8047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2B21163-9CDB-C815-A944-B94623C44B4C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CF59E0-5BB7-C4B1-5850-713D7251A37D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FF8373-EC06-4814-818E-819DD1883FED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CD85FE2-2BEF-5C1B-5312-463134584084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147C280-EF66-AD67-CE62-0EFEFA1DC915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3A90A52-9819-90D6-A2C3-E47F177096D2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B910EF-C428-AEA4-8F50-0D0591296456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311104-9CBC-1B81-5FED-1CCC7A97FA10}"/>
              </a:ext>
            </a:extLst>
          </p:cNvPr>
          <p:cNvCxnSpPr>
            <a:cxnSpLocks/>
          </p:cNvCxnSpPr>
          <p:nvPr/>
        </p:nvCxnSpPr>
        <p:spPr>
          <a:xfrm>
            <a:off x="2541069" y="4183969"/>
            <a:ext cx="1150948" cy="21426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E6E3946-98D5-FB1D-7B4A-0F54F5F66A52}"/>
              </a:ext>
            </a:extLst>
          </p:cNvPr>
          <p:cNvCxnSpPr>
            <a:cxnSpLocks/>
          </p:cNvCxnSpPr>
          <p:nvPr/>
        </p:nvCxnSpPr>
        <p:spPr>
          <a:xfrm flipH="1">
            <a:off x="3691156" y="4183969"/>
            <a:ext cx="1119581" cy="22025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7F246-CA2E-1CCD-E2AA-DEB842C9C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343"/>
          <a:stretch/>
        </p:blipFill>
        <p:spPr>
          <a:xfrm>
            <a:off x="356351" y="1072736"/>
            <a:ext cx="2626116" cy="377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34873DC-07A3-3AC2-55DD-52D4BB402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8759" y="1300085"/>
                <a:ext cx="3682768" cy="408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:r>
                  <a:rPr lang="en-US" sz="1200" dirty="0"/>
                  <a:t>Total number of elements in two arrays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34873DC-07A3-3AC2-55DD-52D4BB402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759" y="1300085"/>
                <a:ext cx="3682768" cy="408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/>
              <p:nvPr/>
            </p:nvSpPr>
            <p:spPr>
              <a:xfrm>
                <a:off x="3680070" y="1708487"/>
                <a:ext cx="14746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300" dirty="0"/>
                  <a:t> </a:t>
                </a:r>
                <a:r>
                  <a:rPr lang="en-US" sz="1300" dirty="0">
                    <a:sym typeface="Wingdings" pitchFamily="2" charset="2"/>
                  </a:rPr>
                  <a:t> [Constant time]</a:t>
                </a:r>
                <a:endParaRPr lang="en-US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70" y="1708487"/>
                <a:ext cx="1474634" cy="200055"/>
              </a:xfrm>
              <a:prstGeom prst="rect">
                <a:avLst/>
              </a:prstGeom>
              <a:blipFill>
                <a:blip r:embed="rId5"/>
                <a:stretch>
                  <a:fillRect l="-3390" t="-23529" r="-5085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03C8EBB-38B6-0FC1-F66D-F7415758D8DD}"/>
              </a:ext>
            </a:extLst>
          </p:cNvPr>
          <p:cNvGrpSpPr/>
          <p:nvPr/>
        </p:nvGrpSpPr>
        <p:grpSpPr>
          <a:xfrm>
            <a:off x="2971730" y="1667591"/>
            <a:ext cx="619597" cy="274825"/>
            <a:chOff x="2971730" y="1667591"/>
            <a:chExt cx="619597" cy="274825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8C550B8-55F8-75F2-A51B-991A57833973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B6037-1DC9-54EA-C458-D7019051880D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547C2-21A5-06FD-87F8-747D82EE9EFE}"/>
              </a:ext>
            </a:extLst>
          </p:cNvPr>
          <p:cNvGrpSpPr/>
          <p:nvPr/>
        </p:nvGrpSpPr>
        <p:grpSpPr>
          <a:xfrm>
            <a:off x="2097443" y="2038105"/>
            <a:ext cx="619597" cy="274825"/>
            <a:chOff x="2971730" y="1667591"/>
            <a:chExt cx="619597" cy="274825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BCBFCA0-99CA-0677-F08A-9B452FEA9E85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F8328B-9564-F4AE-8E03-116370A92427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AF8CB-DD36-1781-E78E-AA0EE502E8EA}"/>
                  </a:ext>
                </a:extLst>
              </p:cNvPr>
              <p:cNvSpPr txBox="1"/>
              <p:nvPr/>
            </p:nvSpPr>
            <p:spPr>
              <a:xfrm>
                <a:off x="2816520" y="2093277"/>
                <a:ext cx="45563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AF8CB-DD36-1781-E78E-AA0EE502E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20" y="2093277"/>
                <a:ext cx="455638" cy="200055"/>
              </a:xfrm>
              <a:prstGeom prst="rect">
                <a:avLst/>
              </a:prstGeom>
              <a:blipFill>
                <a:blip r:embed="rId6"/>
                <a:stretch>
                  <a:fillRect l="-810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40FE83A-92E5-D10D-BB7C-52E0EFB4ABAF}"/>
              </a:ext>
            </a:extLst>
          </p:cNvPr>
          <p:cNvGrpSpPr/>
          <p:nvPr/>
        </p:nvGrpSpPr>
        <p:grpSpPr>
          <a:xfrm>
            <a:off x="2097443" y="2397146"/>
            <a:ext cx="619597" cy="274825"/>
            <a:chOff x="2971730" y="1667591"/>
            <a:chExt cx="619597" cy="27482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9E68A6-3BF4-66E6-8966-1D73273D4F9E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BDA221-E33B-4D2F-CDF9-A5D21769EFEC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9972F-B59E-CC33-79DE-68FB4E5AB2A4}"/>
                  </a:ext>
                </a:extLst>
              </p:cNvPr>
              <p:cNvSpPr txBox="1"/>
              <p:nvPr/>
            </p:nvSpPr>
            <p:spPr>
              <a:xfrm>
                <a:off x="2816520" y="2452318"/>
                <a:ext cx="459485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9972F-B59E-CC33-79DE-68FB4E5A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20" y="2452318"/>
                <a:ext cx="459485" cy="200055"/>
              </a:xfrm>
              <a:prstGeom prst="rect">
                <a:avLst/>
              </a:prstGeom>
              <a:blipFill>
                <a:blip r:embed="rId7"/>
                <a:stretch>
                  <a:fillRect l="-81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DC7F32-F773-F2E0-7E03-C9D94D15E0F4}"/>
                  </a:ext>
                </a:extLst>
              </p:cNvPr>
              <p:cNvSpPr txBox="1"/>
              <p:nvPr/>
            </p:nvSpPr>
            <p:spPr>
              <a:xfrm>
                <a:off x="3362797" y="3316540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DC7F32-F773-F2E0-7E03-C9D94D15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97" y="3316540"/>
                <a:ext cx="378822" cy="200055"/>
              </a:xfrm>
              <a:prstGeom prst="rect">
                <a:avLst/>
              </a:prstGeom>
              <a:blipFill>
                <a:blip r:embed="rId8"/>
                <a:stretch>
                  <a:fillRect l="-96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13B615-CDE4-FA29-8374-03C99F686B63}"/>
              </a:ext>
            </a:extLst>
          </p:cNvPr>
          <p:cNvGrpSpPr/>
          <p:nvPr/>
        </p:nvGrpSpPr>
        <p:grpSpPr>
          <a:xfrm>
            <a:off x="2643720" y="3279156"/>
            <a:ext cx="619597" cy="274825"/>
            <a:chOff x="2971730" y="1667591"/>
            <a:chExt cx="619597" cy="274825"/>
          </a:xfrm>
        </p:grpSpPr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9981823E-66B0-AFBE-44CC-1D21677431E8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12DE65-C8ED-0F57-A375-F4F976811AB0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96AD1-9F1E-2ED3-BFE1-D6B7D8053D49}"/>
                  </a:ext>
                </a:extLst>
              </p:cNvPr>
              <p:cNvSpPr txBox="1"/>
              <p:nvPr/>
            </p:nvSpPr>
            <p:spPr>
              <a:xfrm>
                <a:off x="2925110" y="4079054"/>
                <a:ext cx="82843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96AD1-9F1E-2ED3-BFE1-D6B7D805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10" y="4079054"/>
                <a:ext cx="828432" cy="200055"/>
              </a:xfrm>
              <a:prstGeom prst="rect">
                <a:avLst/>
              </a:prstGeom>
              <a:blipFill>
                <a:blip r:embed="rId9"/>
                <a:stretch>
                  <a:fillRect l="-45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39BC997-F7AE-CCF5-1DF6-7AA8E707C664}"/>
              </a:ext>
            </a:extLst>
          </p:cNvPr>
          <p:cNvGrpSpPr/>
          <p:nvPr/>
        </p:nvGrpSpPr>
        <p:grpSpPr>
          <a:xfrm>
            <a:off x="2097443" y="3628158"/>
            <a:ext cx="743328" cy="1101848"/>
            <a:chOff x="1948469" y="1624905"/>
            <a:chExt cx="743328" cy="1101848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8B59A4A0-EE3E-CBC2-B421-4FB80BE2D4C4}"/>
                </a:ext>
              </a:extLst>
            </p:cNvPr>
            <p:cNvSpPr/>
            <p:nvPr/>
          </p:nvSpPr>
          <p:spPr>
            <a:xfrm>
              <a:off x="1948469" y="1624905"/>
              <a:ext cx="242093" cy="110184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EC28BA-6C1A-DFAF-6A8E-B6FC5E1CC66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2190562" y="2175829"/>
              <a:ext cx="501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0D853A-B913-765A-39F8-BD2C78644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9016" y="3042116"/>
                <a:ext cx="2159637" cy="69351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:r>
                  <a:rPr lang="en-US" sz="1200" dirty="0"/>
                  <a:t>Overall runtime of “MERGE” subroutine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200" dirty="0"/>
                  <a:t>(total number of elements after merging)</a:t>
                </a: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0D853A-B913-765A-39F8-BD2C7864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16" y="3042116"/>
                <a:ext cx="2159637" cy="693518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0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9" grpId="0"/>
      <p:bldP spid="30" grpId="0"/>
      <p:bldP spid="38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C9B6D-C32D-4290-28BE-028D631A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9" y="1414007"/>
            <a:ext cx="2168675" cy="18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10,11,12,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/>
              <p:nvPr/>
            </p:nvSpPr>
            <p:spPr>
              <a:xfrm>
                <a:off x="2293858" y="1876267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858" y="1876267"/>
                <a:ext cx="378822" cy="200055"/>
              </a:xfrm>
              <a:prstGeom prst="rect">
                <a:avLst/>
              </a:prstGeom>
              <a:blipFill>
                <a:blip r:embed="rId4"/>
                <a:stretch>
                  <a:fillRect l="-96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03C8EBB-38B6-0FC1-F66D-F7415758D8DD}"/>
              </a:ext>
            </a:extLst>
          </p:cNvPr>
          <p:cNvGrpSpPr/>
          <p:nvPr/>
        </p:nvGrpSpPr>
        <p:grpSpPr>
          <a:xfrm>
            <a:off x="1593908" y="1810204"/>
            <a:ext cx="619596" cy="354154"/>
            <a:chOff x="2971731" y="1667591"/>
            <a:chExt cx="619596" cy="354154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8C550B8-55F8-75F2-A51B-991A57833973}"/>
                </a:ext>
              </a:extLst>
            </p:cNvPr>
            <p:cNvSpPr/>
            <p:nvPr/>
          </p:nvSpPr>
          <p:spPr>
            <a:xfrm>
              <a:off x="2971731" y="1667591"/>
              <a:ext cx="99480" cy="35415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B6037-1DC9-54EA-C458-D7019051880D}"/>
                </a:ext>
              </a:extLst>
            </p:cNvPr>
            <p:cNvCxnSpPr/>
            <p:nvPr/>
          </p:nvCxnSpPr>
          <p:spPr>
            <a:xfrm>
              <a:off x="3071210" y="1846948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D37A26-70D2-C8C5-2A1E-CC9AB3D64DD0}"/>
              </a:ext>
            </a:extLst>
          </p:cNvPr>
          <p:cNvGrpSpPr/>
          <p:nvPr/>
        </p:nvGrpSpPr>
        <p:grpSpPr>
          <a:xfrm>
            <a:off x="1594502" y="2197936"/>
            <a:ext cx="619597" cy="274825"/>
            <a:chOff x="2971730" y="1667591"/>
            <a:chExt cx="619597" cy="27482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7586F25-3910-001A-93E3-55D8C891165A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958287-05B2-7EDD-AAEB-F78873559E62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EE26D0-A77D-1811-6D80-65B5BF4F6796}"/>
                  </a:ext>
                </a:extLst>
              </p:cNvPr>
              <p:cNvSpPr txBox="1"/>
              <p:nvPr/>
            </p:nvSpPr>
            <p:spPr>
              <a:xfrm>
                <a:off x="2290808" y="2235320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EE26D0-A77D-1811-6D80-65B5BF4F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08" y="2235320"/>
                <a:ext cx="378822" cy="200055"/>
              </a:xfrm>
              <a:prstGeom prst="rect">
                <a:avLst/>
              </a:prstGeom>
              <a:blipFill>
                <a:blip r:embed="rId5"/>
                <a:stretch>
                  <a:fillRect l="-96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945F8AA-5AE4-BD12-F0B8-84D574D25725}"/>
              </a:ext>
            </a:extLst>
          </p:cNvPr>
          <p:cNvGrpSpPr/>
          <p:nvPr/>
        </p:nvGrpSpPr>
        <p:grpSpPr>
          <a:xfrm>
            <a:off x="1903705" y="2941983"/>
            <a:ext cx="619597" cy="274825"/>
            <a:chOff x="2971730" y="1667591"/>
            <a:chExt cx="619597" cy="27482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18A000-9475-1290-89CB-5945F2934EDE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78EA29-A924-A411-7477-8C26AC2EC799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548E0-9B52-622F-C8A8-CCA7247C4AB6}"/>
                  </a:ext>
                </a:extLst>
              </p:cNvPr>
              <p:cNvSpPr txBox="1"/>
              <p:nvPr/>
            </p:nvSpPr>
            <p:spPr>
              <a:xfrm>
                <a:off x="2558066" y="2979367"/>
                <a:ext cx="384849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548E0-9B52-622F-C8A8-CCA7247C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66" y="2979367"/>
                <a:ext cx="384849" cy="200055"/>
              </a:xfrm>
              <a:prstGeom prst="rect">
                <a:avLst/>
              </a:prstGeom>
              <a:blipFill>
                <a:blip r:embed="rId6"/>
                <a:stretch>
                  <a:fillRect l="-96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EF5488-D5D8-C858-A9B5-7113B719BEB4}"/>
              </a:ext>
            </a:extLst>
          </p:cNvPr>
          <p:cNvGrpSpPr/>
          <p:nvPr/>
        </p:nvGrpSpPr>
        <p:grpSpPr>
          <a:xfrm>
            <a:off x="3665273" y="1105876"/>
            <a:ext cx="3000411" cy="2808723"/>
            <a:chOff x="3665273" y="1105876"/>
            <a:chExt cx="3000411" cy="280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42D2DD5-69CF-F00E-23B0-32CDB5586656}"/>
                    </a:ext>
                  </a:extLst>
                </p:cNvPr>
                <p:cNvSpPr txBox="1"/>
                <p:nvPr/>
              </p:nvSpPr>
              <p:spPr>
                <a:xfrm>
                  <a:off x="3694857" y="2406820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42D2DD5-69CF-F00E-23B0-32CDB5586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857" y="2406820"/>
                  <a:ext cx="32630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5B9DA4-D392-CBFF-A55C-F9037D9558FF}"/>
                    </a:ext>
                  </a:extLst>
                </p:cNvPr>
                <p:cNvSpPr txBox="1"/>
                <p:nvPr/>
              </p:nvSpPr>
              <p:spPr>
                <a:xfrm>
                  <a:off x="3665273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5B9DA4-D392-CBFF-A55C-F9037D955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273" y="3123423"/>
                  <a:ext cx="518411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ED59A-BC79-024B-4365-72C0567FC94E}"/>
                </a:ext>
              </a:extLst>
            </p:cNvPr>
            <p:cNvGrpSpPr/>
            <p:nvPr/>
          </p:nvGrpSpPr>
          <p:grpSpPr>
            <a:xfrm>
              <a:off x="4068701" y="1406949"/>
              <a:ext cx="2149952" cy="259989"/>
              <a:chOff x="2624188" y="1204847"/>
              <a:chExt cx="2149952" cy="25998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136353-C40F-8827-51C8-06BA53EB754C}"/>
                  </a:ext>
                </a:extLst>
              </p:cNvPr>
              <p:cNvSpPr/>
              <p:nvPr/>
            </p:nvSpPr>
            <p:spPr>
              <a:xfrm>
                <a:off x="2624188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60D98A-0D8B-D808-7CDE-24E3BD9B3A1F}"/>
                  </a:ext>
                </a:extLst>
              </p:cNvPr>
              <p:cNvSpPr/>
              <p:nvPr/>
            </p:nvSpPr>
            <p:spPr>
              <a:xfrm>
                <a:off x="2896662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C58DAD-66CD-97F7-1979-B42CF4B2E009}"/>
                  </a:ext>
                </a:extLst>
              </p:cNvPr>
              <p:cNvSpPr/>
              <p:nvPr/>
            </p:nvSpPr>
            <p:spPr>
              <a:xfrm>
                <a:off x="3432372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24BAE6-16F2-2D39-9EDE-4893101BD0AE}"/>
                  </a:ext>
                </a:extLst>
              </p:cNvPr>
              <p:cNvSpPr/>
              <p:nvPr/>
            </p:nvSpPr>
            <p:spPr>
              <a:xfrm>
                <a:off x="3164517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3446DC-2EC3-FEF5-F164-A8BCB1B6294A}"/>
                  </a:ext>
                </a:extLst>
              </p:cNvPr>
              <p:cNvSpPr/>
              <p:nvPr/>
            </p:nvSpPr>
            <p:spPr>
              <a:xfrm>
                <a:off x="3700227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C23E654-182C-C7EC-675F-D25C7D7051E1}"/>
                  </a:ext>
                </a:extLst>
              </p:cNvPr>
              <p:cNvSpPr/>
              <p:nvPr/>
            </p:nvSpPr>
            <p:spPr>
              <a:xfrm>
                <a:off x="3965956" y="1206218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BC5BD9-7F6B-4196-33F8-F7AFAA2C4A25}"/>
                  </a:ext>
                </a:extLst>
              </p:cNvPr>
              <p:cNvSpPr/>
              <p:nvPr/>
            </p:nvSpPr>
            <p:spPr>
              <a:xfrm>
                <a:off x="4238430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A6995DE-5D5D-7A2E-8F53-1393224DF082}"/>
                  </a:ext>
                </a:extLst>
              </p:cNvPr>
              <p:cNvSpPr/>
              <p:nvPr/>
            </p:nvSpPr>
            <p:spPr>
              <a:xfrm>
                <a:off x="4506285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9F1C35-ED61-2E7F-58D2-C87EDDF312C4}"/>
                </a:ext>
              </a:extLst>
            </p:cNvPr>
            <p:cNvGrpSpPr/>
            <p:nvPr/>
          </p:nvGrpSpPr>
          <p:grpSpPr>
            <a:xfrm>
              <a:off x="3937082" y="2046681"/>
              <a:ext cx="1076039" cy="258618"/>
              <a:chOff x="2021579" y="1827031"/>
              <a:chExt cx="1076039" cy="25861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A2921E-AE55-5DA6-22C6-C07460E43E2A}"/>
                  </a:ext>
                </a:extLst>
              </p:cNvPr>
              <p:cNvSpPr/>
              <p:nvPr/>
            </p:nvSpPr>
            <p:spPr>
              <a:xfrm>
                <a:off x="2021579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FD6999-8DF0-957B-8802-2E7B293642ED}"/>
                  </a:ext>
                </a:extLst>
              </p:cNvPr>
              <p:cNvSpPr/>
              <p:nvPr/>
            </p:nvSpPr>
            <p:spPr>
              <a:xfrm>
                <a:off x="229405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EDD91F-0E75-AC92-0EB6-447E5DEF5F2D}"/>
                  </a:ext>
                </a:extLst>
              </p:cNvPr>
              <p:cNvSpPr/>
              <p:nvPr/>
            </p:nvSpPr>
            <p:spPr>
              <a:xfrm>
                <a:off x="282976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8D9F7C3-6E9A-1A62-FC4F-357B89C2E79A}"/>
                  </a:ext>
                </a:extLst>
              </p:cNvPr>
              <p:cNvSpPr/>
              <p:nvPr/>
            </p:nvSpPr>
            <p:spPr>
              <a:xfrm>
                <a:off x="2561908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CA9CD0-FB86-35D0-2C64-C101CB540533}"/>
                </a:ext>
              </a:extLst>
            </p:cNvPr>
            <p:cNvGrpSpPr/>
            <p:nvPr/>
          </p:nvGrpSpPr>
          <p:grpSpPr>
            <a:xfrm>
              <a:off x="5278667" y="2042530"/>
              <a:ext cx="1076039" cy="258618"/>
              <a:chOff x="2021579" y="1827031"/>
              <a:chExt cx="1076039" cy="2586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589500C-FDC2-AA0A-16FF-F08906BE1EEF}"/>
                  </a:ext>
                </a:extLst>
              </p:cNvPr>
              <p:cNvSpPr/>
              <p:nvPr/>
            </p:nvSpPr>
            <p:spPr>
              <a:xfrm>
                <a:off x="2021579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908FD0-B752-70F4-5BE8-A73A6ABAD83E}"/>
                  </a:ext>
                </a:extLst>
              </p:cNvPr>
              <p:cNvSpPr/>
              <p:nvPr/>
            </p:nvSpPr>
            <p:spPr>
              <a:xfrm>
                <a:off x="229405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E9E0C8B-1787-0CDF-76BE-DE24160E1517}"/>
                  </a:ext>
                </a:extLst>
              </p:cNvPr>
              <p:cNvSpPr/>
              <p:nvPr/>
            </p:nvSpPr>
            <p:spPr>
              <a:xfrm>
                <a:off x="282976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12B402-4323-93AA-E46E-C13E34A231CE}"/>
                  </a:ext>
                </a:extLst>
              </p:cNvPr>
              <p:cNvSpPr/>
              <p:nvPr/>
            </p:nvSpPr>
            <p:spPr>
              <a:xfrm>
                <a:off x="2561908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B263697-B4A7-BADB-8CEC-FF783C6654D5}"/>
                </a:ext>
              </a:extLst>
            </p:cNvPr>
            <p:cNvGrpSpPr/>
            <p:nvPr/>
          </p:nvGrpSpPr>
          <p:grpSpPr>
            <a:xfrm>
              <a:off x="3845112" y="2724193"/>
              <a:ext cx="540329" cy="258618"/>
              <a:chOff x="3794778" y="2313132"/>
              <a:chExt cx="540329" cy="2586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5E8DF9-4369-727E-102D-83D7715F1EFA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045B1F-CFC9-5A7D-2B7B-4B5C66E141DA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64FD4F-3DFB-77E0-C7E0-B1B57DF43741}"/>
                </a:ext>
              </a:extLst>
            </p:cNvPr>
            <p:cNvGrpSpPr/>
            <p:nvPr/>
          </p:nvGrpSpPr>
          <p:grpSpPr>
            <a:xfrm>
              <a:off x="4478576" y="2732582"/>
              <a:ext cx="540329" cy="258618"/>
              <a:chOff x="3794778" y="2313132"/>
              <a:chExt cx="540329" cy="25861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847D59C-1631-60EB-0F42-CCC872CB0EC2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DA77986-9EB3-30BA-E34D-B2A2AC61179A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F90ED0-9B0F-D410-996A-D79A7DEB4CE8}"/>
                </a:ext>
              </a:extLst>
            </p:cNvPr>
            <p:cNvGrpSpPr/>
            <p:nvPr/>
          </p:nvGrpSpPr>
          <p:grpSpPr>
            <a:xfrm>
              <a:off x="5302508" y="2732582"/>
              <a:ext cx="540329" cy="258618"/>
              <a:chOff x="3794778" y="2313132"/>
              <a:chExt cx="540329" cy="2586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F2F394-465A-7637-E84F-EC86CC121638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1D511E5-43E0-5BCB-F8EB-2F052FA51BE4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BBE4A8-9A79-3B54-AE73-B87DB8BCCD77}"/>
                </a:ext>
              </a:extLst>
            </p:cNvPr>
            <p:cNvGrpSpPr/>
            <p:nvPr/>
          </p:nvGrpSpPr>
          <p:grpSpPr>
            <a:xfrm>
              <a:off x="5919194" y="2732582"/>
              <a:ext cx="540329" cy="258618"/>
              <a:chOff x="3794778" y="2313132"/>
              <a:chExt cx="540329" cy="2586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456B60-AAAE-D917-A289-FD0E68D01901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8D60F2-7355-008C-6A60-CD53AA496084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F1DFCD-DFD9-F21A-6429-8092AEF57BC9}"/>
                </a:ext>
              </a:extLst>
            </p:cNvPr>
            <p:cNvSpPr/>
            <p:nvPr/>
          </p:nvSpPr>
          <p:spPr>
            <a:xfrm>
              <a:off x="3810924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1140074-F1ED-833B-4DB5-410E22355637}"/>
                </a:ext>
              </a:extLst>
            </p:cNvPr>
            <p:cNvSpPr/>
            <p:nvPr/>
          </p:nvSpPr>
          <p:spPr>
            <a:xfrm>
              <a:off x="4112327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89A1D3-CFF1-C372-7444-FDF7E71E5541}"/>
                </a:ext>
              </a:extLst>
            </p:cNvPr>
            <p:cNvSpPr/>
            <p:nvPr/>
          </p:nvSpPr>
          <p:spPr>
            <a:xfrm>
              <a:off x="4509779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B71035-2BFD-B48A-ED9B-A29D1A1954B1}"/>
                </a:ext>
              </a:extLst>
            </p:cNvPr>
            <p:cNvSpPr/>
            <p:nvPr/>
          </p:nvSpPr>
          <p:spPr>
            <a:xfrm>
              <a:off x="4811182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DA28A-6205-58D5-771E-DD9EF4CF43CE}"/>
                </a:ext>
              </a:extLst>
            </p:cNvPr>
            <p:cNvSpPr/>
            <p:nvPr/>
          </p:nvSpPr>
          <p:spPr>
            <a:xfrm>
              <a:off x="5262852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41890E-8E5F-2CF7-3A5A-B504C945545A}"/>
                </a:ext>
              </a:extLst>
            </p:cNvPr>
            <p:cNvSpPr/>
            <p:nvPr/>
          </p:nvSpPr>
          <p:spPr>
            <a:xfrm>
              <a:off x="5564255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FB5709-4CB4-99FD-0D7F-2EA2224F35CF}"/>
                </a:ext>
              </a:extLst>
            </p:cNvPr>
            <p:cNvSpPr/>
            <p:nvPr/>
          </p:nvSpPr>
          <p:spPr>
            <a:xfrm>
              <a:off x="5961707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91DCDE-0AA4-C57D-8108-856BB07FEE0C}"/>
                </a:ext>
              </a:extLst>
            </p:cNvPr>
            <p:cNvSpPr/>
            <p:nvPr/>
          </p:nvSpPr>
          <p:spPr>
            <a:xfrm>
              <a:off x="6263110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C637BA1-2775-A2DD-CED6-1BEA93517953}"/>
                    </a:ext>
                  </a:extLst>
                </p:cNvPr>
                <p:cNvSpPr txBox="1"/>
                <p:nvPr/>
              </p:nvSpPr>
              <p:spPr>
                <a:xfrm>
                  <a:off x="3963054" y="1105876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C637BA1-2775-A2DD-CED6-1BEA9351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054" y="1105876"/>
                  <a:ext cx="32630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EAEAD45-23B7-39B2-C0BB-FA5BBE6352EB}"/>
                    </a:ext>
                  </a:extLst>
                </p:cNvPr>
                <p:cNvSpPr txBox="1"/>
                <p:nvPr/>
              </p:nvSpPr>
              <p:spPr>
                <a:xfrm>
                  <a:off x="5002992" y="110587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EAEAD45-23B7-39B2-C0BB-FA5BBE635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992" y="1105876"/>
                  <a:ext cx="33041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3DD5B83-35B7-5CED-F9F5-4DE178D1DB48}"/>
                    </a:ext>
                  </a:extLst>
                </p:cNvPr>
                <p:cNvSpPr txBox="1"/>
                <p:nvPr/>
              </p:nvSpPr>
              <p:spPr>
                <a:xfrm>
                  <a:off x="6001561" y="1105876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3DD5B83-35B7-5CED-F9F5-4DE178D1D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561" y="1105876"/>
                  <a:ext cx="31367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A8018E0-9047-6022-35CA-116F30E54F24}"/>
                    </a:ext>
                  </a:extLst>
                </p:cNvPr>
                <p:cNvSpPr txBox="1"/>
                <p:nvPr/>
              </p:nvSpPr>
              <p:spPr>
                <a:xfrm>
                  <a:off x="3838084" y="1736244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A8018E0-9047-6022-35CA-116F30E54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84" y="1736244"/>
                  <a:ext cx="326308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C1381F-B1A3-7515-DB17-6780E24F0A2C}"/>
                    </a:ext>
                  </a:extLst>
                </p:cNvPr>
                <p:cNvSpPr txBox="1"/>
                <p:nvPr/>
              </p:nvSpPr>
              <p:spPr>
                <a:xfrm>
                  <a:off x="4307570" y="1769800"/>
                  <a:ext cx="455830" cy="303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C1381F-B1A3-7515-DB17-6780E24F0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570" y="1769800"/>
                  <a:ext cx="455830" cy="303353"/>
                </a:xfrm>
                <a:prstGeom prst="rect">
                  <a:avLst/>
                </a:prstGeom>
                <a:blipFill>
                  <a:blip r:embed="rId13"/>
                  <a:stretch>
                    <a:fillRect l="-38889" t="-120000" r="-222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2B099B-E086-A5D1-6453-5271C28C4BE9}"/>
                    </a:ext>
                  </a:extLst>
                </p:cNvPr>
                <p:cNvSpPr txBox="1"/>
                <p:nvPr/>
              </p:nvSpPr>
              <p:spPr>
                <a:xfrm>
                  <a:off x="4802799" y="1736244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2B099B-E086-A5D1-6453-5271C28C4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799" y="1736244"/>
                  <a:ext cx="31367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AC80D7C-2D09-D62F-2FE5-3F120275EF73}"/>
                    </a:ext>
                  </a:extLst>
                </p:cNvPr>
                <p:cNvSpPr txBox="1"/>
                <p:nvPr/>
              </p:nvSpPr>
              <p:spPr>
                <a:xfrm>
                  <a:off x="5158829" y="1736244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AC80D7C-2D09-D62F-2FE5-3F120275E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829" y="1736244"/>
                  <a:ext cx="32630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447FD1-6BCA-537C-F2DB-C5E8A5918295}"/>
                    </a:ext>
                  </a:extLst>
                </p:cNvPr>
                <p:cNvSpPr txBox="1"/>
                <p:nvPr/>
              </p:nvSpPr>
              <p:spPr>
                <a:xfrm>
                  <a:off x="5628315" y="1769800"/>
                  <a:ext cx="455830" cy="303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447FD1-6BCA-537C-F2DB-C5E8A5918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315" y="1769800"/>
                  <a:ext cx="455830" cy="303353"/>
                </a:xfrm>
                <a:prstGeom prst="rect">
                  <a:avLst/>
                </a:prstGeom>
                <a:blipFill>
                  <a:blip r:embed="rId13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EB31443-CA00-1417-562D-AFC046B186A7}"/>
                    </a:ext>
                  </a:extLst>
                </p:cNvPr>
                <p:cNvSpPr txBox="1"/>
                <p:nvPr/>
              </p:nvSpPr>
              <p:spPr>
                <a:xfrm>
                  <a:off x="6123544" y="1736244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EB31443-CA00-1417-562D-AFC046B18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544" y="1736244"/>
                  <a:ext cx="31367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5E3512-9D1F-5253-D02B-7DBA8AB896AD}"/>
                    </a:ext>
                  </a:extLst>
                </p:cNvPr>
                <p:cNvSpPr txBox="1"/>
                <p:nvPr/>
              </p:nvSpPr>
              <p:spPr>
                <a:xfrm>
                  <a:off x="3912673" y="2440376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5E3512-9D1F-5253-D02B-7DBA8AB89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673" y="2440376"/>
                  <a:ext cx="455829" cy="302712"/>
                </a:xfrm>
                <a:prstGeom prst="rect">
                  <a:avLst/>
                </a:prstGeom>
                <a:blipFill>
                  <a:blip r:embed="rId16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9FCCCB-60E1-DC96-02DB-DE1B733631CD}"/>
                    </a:ext>
                  </a:extLst>
                </p:cNvPr>
                <p:cNvSpPr txBox="1"/>
                <p:nvPr/>
              </p:nvSpPr>
              <p:spPr>
                <a:xfrm>
                  <a:off x="4223344" y="2406820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9FCCCB-60E1-DC96-02DB-DE1B73363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344" y="2406820"/>
                  <a:ext cx="313676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4807D93-DCAF-8557-9C40-581A5B47E010}"/>
                    </a:ext>
                  </a:extLst>
                </p:cNvPr>
                <p:cNvSpPr txBox="1"/>
                <p:nvPr/>
              </p:nvSpPr>
              <p:spPr>
                <a:xfrm>
                  <a:off x="4377624" y="2410306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4807D93-DCAF-8557-9C40-581A5B47E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624" y="2410306"/>
                  <a:ext cx="32630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59BA59-F1B1-1EA1-EE99-CE726DF7F33C}"/>
                    </a:ext>
                  </a:extLst>
                </p:cNvPr>
                <p:cNvSpPr txBox="1"/>
                <p:nvPr/>
              </p:nvSpPr>
              <p:spPr>
                <a:xfrm>
                  <a:off x="4528328" y="2443862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59BA59-F1B1-1EA1-EE99-CE726DF7F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328" y="2443862"/>
                  <a:ext cx="455829" cy="302712"/>
                </a:xfrm>
                <a:prstGeom prst="rect">
                  <a:avLst/>
                </a:prstGeom>
                <a:blipFill>
                  <a:blip r:embed="rId19"/>
                  <a:stretch>
                    <a:fillRect l="-35135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7E1F4E-6FD5-E25E-69C5-F57DC194839E}"/>
                    </a:ext>
                  </a:extLst>
                </p:cNvPr>
                <p:cNvSpPr txBox="1"/>
                <p:nvPr/>
              </p:nvSpPr>
              <p:spPr>
                <a:xfrm>
                  <a:off x="4864166" y="2410306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7E1F4E-6FD5-E25E-69C5-F57DC1948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166" y="2410306"/>
                  <a:ext cx="313676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E4F9FD-AD6E-4581-49AA-AEC90D226159}"/>
                    </a:ext>
                  </a:extLst>
                </p:cNvPr>
                <p:cNvSpPr txBox="1"/>
                <p:nvPr/>
              </p:nvSpPr>
              <p:spPr>
                <a:xfrm>
                  <a:off x="5143983" y="2400702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E4F9FD-AD6E-4581-49AA-AEC90D226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983" y="2400702"/>
                  <a:ext cx="326308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023E613-DE48-0D40-44DA-B3CF2C894A0A}"/>
                    </a:ext>
                  </a:extLst>
                </p:cNvPr>
                <p:cNvSpPr txBox="1"/>
                <p:nvPr/>
              </p:nvSpPr>
              <p:spPr>
                <a:xfrm>
                  <a:off x="5345021" y="2434258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023E613-DE48-0D40-44DA-B3CF2C894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021" y="2434258"/>
                  <a:ext cx="455829" cy="302712"/>
                </a:xfrm>
                <a:prstGeom prst="rect">
                  <a:avLst/>
                </a:prstGeom>
                <a:blipFill>
                  <a:blip r:embed="rId22"/>
                  <a:stretch>
                    <a:fillRect l="-35135" t="-116000" r="-216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61DB5FC-1E58-4A9B-E168-BFCE9DA3D2DE}"/>
                    </a:ext>
                  </a:extLst>
                </p:cNvPr>
                <p:cNvSpPr txBox="1"/>
                <p:nvPr/>
              </p:nvSpPr>
              <p:spPr>
                <a:xfrm>
                  <a:off x="5638914" y="2400702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61DB5FC-1E58-4A9B-E168-BFCE9DA3D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914" y="2400702"/>
                  <a:ext cx="313676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246E1-38E0-E174-9CEA-379B071FA02D}"/>
                    </a:ext>
                  </a:extLst>
                </p:cNvPr>
                <p:cNvSpPr txBox="1"/>
                <p:nvPr/>
              </p:nvSpPr>
              <p:spPr>
                <a:xfrm>
                  <a:off x="5818455" y="2399492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246E1-38E0-E174-9CEA-379B071F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455" y="2399492"/>
                  <a:ext cx="326308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CDBEC49-6577-9A84-7FB7-46AF35868EA4}"/>
                    </a:ext>
                  </a:extLst>
                </p:cNvPr>
                <p:cNvSpPr txBox="1"/>
                <p:nvPr/>
              </p:nvSpPr>
              <p:spPr>
                <a:xfrm>
                  <a:off x="6036271" y="2433048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CDBEC49-6577-9A84-7FB7-46AF3586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271" y="2433048"/>
                  <a:ext cx="455829" cy="302712"/>
                </a:xfrm>
                <a:prstGeom prst="rect">
                  <a:avLst/>
                </a:prstGeom>
                <a:blipFill>
                  <a:blip r:embed="rId25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7BC486-8313-EE8B-4BB5-8E943E73A5BB}"/>
                    </a:ext>
                  </a:extLst>
                </p:cNvPr>
                <p:cNvSpPr txBox="1"/>
                <p:nvPr/>
              </p:nvSpPr>
              <p:spPr>
                <a:xfrm>
                  <a:off x="6346942" y="2399492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7BC486-8313-EE8B-4BB5-8E943E73A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42" y="2399492"/>
                  <a:ext cx="313676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D0697E-25FF-17D2-BE67-E6E3F718967C}"/>
                    </a:ext>
                  </a:extLst>
                </p:cNvPr>
                <p:cNvSpPr txBox="1"/>
                <p:nvPr/>
              </p:nvSpPr>
              <p:spPr>
                <a:xfrm>
                  <a:off x="4004989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D0697E-25FF-17D2-BE67-E6E3F7189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989" y="3123423"/>
                  <a:ext cx="518411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E32025F-6473-B6DC-A610-FF7C42B20038}"/>
                    </a:ext>
                  </a:extLst>
                </p:cNvPr>
                <p:cNvSpPr txBox="1"/>
                <p:nvPr/>
              </p:nvSpPr>
              <p:spPr>
                <a:xfrm>
                  <a:off x="4358474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E32025F-6473-B6DC-A610-FF7C42B20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474" y="3123423"/>
                  <a:ext cx="518411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AE3FFF7-AA75-2FAD-930C-EB32A3E1D1F7}"/>
                    </a:ext>
                  </a:extLst>
                </p:cNvPr>
                <p:cNvSpPr txBox="1"/>
                <p:nvPr/>
              </p:nvSpPr>
              <p:spPr>
                <a:xfrm>
                  <a:off x="4679642" y="3124092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AE3FFF7-AA75-2FAD-930C-EB32A3E1D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642" y="3124092"/>
                  <a:ext cx="518411" cy="2462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8F024C9-23F1-130F-3453-12ADE4DB2239}"/>
                    </a:ext>
                  </a:extLst>
                </p:cNvPr>
                <p:cNvSpPr txBox="1"/>
                <p:nvPr/>
              </p:nvSpPr>
              <p:spPr>
                <a:xfrm>
                  <a:off x="5124287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8F024C9-23F1-130F-3453-12ADE4DB2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287" y="3115631"/>
                  <a:ext cx="518411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29AFE2F-ACD2-8054-7106-C2028E87D187}"/>
                    </a:ext>
                  </a:extLst>
                </p:cNvPr>
                <p:cNvSpPr txBox="1"/>
                <p:nvPr/>
              </p:nvSpPr>
              <p:spPr>
                <a:xfrm>
                  <a:off x="5449102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29AFE2F-ACD2-8054-7106-C2028E87D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02" y="3115631"/>
                  <a:ext cx="518411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253F0A6-0A4A-EAF7-02B2-BC0D434891D8}"/>
                    </a:ext>
                  </a:extLst>
                </p:cNvPr>
                <p:cNvSpPr txBox="1"/>
                <p:nvPr/>
              </p:nvSpPr>
              <p:spPr>
                <a:xfrm>
                  <a:off x="5820401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253F0A6-0A4A-EAF7-02B2-BC0D43489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401" y="3115631"/>
                  <a:ext cx="518411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A0176D-04A1-F4D1-E655-91038B23AF10}"/>
                    </a:ext>
                  </a:extLst>
                </p:cNvPr>
                <p:cNvSpPr txBox="1"/>
                <p:nvPr/>
              </p:nvSpPr>
              <p:spPr>
                <a:xfrm>
                  <a:off x="6147273" y="3117344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A0176D-04A1-F4D1-E655-91038B23A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273" y="3117344"/>
                  <a:ext cx="518411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30D3736-BFD0-7279-62E0-E1185C0AAD61}"/>
                    </a:ext>
                  </a:extLst>
                </p:cNvPr>
                <p:cNvSpPr txBox="1"/>
                <p:nvPr/>
              </p:nvSpPr>
              <p:spPr>
                <a:xfrm>
                  <a:off x="3774014" y="363930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30D3736-BFD0-7279-62E0-E1185C0AA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014" y="3639307"/>
                  <a:ext cx="410049" cy="267702"/>
                </a:xfrm>
                <a:prstGeom prst="rect">
                  <a:avLst/>
                </a:prstGeom>
                <a:blipFill>
                  <a:blip r:embed="rId34"/>
                  <a:stretch>
                    <a:fillRect l="-27273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07BA69E-3901-7217-D8DC-4C188D66E70B}"/>
                    </a:ext>
                  </a:extLst>
                </p:cNvPr>
                <p:cNvSpPr txBox="1"/>
                <p:nvPr/>
              </p:nvSpPr>
              <p:spPr>
                <a:xfrm>
                  <a:off x="4058007" y="3640896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07BA69E-3901-7217-D8DC-4C188D66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07" y="3640896"/>
                  <a:ext cx="410049" cy="267702"/>
                </a:xfrm>
                <a:prstGeom prst="rect">
                  <a:avLst/>
                </a:prstGeom>
                <a:blipFill>
                  <a:blip r:embed="rId35"/>
                  <a:stretch>
                    <a:fillRect l="-24242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FCEBB88-F9B3-3BF0-B57E-ECDF9C73DA18}"/>
                    </a:ext>
                  </a:extLst>
                </p:cNvPr>
                <p:cNvSpPr txBox="1"/>
                <p:nvPr/>
              </p:nvSpPr>
              <p:spPr>
                <a:xfrm>
                  <a:off x="4472237" y="3641233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FCEBB88-F9B3-3BF0-B57E-ECDF9C73D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237" y="3641233"/>
                  <a:ext cx="410049" cy="267702"/>
                </a:xfrm>
                <a:prstGeom prst="rect">
                  <a:avLst/>
                </a:prstGeom>
                <a:blipFill>
                  <a:blip r:embed="rId36"/>
                  <a:stretch>
                    <a:fillRect l="-27273" t="-95455" r="-909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7FA695-DF26-85AF-DBF6-F7C1B1B2197B}"/>
                    </a:ext>
                  </a:extLst>
                </p:cNvPr>
                <p:cNvSpPr txBox="1"/>
                <p:nvPr/>
              </p:nvSpPr>
              <p:spPr>
                <a:xfrm>
                  <a:off x="4767793" y="364689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7FA695-DF26-85AF-DBF6-F7C1B1B21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793" y="3646897"/>
                  <a:ext cx="410049" cy="267702"/>
                </a:xfrm>
                <a:prstGeom prst="rect">
                  <a:avLst/>
                </a:prstGeom>
                <a:blipFill>
                  <a:blip r:embed="rId37"/>
                  <a:stretch>
                    <a:fillRect l="-27273" t="-95455" r="-12121" b="-1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07BBA4-5FE2-659E-4D20-EEEE7AEF7D9B}"/>
                    </a:ext>
                  </a:extLst>
                </p:cNvPr>
                <p:cNvSpPr txBox="1"/>
                <p:nvPr/>
              </p:nvSpPr>
              <p:spPr>
                <a:xfrm>
                  <a:off x="5228865" y="3641698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07BBA4-5FE2-659E-4D20-EEEE7AEF7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865" y="3641698"/>
                  <a:ext cx="410049" cy="267702"/>
                </a:xfrm>
                <a:prstGeom prst="rect">
                  <a:avLst/>
                </a:prstGeom>
                <a:blipFill>
                  <a:blip r:embed="rId38"/>
                  <a:stretch>
                    <a:fillRect l="-23529" t="-95455" r="-8824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A2D9FDA-1A74-3EF2-22D9-217D5E4BEBC9}"/>
                    </a:ext>
                  </a:extLst>
                </p:cNvPr>
                <p:cNvSpPr txBox="1"/>
                <p:nvPr/>
              </p:nvSpPr>
              <p:spPr>
                <a:xfrm>
                  <a:off x="5547643" y="364689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A2D9FDA-1A74-3EF2-22D9-217D5E4BE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643" y="3646897"/>
                  <a:ext cx="410049" cy="267702"/>
                </a:xfrm>
                <a:prstGeom prst="rect">
                  <a:avLst/>
                </a:prstGeom>
                <a:blipFill>
                  <a:blip r:embed="rId39"/>
                  <a:stretch>
                    <a:fillRect l="-24242" t="-95455" r="-12121" b="-1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52979BB-4411-1ACB-2412-6DA75153B92E}"/>
                    </a:ext>
                  </a:extLst>
                </p:cNvPr>
                <p:cNvSpPr txBox="1"/>
                <p:nvPr/>
              </p:nvSpPr>
              <p:spPr>
                <a:xfrm>
                  <a:off x="5939738" y="363930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52979BB-4411-1ACB-2412-6DA75153B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738" y="3639307"/>
                  <a:ext cx="410049" cy="267702"/>
                </a:xfrm>
                <a:prstGeom prst="rect">
                  <a:avLst/>
                </a:prstGeom>
                <a:blipFill>
                  <a:blip r:embed="rId40"/>
                  <a:stretch>
                    <a:fillRect l="-26471" t="-95455" r="-8824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F312522-075C-1E05-EB45-4D3F256E2CC0}"/>
                    </a:ext>
                  </a:extLst>
                </p:cNvPr>
                <p:cNvSpPr txBox="1"/>
                <p:nvPr/>
              </p:nvSpPr>
              <p:spPr>
                <a:xfrm>
                  <a:off x="6239475" y="3639372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F312522-075C-1E05-EB45-4D3F256E2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475" y="3639372"/>
                  <a:ext cx="410049" cy="267702"/>
                </a:xfrm>
                <a:prstGeom prst="rect">
                  <a:avLst/>
                </a:prstGeom>
                <a:blipFill>
                  <a:blip r:embed="rId41"/>
                  <a:stretch>
                    <a:fillRect l="-27273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9DC719-43FA-B9F7-EB77-01860634128D}"/>
                  </a:ext>
                </a:extLst>
              </p:cNvPr>
              <p:cNvSpPr txBox="1"/>
              <p:nvPr/>
            </p:nvSpPr>
            <p:spPr>
              <a:xfrm>
                <a:off x="3227204" y="2084802"/>
                <a:ext cx="498213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9DC719-43FA-B9F7-EB77-018606341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04" y="2084802"/>
                <a:ext cx="498213" cy="211020"/>
              </a:xfrm>
              <a:prstGeom prst="rect">
                <a:avLst/>
              </a:prstGeom>
              <a:blipFill>
                <a:blip r:embed="rId42"/>
                <a:stretch>
                  <a:fillRect l="-4878" t="-194118" r="-34146" b="-2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D60A98-DBE1-B0D8-FB08-2D5547293B63}"/>
                  </a:ext>
                </a:extLst>
              </p:cNvPr>
              <p:cNvSpPr txBox="1"/>
              <p:nvPr/>
            </p:nvSpPr>
            <p:spPr>
              <a:xfrm>
                <a:off x="3203987" y="2724105"/>
                <a:ext cx="498213" cy="21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D60A98-DBE1-B0D8-FB08-2D554729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87" y="2724105"/>
                <a:ext cx="498213" cy="210379"/>
              </a:xfrm>
              <a:prstGeom prst="rect">
                <a:avLst/>
              </a:prstGeom>
              <a:blipFill>
                <a:blip r:embed="rId43"/>
                <a:stretch>
                  <a:fillRect l="-7500" t="-194118" r="-35000" b="-2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4F29E8D-48C6-94AC-3C37-4374035A4F04}"/>
                  </a:ext>
                </a:extLst>
              </p:cNvPr>
              <p:cNvSpPr txBox="1"/>
              <p:nvPr/>
            </p:nvSpPr>
            <p:spPr>
              <a:xfrm>
                <a:off x="3221588" y="3369644"/>
                <a:ext cx="498213" cy="212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4F29E8D-48C6-94AC-3C37-4374035A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8" y="3369644"/>
                <a:ext cx="498213" cy="212238"/>
              </a:xfrm>
              <a:prstGeom prst="rect">
                <a:avLst/>
              </a:prstGeom>
              <a:blipFill>
                <a:blip r:embed="rId44"/>
                <a:stretch>
                  <a:fillRect l="-7500" t="-183333" r="-375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A63167CD-4BA8-CCE0-4624-2AE6F0F89B1E}"/>
              </a:ext>
            </a:extLst>
          </p:cNvPr>
          <p:cNvSpPr txBox="1">
            <a:spLocks/>
          </p:cNvSpPr>
          <p:nvPr/>
        </p:nvSpPr>
        <p:spPr>
          <a:xfrm>
            <a:off x="144187" y="3959398"/>
            <a:ext cx="6424393" cy="8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How do we count the recursive calls?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Recursive calls belong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4993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5" grpId="0"/>
      <p:bldP spid="118" grpId="0"/>
      <p:bldP spid="119" grpId="0"/>
      <p:bldP spid="1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45625</TotalTime>
  <Words>2838</Words>
  <Application>Microsoft Macintosh PowerPoint</Application>
  <PresentationFormat>Custom</PresentationFormat>
  <Paragraphs>739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Segoe UI</vt:lpstr>
      <vt:lpstr>Office Theme</vt:lpstr>
      <vt:lpstr>Algorithms – I (CS29003/203)</vt:lpstr>
      <vt:lpstr>Divide and Conquer</vt:lpstr>
      <vt:lpstr>Divide and Conquer</vt:lpstr>
      <vt:lpstr>Merge Sort</vt:lpstr>
      <vt:lpstr>Merge Sort</vt:lpstr>
      <vt:lpstr>Merge Sort Pseudocode</vt:lpstr>
      <vt:lpstr>Merge Sort – In What Order?</vt:lpstr>
      <vt:lpstr>Merge Sort – Runtime Analysis</vt:lpstr>
      <vt:lpstr>Merge Sort – Runtime Analysis</vt:lpstr>
      <vt:lpstr>Merge Sort – Runtime Analysis</vt:lpstr>
      <vt:lpstr>Recurrence Relation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Some Terminologies</vt:lpstr>
      <vt:lpstr>Some Terminologies</vt:lpstr>
      <vt:lpstr>Some Terminologies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Master Theorem</vt:lpstr>
      <vt:lpstr>Solving Recurrences – Master Theorem</vt:lpstr>
      <vt:lpstr>Solving Recurrences – Master Theorem</vt:lpstr>
      <vt:lpstr>Quicksort</vt:lpstr>
      <vt:lpstr>Quicksort</vt:lpstr>
      <vt:lpstr>To be continued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893</cp:revision>
  <cp:lastPrinted>2019-07-16T19:24:24Z</cp:lastPrinted>
  <dcterms:created xsi:type="dcterms:W3CDTF">2019-01-13T09:33:50Z</dcterms:created>
  <dcterms:modified xsi:type="dcterms:W3CDTF">2022-08-13T14:32:03Z</dcterms:modified>
</cp:coreProperties>
</file>