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1a3cb9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91a3cb9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91a3cb9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91a3cb9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91a3cb9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91a3cb9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91a3cb9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91a3cb9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1a3cb9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1a3cb9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1a3cb9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1a3cb9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91a3cb9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91a3cb9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91a3cb9c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91a3cb9c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91a3cb9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91a3cb9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1a3cb9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91a3cb9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91a3cb9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91a3cb9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ASSIGNMENT 2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85800" y="3231650"/>
            <a:ext cx="79848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CS22B035- LUKALAPU S V S RAGHURAM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CS22B045- S VINEETH RAGHAVENDRA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 title="branch_and_bound_run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00" y="13093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 title="frozen lak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47" y="1155888"/>
            <a:ext cx="5639351" cy="27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 MAZE SOLVER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Manhattan Distance 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heuristic(a, b):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abs(a[0] - b[0]) + abs(a[1] - b[1])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Best for</a:t>
            </a:r>
            <a:r>
              <a:rPr lang="en" sz="1100">
                <a:solidFill>
                  <a:schemeClr val="dk1"/>
                </a:solidFill>
              </a:rPr>
              <a:t>: 4-direction movement (up, down, left, right) — exactly like your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AntMaze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Admissible and consistent</a:t>
            </a:r>
            <a:r>
              <a:rPr lang="en" sz="1100">
                <a:solidFill>
                  <a:schemeClr val="dk1"/>
                </a:solidFill>
              </a:rPr>
              <a:t> → optimal path guaranteed with IDA*.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No need to change</a:t>
            </a:r>
            <a:r>
              <a:rPr lang="en" sz="1100">
                <a:solidFill>
                  <a:schemeClr val="dk1"/>
                </a:solidFill>
              </a:rPr>
              <a:t> unless you want to try others.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 title="ant ma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7" y="724625"/>
            <a:ext cx="4754150" cy="377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 title="BranchAndBound_Run1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3725" y="722000"/>
            <a:ext cx="3699476" cy="36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TSP Hill Climbing Algorithm</a:t>
            </a:r>
            <a:endParaRPr sz="3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 Heuristic Function: Total Tour Distance: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heuristic function used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hill_climb</a:t>
            </a:r>
            <a:r>
              <a:rPr lang="en" sz="1100">
                <a:solidFill>
                  <a:schemeClr val="dk1"/>
                </a:solidFill>
              </a:rPr>
              <a:t> algorithm 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total_distance(tour, cities):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dist = 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 i in range(len(tour)):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dist += np.linalg.norm(cities[tour[i]] - cities[tour[(i + 1) % len(tour)]])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dist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This calculates the </a:t>
            </a:r>
            <a:r>
              <a:rPr b="1" lang="en" sz="1100">
                <a:solidFill>
                  <a:schemeClr val="dk1"/>
                </a:solidFill>
              </a:rPr>
              <a:t>total Euclidean distance</a:t>
            </a:r>
            <a:r>
              <a:rPr lang="en" sz="1100">
                <a:solidFill>
                  <a:schemeClr val="dk1"/>
                </a:solidFill>
              </a:rPr>
              <a:t> of the current tour. The objective is to </a:t>
            </a:r>
            <a:r>
              <a:rPr b="1" lang="en" sz="1100">
                <a:solidFill>
                  <a:schemeClr val="dk1"/>
                </a:solidFill>
              </a:rPr>
              <a:t>minimize</a:t>
            </a:r>
            <a:r>
              <a:rPr lang="en" sz="1100">
                <a:solidFill>
                  <a:schemeClr val="dk1"/>
                </a:solidFill>
              </a:rPr>
              <a:t> this distance, which aligns perfectly with the TSP goal.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hill climb resu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3" y="102250"/>
            <a:ext cx="8977276" cy="12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title="hillclimb_run_0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008" y="1602650"/>
            <a:ext cx="4471766" cy="33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8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Analysis &amp; Observations: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best tour</a:t>
            </a:r>
            <a:r>
              <a:rPr lang="en" sz="1100">
                <a:solidFill>
                  <a:schemeClr val="dk1"/>
                </a:solidFill>
              </a:rPr>
              <a:t> found was in </a:t>
            </a:r>
            <a:r>
              <a:rPr b="1" lang="en" sz="1100">
                <a:solidFill>
                  <a:schemeClr val="dk1"/>
                </a:solidFill>
              </a:rPr>
              <a:t>Run 4</a:t>
            </a:r>
            <a:r>
              <a:rPr lang="en" sz="1100">
                <a:solidFill>
                  <a:schemeClr val="dk1"/>
                </a:solidFill>
              </a:rPr>
              <a:t> with a distance of </a:t>
            </a:r>
            <a:r>
              <a:rPr b="1" lang="en" sz="1100">
                <a:solidFill>
                  <a:schemeClr val="dk1"/>
                </a:solidFill>
              </a:rPr>
              <a:t>4.00</a:t>
            </a:r>
            <a:r>
              <a:rPr lang="en" sz="1100">
                <a:solidFill>
                  <a:schemeClr val="dk1"/>
                </a:solidFill>
              </a:rPr>
              <a:t>, while the </a:t>
            </a:r>
            <a:r>
              <a:rPr b="1" lang="en" sz="1100">
                <a:solidFill>
                  <a:schemeClr val="dk1"/>
                </a:solidFill>
              </a:rPr>
              <a:t>worst</a:t>
            </a:r>
            <a:r>
              <a:rPr lang="en" sz="1100">
                <a:solidFill>
                  <a:schemeClr val="dk1"/>
                </a:solidFill>
              </a:rPr>
              <a:t> was </a:t>
            </a:r>
            <a:r>
              <a:rPr b="1" lang="en" sz="1100">
                <a:solidFill>
                  <a:schemeClr val="dk1"/>
                </a:solidFill>
              </a:rPr>
              <a:t>5.81</a:t>
            </a:r>
            <a:r>
              <a:rPr lang="en" sz="1100">
                <a:solidFill>
                  <a:schemeClr val="dk1"/>
                </a:solidFill>
              </a:rPr>
              <a:t> in </a:t>
            </a:r>
            <a:r>
              <a:rPr b="1" lang="en" sz="1100">
                <a:solidFill>
                  <a:schemeClr val="dk1"/>
                </a:solidFill>
              </a:rPr>
              <a:t>Run 5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Hill Climbing tends to </a:t>
            </a:r>
            <a:r>
              <a:rPr b="1" lang="en" sz="1100">
                <a:solidFill>
                  <a:schemeClr val="dk1"/>
                </a:solidFill>
              </a:rPr>
              <a:t>get stuck in local minima</a:t>
            </a:r>
            <a:r>
              <a:rPr lang="en" sz="1100">
                <a:solidFill>
                  <a:schemeClr val="dk1"/>
                </a:solidFill>
              </a:rPr>
              <a:t>, especially for complex landscapes like TSP. You can see this variance in final distances.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Execution time</a:t>
            </a:r>
            <a:r>
              <a:rPr lang="en" sz="1100">
                <a:solidFill>
                  <a:schemeClr val="dk1"/>
                </a:solidFill>
              </a:rPr>
              <a:t> was fairly consistent (5.4–6.7s), mostly dependent on system speed and minor randomness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46250" y="13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TSP SA 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-475" y="623925"/>
            <a:ext cx="9144000" cy="4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Greedy Heuristic (Nearest Neighbor Estimate)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def heuristic_estimate(current_city, unvisited, locations):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total = 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current = current_city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unvisited_set = unvisited.copy()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while unvisited_set: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# Find the nearest unvisited city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nearest = min(unvisited_set, key=lambda city: np.linalg.norm(locations[current] - locations[city]))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total += np.linalg.norm(locations[current] - locations[nearest])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current = nearest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  unvisited_set.remove(nearest)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# Return to start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total += np.linalg.norm(locations[current] - locations[current_city])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return total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0" y="325200"/>
            <a:ext cx="3926676" cy="363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851" y="722513"/>
            <a:ext cx="4658373" cy="283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75" y="152400"/>
            <a:ext cx="494554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08750" y="9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FRESH LAKE </a:t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69975" y="600425"/>
            <a:ext cx="42129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1. Branch and Bound (BnB)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queue = deque([(start_state, [], 0)])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State representation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(current_state, path, depth)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Search method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b="1" lang="en" sz="1100">
                <a:solidFill>
                  <a:schemeClr val="dk1"/>
                </a:solidFill>
              </a:rPr>
              <a:t>Breadth-First Search (BFS)</a:t>
            </a:r>
            <a:r>
              <a:rPr lang="en" sz="1100">
                <a:solidFill>
                  <a:schemeClr val="dk1"/>
                </a:solidFill>
              </a:rPr>
              <a:t> style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Bounding</a:t>
            </a:r>
            <a:r>
              <a:rPr lang="en" sz="1100">
                <a:solidFill>
                  <a:schemeClr val="dk1"/>
                </a:solidFill>
              </a:rPr>
              <a:t>: You check visited nodes to </a:t>
            </a:r>
            <a:r>
              <a:rPr b="1" lang="en" sz="1100">
                <a:solidFill>
                  <a:schemeClr val="dk1"/>
                </a:solidFill>
              </a:rPr>
              <a:t>avoid revisiting</a:t>
            </a:r>
            <a:r>
              <a:rPr lang="en" sz="1100">
                <a:solidFill>
                  <a:schemeClr val="dk1"/>
                </a:solidFill>
              </a:rPr>
              <a:t>, but </a:t>
            </a:r>
            <a:r>
              <a:rPr b="1" lang="en" sz="1100">
                <a:solidFill>
                  <a:schemeClr val="dk1"/>
                </a:solidFill>
              </a:rPr>
              <a:t>there’s no cost-based pruning</a:t>
            </a:r>
            <a:r>
              <a:rPr lang="en" sz="1100">
                <a:solidFill>
                  <a:schemeClr val="dk1"/>
                </a:solidFill>
              </a:rPr>
              <a:t> (no actual "bound").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Heuristic</a:t>
            </a:r>
            <a:r>
              <a:rPr lang="en" sz="1100">
                <a:solidFill>
                  <a:schemeClr val="dk1"/>
                </a:solidFill>
              </a:rPr>
              <a:t>: Not used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So, our "Branch and Bound" is actually an uninformed BFS—</a:t>
            </a:r>
            <a:r>
              <a:rPr lang="en" sz="1100">
                <a:solidFill>
                  <a:schemeClr val="dk1"/>
                </a:solidFill>
              </a:rPr>
              <a:t>it does not use a cost function or heuristic to prune paths or explore better ones first.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4331725" y="614425"/>
            <a:ext cx="48123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Iterative Deepening A* (IDA*)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dfs(state, path, depth, limit, visited):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State representation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(state, path, depth)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Limit</a:t>
            </a:r>
            <a:r>
              <a:rPr lang="en" sz="1100">
                <a:solidFill>
                  <a:schemeClr val="dk1"/>
                </a:solidFill>
              </a:rPr>
              <a:t>: you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depth</a:t>
            </a:r>
            <a:r>
              <a:rPr lang="en" sz="1100">
                <a:solidFill>
                  <a:schemeClr val="dk1"/>
                </a:solidFill>
              </a:rPr>
              <a:t> as the cost, and increase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lang="en" sz="1100">
                <a:solidFill>
                  <a:schemeClr val="dk1"/>
                </a:solidFill>
              </a:rPr>
              <a:t> gradually.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Search method</a:t>
            </a:r>
            <a:r>
              <a:rPr lang="en" sz="1100">
                <a:solidFill>
                  <a:schemeClr val="dk1"/>
                </a:solidFill>
              </a:rPr>
              <a:t>: Iterative Deepening Depth-First Search (</a:t>
            </a:r>
            <a:r>
              <a:rPr b="1" lang="en" sz="1100">
                <a:solidFill>
                  <a:schemeClr val="dk1"/>
                </a:solidFill>
              </a:rPr>
              <a:t>IDDFS</a:t>
            </a:r>
            <a:r>
              <a:rPr lang="en" sz="1100">
                <a:solidFill>
                  <a:schemeClr val="dk1"/>
                </a:solidFill>
              </a:rPr>
              <a:t>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Heuristic</a:t>
            </a:r>
            <a:r>
              <a:rPr lang="en" sz="1100">
                <a:solidFill>
                  <a:schemeClr val="dk1"/>
                </a:solidFill>
              </a:rPr>
              <a:t>: Not used, only depth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So, our IDA* is actually plain IDDFS</a:t>
            </a:r>
            <a:r>
              <a:rPr lang="en" sz="1100">
                <a:solidFill>
                  <a:schemeClr val="dk1"/>
                </a:solidFill>
              </a:rPr>
              <a:t>, because there is no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f(n) = g(n) + h(n)</a:t>
            </a:r>
            <a:r>
              <a:rPr lang="en" sz="1100">
                <a:solidFill>
                  <a:schemeClr val="dk1"/>
                </a:solidFill>
              </a:rPr>
              <a:t> computation guiding the search.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7" name="Google Shape;97;p20"/>
          <p:cNvCxnSpPr/>
          <p:nvPr/>
        </p:nvCxnSpPr>
        <p:spPr>
          <a:xfrm>
            <a:off x="4317750" y="649400"/>
            <a:ext cx="7200" cy="45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56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Time Efficiency: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Branch and Bound</a:t>
            </a:r>
            <a:r>
              <a:rPr lang="en" sz="1100">
                <a:solidFill>
                  <a:schemeClr val="dk1"/>
                </a:solidFill>
              </a:rPr>
              <a:t> is </a:t>
            </a:r>
            <a:r>
              <a:rPr b="1" lang="en" sz="1100">
                <a:solidFill>
                  <a:schemeClr val="dk1"/>
                </a:solidFill>
              </a:rPr>
              <a:t>significantly faster</a:t>
            </a:r>
            <a:r>
              <a:rPr lang="en" sz="1100">
                <a:solidFill>
                  <a:schemeClr val="dk1"/>
                </a:solidFill>
              </a:rPr>
              <a:t> (~0.00s vs 0.04s).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This is expected because your BnB is just </a:t>
            </a:r>
            <a:r>
              <a:rPr b="1" lang="en" sz="1100">
                <a:solidFill>
                  <a:schemeClr val="dk1"/>
                </a:solidFill>
              </a:rPr>
              <a:t>BFS</a:t>
            </a:r>
            <a:r>
              <a:rPr lang="en" sz="1100">
                <a:solidFill>
                  <a:schemeClr val="dk1"/>
                </a:solidFill>
              </a:rPr>
              <a:t> — it quickly finds the shortest path in this small grid.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 recursive overhead or depth-bound iteration.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IDA*</a:t>
            </a:r>
            <a:r>
              <a:rPr lang="en" sz="1100">
                <a:solidFill>
                  <a:schemeClr val="dk1"/>
                </a:solidFill>
              </a:rPr>
              <a:t> is slower due to: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Recursive calls.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Iteratively deepening depth limit from 0 up to 6.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 heuristic to guide search — it's doing </a:t>
            </a:r>
            <a:r>
              <a:rPr b="1" lang="en" sz="1100">
                <a:solidFill>
                  <a:schemeClr val="dk1"/>
                </a:solidFill>
              </a:rPr>
              <a:t>brute-force DFS up to depth limit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