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964" autoAdjust="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866966-943B-422F-AD3C-098B0448F19C}" type="datetimeFigureOut">
              <a:rPr lang="en-US" smtClean="0"/>
              <a:t>1/19/2024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46B69B-FA14-49A6-8DE7-7E3F80820FAB}"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7772A0-BBE0-46FE-9178-F3F52B689156}" type="datetimeFigureOut">
              <a:rPr lang="en-US" smtClean="0"/>
              <a:t>1/19/2024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E0DAA0-7486-4F6A-A1B5-6D0178E1B80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E0DAA0-7486-4F6A-A1B5-6D0178E1B80F}"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E0DAA0-7486-4F6A-A1B5-6D0178E1B80F}"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1AAB5A-A5E8-40D1-A569-53C554ECAFE0}"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AAB5A-A5E8-40D1-A569-53C554ECAFE0}"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AAB5A-A5E8-40D1-A569-53C554ECAFE0}"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AAB5A-A5E8-40D1-A569-53C554ECAFE0}"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1AAB5A-A5E8-40D1-A569-53C554ECAFE0}"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1AAB5A-A5E8-40D1-A569-53C554ECAFE0}"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1AAB5A-A5E8-40D1-A569-53C554ECAFE0}"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1AAB5A-A5E8-40D1-A569-53C554ECAFE0}"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AAB5A-A5E8-40D1-A569-53C554ECAFE0}"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AAB5A-A5E8-40D1-A569-53C554ECAFE0}"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1AAB5A-A5E8-40D1-A569-53C554ECAFE0}"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5412C-B712-4082-B7E9-C2D40641F31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AAB5A-A5E8-40D1-A569-53C554ECAFE0}" type="datetimeFigureOut">
              <a:rPr lang="en-US" smtClean="0"/>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5412C-B712-4082-B7E9-C2D40641F31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7"/>
            <a:ext cx="7772400" cy="2714643"/>
          </a:xfrm>
        </p:spPr>
        <p:txBody>
          <a:bodyPr>
            <a:normAutofit fontScale="90000"/>
          </a:bodyPr>
          <a:lstStyle/>
          <a:p>
            <a:pPr algn="ctr"/>
            <a:r>
              <a:rPr lang="en-US" b="1" i="1" dirty="0" smtClean="0">
                <a:latin typeface="Algerian" pitchFamily="82" charset="0"/>
              </a:rPr>
              <a:t>Project success and failure case study : software development in </a:t>
            </a:r>
            <a:r>
              <a:rPr lang="en-US" b="1" i="1" dirty="0" err="1" smtClean="0">
                <a:latin typeface="Algerian" pitchFamily="82" charset="0"/>
              </a:rPr>
              <a:t>amazon</a:t>
            </a:r>
            <a:endParaRPr lang="en-US" b="1" i="1" dirty="0">
              <a:latin typeface="Algerian" pitchFamily="82" charset="0"/>
            </a:endParaRPr>
          </a:p>
        </p:txBody>
      </p:sp>
      <p:sp>
        <p:nvSpPr>
          <p:cNvPr id="3" name="Subtitle 2"/>
          <p:cNvSpPr>
            <a:spLocks noGrp="1"/>
          </p:cNvSpPr>
          <p:nvPr>
            <p:ph type="subTitle" idx="1"/>
          </p:nvPr>
        </p:nvSpPr>
        <p:spPr>
          <a:xfrm>
            <a:off x="285720" y="3228536"/>
            <a:ext cx="8572560" cy="3272298"/>
          </a:xfrm>
        </p:spPr>
        <p:txBody>
          <a:bodyPr>
            <a:normAutofit fontScale="77500" lnSpcReduction="20000"/>
          </a:bodyPr>
          <a:lstStyle/>
          <a:p>
            <a:pPr algn="ctr"/>
            <a:r>
              <a:rPr lang="en-US" sz="2800" b="1" dirty="0" smtClean="0">
                <a:solidFill>
                  <a:schemeClr val="tx1"/>
                </a:solidFill>
              </a:rPr>
              <a:t>Introduction</a:t>
            </a:r>
            <a:r>
              <a:rPr lang="en-US" b="1" dirty="0" smtClean="0">
                <a:solidFill>
                  <a:schemeClr val="tx1"/>
                </a:solidFill>
              </a:rPr>
              <a:t> : In this case study , we will analyze  software development project in </a:t>
            </a:r>
            <a:r>
              <a:rPr lang="en-US" b="1" dirty="0" smtClean="0">
                <a:solidFill>
                  <a:schemeClr val="tx1"/>
                </a:solidFill>
              </a:rPr>
              <a:t>A</a:t>
            </a:r>
            <a:r>
              <a:rPr lang="en-US" b="1" dirty="0" smtClean="0">
                <a:solidFill>
                  <a:schemeClr val="tx1"/>
                </a:solidFill>
              </a:rPr>
              <a:t>mazon . Focusing on both its success and failure outcomes . </a:t>
            </a:r>
            <a:r>
              <a:rPr lang="en-US" b="1" dirty="0" smtClean="0">
                <a:solidFill>
                  <a:schemeClr val="tx1"/>
                </a:solidFill>
              </a:rPr>
              <a:t>T</a:t>
            </a:r>
            <a:r>
              <a:rPr lang="en-US" b="1" dirty="0" smtClean="0">
                <a:solidFill>
                  <a:schemeClr val="tx1"/>
                </a:solidFill>
              </a:rPr>
              <a:t>he project aimed to develop a new  software solution in order to  an chance </a:t>
            </a:r>
            <a:r>
              <a:rPr lang="en-US" b="1" dirty="0" smtClean="0">
                <a:solidFill>
                  <a:schemeClr val="tx1"/>
                </a:solidFill>
              </a:rPr>
              <a:t>A</a:t>
            </a:r>
            <a:r>
              <a:rPr lang="en-US" b="1" dirty="0" smtClean="0">
                <a:solidFill>
                  <a:schemeClr val="tx1"/>
                </a:solidFill>
              </a:rPr>
              <a:t>mazon operational efficiency and customer experience . by examining the factors leading to the successful  and failed aspects of the project , we can extract valuable insights and lesson for future software development and </a:t>
            </a:r>
            <a:r>
              <a:rPr lang="en-US" b="1" dirty="0" err="1" smtClean="0">
                <a:solidFill>
                  <a:schemeClr val="tx1"/>
                </a:solidFill>
              </a:rPr>
              <a:t>eavors</a:t>
            </a:r>
            <a:r>
              <a:rPr lang="en-US" b="1" dirty="0" smtClean="0">
                <a:solidFill>
                  <a:schemeClr val="tx1"/>
                </a:solidFill>
              </a:rPr>
              <a:t>.</a:t>
            </a:r>
          </a:p>
          <a:p>
            <a:pPr algn="ctr"/>
            <a:r>
              <a:rPr lang="en-US" b="1" dirty="0" smtClean="0">
                <a:solidFill>
                  <a:schemeClr val="tx1"/>
                </a:solidFill>
              </a:rPr>
              <a:t> </a:t>
            </a:r>
            <a:endParaRPr lang="en-US"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Project overview</a:t>
            </a:r>
            <a:endParaRPr lang="en-US" b="1" i="1" dirty="0"/>
          </a:p>
        </p:txBody>
      </p:sp>
      <p:sp>
        <p:nvSpPr>
          <p:cNvPr id="3" name="Content Placeholder 2"/>
          <p:cNvSpPr>
            <a:spLocks noGrp="1"/>
          </p:cNvSpPr>
          <p:nvPr>
            <p:ph idx="1"/>
          </p:nvPr>
        </p:nvSpPr>
        <p:spPr/>
        <p:txBody>
          <a:bodyPr/>
          <a:lstStyle/>
          <a:p>
            <a:pPr algn="ctr"/>
            <a:r>
              <a:rPr lang="en-US" sz="2800" i="1" dirty="0" smtClean="0"/>
              <a:t>The software development project in </a:t>
            </a:r>
            <a:r>
              <a:rPr lang="en-US" sz="2800" i="1" dirty="0" smtClean="0"/>
              <a:t>A</a:t>
            </a:r>
            <a:r>
              <a:rPr lang="en-US" sz="2800" i="1" dirty="0" smtClean="0"/>
              <a:t>mazon sought to address specific operational challenges . And an chance overall performance. The goal was to create a scalable and robust software solution that could streamline  various processes , such as inventory management order </a:t>
            </a:r>
            <a:r>
              <a:rPr lang="en-US" sz="2800" i="1" dirty="0" err="1" smtClean="0"/>
              <a:t>fulfilment</a:t>
            </a:r>
            <a:r>
              <a:rPr lang="en-US" sz="2800" i="1" dirty="0" smtClean="0"/>
              <a:t> , and customer support</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 Success story **</a:t>
            </a:r>
            <a:endParaRPr lang="en-US" b="1" i="1" dirty="0"/>
          </a:p>
        </p:txBody>
      </p:sp>
      <p:sp>
        <p:nvSpPr>
          <p:cNvPr id="3" name="Content Placeholder 2"/>
          <p:cNvSpPr>
            <a:spLocks noGrp="1"/>
          </p:cNvSpPr>
          <p:nvPr>
            <p:ph idx="1"/>
          </p:nvPr>
        </p:nvSpPr>
        <p:spPr/>
        <p:txBody>
          <a:bodyPr>
            <a:normAutofit fontScale="77500" lnSpcReduction="20000"/>
          </a:bodyPr>
          <a:lstStyle/>
          <a:p>
            <a:r>
              <a:rPr lang="en-US" i="1" dirty="0" smtClean="0"/>
              <a:t>T</a:t>
            </a:r>
            <a:r>
              <a:rPr lang="en-US" i="1" dirty="0" smtClean="0"/>
              <a:t>he successful aspects of the project can be attributed to the following key factors : -</a:t>
            </a:r>
          </a:p>
          <a:p>
            <a:endParaRPr lang="en-US" i="1" dirty="0" smtClean="0"/>
          </a:p>
          <a:p>
            <a:r>
              <a:rPr lang="en-US" i="1" dirty="0" smtClean="0"/>
              <a:t>1 . Clear vision and goal :-the project had a well define vision  and clear goals from the beginning. The objective were communicate effectively to the development team, ensuring everyone worked towards a common objectives. </a:t>
            </a:r>
          </a:p>
          <a:p>
            <a:endParaRPr lang="en-US" i="1" dirty="0" smtClean="0"/>
          </a:p>
          <a:p>
            <a:r>
              <a:rPr lang="en-US" i="1" dirty="0" smtClean="0"/>
              <a:t>2. Strong project management:-</a:t>
            </a:r>
            <a:r>
              <a:rPr lang="en-US" i="1" dirty="0" smtClean="0"/>
              <a:t>A</a:t>
            </a:r>
            <a:r>
              <a:rPr lang="en-US" i="1" dirty="0" smtClean="0"/>
              <a:t>mazon implemented a proficient project management approach throughout the software development lifecycle . This involved effective planning, timely execution , and resource allocation, resulting in efficient project delivery.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718"/>
            <a:ext cx="8229600" cy="214290"/>
          </a:xfrm>
        </p:spPr>
        <p:txBody>
          <a:bodyPr>
            <a:normAutofit fontScale="90000"/>
          </a:bodyPr>
          <a:lstStyle/>
          <a:p>
            <a:endParaRPr lang="en-US" dirty="0"/>
          </a:p>
        </p:txBody>
      </p:sp>
      <p:sp>
        <p:nvSpPr>
          <p:cNvPr id="3" name="Content Placeholder 2"/>
          <p:cNvSpPr>
            <a:spLocks noGrp="1"/>
          </p:cNvSpPr>
          <p:nvPr>
            <p:ph idx="1"/>
          </p:nvPr>
        </p:nvSpPr>
        <p:spPr>
          <a:xfrm>
            <a:off x="457200" y="0"/>
            <a:ext cx="8229600" cy="6324600"/>
          </a:xfrm>
        </p:spPr>
        <p:txBody>
          <a:bodyPr>
            <a:normAutofit fontScale="70000" lnSpcReduction="20000"/>
          </a:bodyPr>
          <a:lstStyle/>
          <a:p>
            <a:endParaRPr lang="en-US" dirty="0" smtClean="0"/>
          </a:p>
          <a:p>
            <a:r>
              <a:rPr lang="en-US" dirty="0" smtClean="0"/>
              <a:t>3 . Collaborative teamwork :- The development team consisted by of skilled professionals from different domains. Fostering collaboration and </a:t>
            </a:r>
            <a:r>
              <a:rPr lang="en-US" dirty="0" err="1" smtClean="0"/>
              <a:t>synegy</a:t>
            </a:r>
            <a:r>
              <a:rPr lang="en-US" dirty="0" smtClean="0"/>
              <a:t> . Cross functional </a:t>
            </a:r>
            <a:r>
              <a:rPr lang="en-US" dirty="0" err="1" smtClean="0"/>
              <a:t>comperation</a:t>
            </a:r>
            <a:r>
              <a:rPr lang="en-US" dirty="0" smtClean="0"/>
              <a:t>. </a:t>
            </a:r>
            <a:r>
              <a:rPr lang="en-US" dirty="0" err="1" smtClean="0"/>
              <a:t>coperation</a:t>
            </a:r>
            <a:r>
              <a:rPr lang="en-US" dirty="0" smtClean="0"/>
              <a:t> played a significant in </a:t>
            </a:r>
            <a:r>
              <a:rPr lang="en-US" dirty="0" err="1" smtClean="0"/>
              <a:t>acbliving</a:t>
            </a:r>
            <a:r>
              <a:rPr lang="en-US" dirty="0" smtClean="0"/>
              <a:t> the projects success. </a:t>
            </a:r>
          </a:p>
          <a:p>
            <a:endParaRPr lang="en-US" dirty="0" smtClean="0"/>
          </a:p>
          <a:p>
            <a:r>
              <a:rPr lang="en-US" dirty="0" smtClean="0"/>
              <a:t>4. agile methodology:- Amazon  </a:t>
            </a:r>
            <a:r>
              <a:rPr lang="en-US" dirty="0" err="1" smtClean="0"/>
              <a:t>embroced</a:t>
            </a:r>
            <a:r>
              <a:rPr lang="en-US" dirty="0" smtClean="0"/>
              <a:t> an agile development methodology , which involved iterative and incremental development regular feedback and adaptability to changing requirements allowed the team to delivery a high quality software solution with</a:t>
            </a:r>
          </a:p>
          <a:p>
            <a:r>
              <a:rPr lang="en-US" dirty="0" smtClean="0"/>
              <a:t>In the given timeline.</a:t>
            </a:r>
          </a:p>
          <a:p>
            <a:endParaRPr lang="en-US" dirty="0" smtClean="0"/>
          </a:p>
          <a:p>
            <a:r>
              <a:rPr lang="en-US" dirty="0" smtClean="0"/>
              <a:t>5. though testing and quality assurance:- </a:t>
            </a:r>
            <a:r>
              <a:rPr lang="en-US" dirty="0" err="1" smtClean="0"/>
              <a:t>Rigourous</a:t>
            </a:r>
            <a:r>
              <a:rPr lang="en-US" dirty="0" smtClean="0"/>
              <a:t>  testing </a:t>
            </a:r>
            <a:r>
              <a:rPr lang="en-US" dirty="0" err="1" smtClean="0"/>
              <a:t>procerdure</a:t>
            </a:r>
            <a:r>
              <a:rPr lang="en-US" dirty="0" smtClean="0"/>
              <a:t>  were implemented at each stage </a:t>
            </a:r>
          </a:p>
          <a:p>
            <a:r>
              <a:rPr lang="en-US" dirty="0" smtClean="0"/>
              <a:t>Of the development process. This ensured that the software solution met the required quality standards, landing to a </a:t>
            </a:r>
            <a:r>
              <a:rPr lang="en-US" dirty="0" err="1" smtClean="0"/>
              <a:t>sucessfull</a:t>
            </a:r>
            <a:r>
              <a:rPr lang="en-US" dirty="0" smtClean="0"/>
              <a:t> lunch.</a:t>
            </a:r>
          </a:p>
          <a:p>
            <a:pPr>
              <a:buNone/>
            </a:pPr>
            <a:endParaRPr lang="en-US" dirty="0" smtClean="0"/>
          </a:p>
          <a:p>
            <a:endParaRPr lang="en-US" dirty="0" smtClean="0"/>
          </a:p>
          <a:p>
            <a:endParaRPr lang="en-US" dirty="0" smtClean="0"/>
          </a:p>
          <a:p>
            <a:endParaRPr lang="en-US" dirty="0" smtClean="0"/>
          </a:p>
          <a:p>
            <a:pPr>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857255"/>
          </a:xfrm>
        </p:spPr>
        <p:txBody>
          <a:bodyPr>
            <a:normAutofit fontScale="90000"/>
          </a:bodyPr>
          <a:lstStyle/>
          <a:p>
            <a:r>
              <a:rPr lang="en-US" dirty="0" smtClean="0"/>
              <a:t/>
            </a:r>
            <a:br>
              <a:rPr lang="en-US" dirty="0" smtClean="0"/>
            </a:br>
            <a:r>
              <a:rPr lang="en-US" dirty="0" smtClean="0"/>
              <a:t>**Failure story **</a:t>
            </a:r>
            <a:r>
              <a:rPr lang="en-US" dirty="0"/>
              <a:t/>
            </a:r>
            <a:br>
              <a:rPr lang="en-US" dirty="0"/>
            </a:br>
            <a:endParaRPr lang="en-US" sz="3600" dirty="0"/>
          </a:p>
        </p:txBody>
      </p:sp>
      <p:sp>
        <p:nvSpPr>
          <p:cNvPr id="3" name="Subtitle 2"/>
          <p:cNvSpPr>
            <a:spLocks noGrp="1"/>
          </p:cNvSpPr>
          <p:nvPr>
            <p:ph type="subTitle" idx="1"/>
          </p:nvPr>
        </p:nvSpPr>
        <p:spPr>
          <a:xfrm>
            <a:off x="571472" y="1214422"/>
            <a:ext cx="8215370" cy="5643578"/>
          </a:xfrm>
        </p:spPr>
        <p:txBody>
          <a:bodyPr>
            <a:noAutofit/>
          </a:bodyPr>
          <a:lstStyle/>
          <a:p>
            <a:r>
              <a:rPr lang="en-US" sz="2000" i="1" dirty="0" smtClean="0">
                <a:solidFill>
                  <a:schemeClr val="tx1"/>
                </a:solidFill>
              </a:rPr>
              <a:t>while the project experienced success in many areal, there were also notable failures that hindered its overall outcome:-</a:t>
            </a:r>
          </a:p>
          <a:p>
            <a:endParaRPr lang="en-US" sz="2000" i="1" dirty="0">
              <a:solidFill>
                <a:schemeClr val="tx1"/>
              </a:solidFill>
            </a:endParaRPr>
          </a:p>
          <a:p>
            <a:pPr marL="514350" indent="-514350">
              <a:buAutoNum type="arabicPeriod"/>
            </a:pPr>
            <a:r>
              <a:rPr lang="en-US" sz="2000" i="1" dirty="0" smtClean="0">
                <a:solidFill>
                  <a:schemeClr val="tx1"/>
                </a:solidFill>
              </a:rPr>
              <a:t>Scope creep:- during the development process, there well instance of scope creep, where the project requirement expanded beyond the initial scope. This les to delays and increased project complexity, impacting the final delivery.</a:t>
            </a:r>
          </a:p>
          <a:p>
            <a:pPr marL="514350" indent="-514350">
              <a:buAutoNum type="arabicPeriod"/>
            </a:pPr>
            <a:endParaRPr lang="en-US" sz="2000" i="1" dirty="0">
              <a:solidFill>
                <a:schemeClr val="tx1"/>
              </a:solidFill>
            </a:endParaRPr>
          </a:p>
          <a:p>
            <a:pPr marL="514350" indent="-514350"/>
            <a:r>
              <a:rPr lang="en-US" sz="2000" i="1" dirty="0" smtClean="0">
                <a:solidFill>
                  <a:schemeClr val="tx1"/>
                </a:solidFill>
              </a:rPr>
              <a:t>2. Inadequate communication:- In certain phase, communication gaps arose between the development tram and other stakeholders. This resulted in standings , decision making , and misaligned expectation, contributing to project failure in certain aspects.</a:t>
            </a:r>
          </a:p>
          <a:p>
            <a:pPr marL="514350" indent="-514350"/>
            <a:endParaRPr lang="en-US" sz="2000" i="1" dirty="0">
              <a:solidFill>
                <a:schemeClr val="tx1"/>
              </a:solidFill>
            </a:endParaRPr>
          </a:p>
          <a:p>
            <a:pPr marL="514350" indent="-514350"/>
            <a:r>
              <a:rPr lang="en-US" sz="2000" i="1" dirty="0" smtClean="0">
                <a:solidFill>
                  <a:schemeClr val="tx1"/>
                </a:solidFill>
              </a:rPr>
              <a:t>3. Insufficient resource allocation:- At certain stages, in project feed a shortage of resources, including technical expertise and in </a:t>
            </a:r>
            <a:r>
              <a:rPr lang="en-US" sz="2000" i="1" dirty="0" err="1" smtClean="0">
                <a:solidFill>
                  <a:schemeClr val="tx1"/>
                </a:solidFill>
              </a:rPr>
              <a:t>frastructare</a:t>
            </a:r>
            <a:r>
              <a:rPr lang="en-US" sz="2000" i="1" dirty="0" smtClean="0">
                <a:solidFill>
                  <a:schemeClr val="tx1"/>
                </a:solidFill>
              </a:rPr>
              <a:t> . </a:t>
            </a:r>
            <a:r>
              <a:rPr lang="en-US" sz="2000" i="1" dirty="0" err="1">
                <a:solidFill>
                  <a:schemeClr val="tx1"/>
                </a:solidFill>
              </a:rPr>
              <a:t>I</a:t>
            </a:r>
            <a:r>
              <a:rPr lang="en-US" sz="2000" i="1" dirty="0" err="1" smtClean="0">
                <a:solidFill>
                  <a:schemeClr val="tx1"/>
                </a:solidFill>
              </a:rPr>
              <a:t>ndequate</a:t>
            </a:r>
            <a:r>
              <a:rPr lang="en-US" sz="2000" i="1" dirty="0" smtClean="0">
                <a:solidFill>
                  <a:schemeClr val="tx1"/>
                </a:solidFill>
              </a:rPr>
              <a:t>  resource allocation affected the project timeline and overall development process .</a:t>
            </a:r>
          </a:p>
          <a:p>
            <a:pPr marL="514350" indent="-514350"/>
            <a:endParaRPr lang="en-US" sz="2000" i="1" dirty="0">
              <a:solidFill>
                <a:schemeClr val="tx1"/>
              </a:solidFill>
            </a:endParaRPr>
          </a:p>
          <a:p>
            <a:pPr marL="514350" indent="-514350"/>
            <a:r>
              <a:rPr lang="en-US" sz="2000" i="1" dirty="0" smtClean="0">
                <a:solidFill>
                  <a:schemeClr val="tx1"/>
                </a:solidFill>
              </a:rPr>
              <a:t>4. </a:t>
            </a:r>
            <a:endParaRPr lang="en-US" sz="2000" i="1"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52"/>
            <a:ext cx="8229600" cy="214314"/>
          </a:xfrm>
        </p:spPr>
        <p:txBody>
          <a:bodyPr>
            <a:normAutofit fontScale="90000"/>
          </a:bodyPr>
          <a:lstStyle/>
          <a:p>
            <a:endParaRPr lang="en-US" dirty="0"/>
          </a:p>
        </p:txBody>
      </p:sp>
      <p:sp>
        <p:nvSpPr>
          <p:cNvPr id="3" name="Content Placeholder 2"/>
          <p:cNvSpPr>
            <a:spLocks noGrp="1"/>
          </p:cNvSpPr>
          <p:nvPr>
            <p:ph idx="1"/>
          </p:nvPr>
        </p:nvSpPr>
        <p:spPr>
          <a:xfrm>
            <a:off x="457200" y="214290"/>
            <a:ext cx="8229600" cy="5911873"/>
          </a:xfrm>
        </p:spPr>
        <p:txBody>
          <a:bodyPr/>
          <a:lstStyle/>
          <a:p>
            <a:pPr algn="ctr"/>
            <a:endParaRPr lang="en-US" sz="2400" dirty="0" smtClean="0"/>
          </a:p>
          <a:p>
            <a:pPr algn="ctr"/>
            <a:r>
              <a:rPr lang="en-US" sz="2400" dirty="0" smtClean="0"/>
              <a:t>4. lack of risk management:- In sufficient identification and mitigation of potential risk led to unforeseen challenges during the development cycle. This negatively impacted project milestones and added additional costs.</a:t>
            </a:r>
          </a:p>
          <a:p>
            <a:pPr algn="ctr"/>
            <a:endParaRPr lang="en-US" sz="2400" dirty="0" smtClean="0"/>
          </a:p>
          <a:p>
            <a:pPr algn="ctr"/>
            <a:endParaRPr lang="en-US" sz="2400" dirty="0"/>
          </a:p>
          <a:p>
            <a:pPr algn="ctr">
              <a:buNone/>
            </a:pPr>
            <a:endParaRPr lang="en-US" sz="2400" dirty="0"/>
          </a:p>
          <a:p>
            <a:pPr algn="ctr"/>
            <a:r>
              <a:rPr lang="en-US" sz="2400" dirty="0" smtClean="0"/>
              <a:t>5. poor scalability planning:- the software solution experienced scalability issues when faced with an unexpected surge in customer demand. This led to system do time and a negative impact on customer experience</a:t>
            </a:r>
            <a:r>
              <a:rPr lang="en-US" dirty="0" smtClean="0"/>
              <a:t>. </a:t>
            </a:r>
          </a:p>
          <a:p>
            <a:pPr algn="ctr">
              <a:buNone/>
            </a:pPr>
            <a:r>
              <a:rPr lang="en-US" dirty="0"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sz="3300" i="1" dirty="0" smtClean="0"/>
              <a:t>The software development project in </a:t>
            </a:r>
            <a:r>
              <a:rPr lang="en-US" sz="3300" i="1" dirty="0"/>
              <a:t>A</a:t>
            </a:r>
            <a:r>
              <a:rPr lang="en-US" sz="3300" i="1" dirty="0" smtClean="0"/>
              <a:t>mazon presented a combination of success and failure stories. The  success factors, such as a clear vision , strong project management, collaborative teamwork, agile methodology, and thorough testing, played a pivotal role in accomplishing the projects objectives, however , failure , arising from scope creep, inadequate communication. Insufficient resource allocation , lack of risk management and poor scalability planning highlight the arras when improvement are needed.  </a:t>
            </a:r>
            <a:endParaRPr lang="en-US" sz="33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643</Words>
  <Application>Microsoft Office PowerPoint</Application>
  <PresentationFormat>On-screen Show (4:3)</PresentationFormat>
  <Paragraphs>44</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Project success and failure case study : software development in amazon</vt:lpstr>
      <vt:lpstr>Project overview</vt:lpstr>
      <vt:lpstr>** Success story **</vt:lpstr>
      <vt:lpstr>Slide 4</vt:lpstr>
      <vt:lpstr> **Failure story ** </vt:lpstr>
      <vt:lpstr>Slide 6</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success and failure case study : software development in amazon</dc:title>
  <dc:creator>cs001</dc:creator>
  <cp:lastModifiedBy>cs001</cp:lastModifiedBy>
  <cp:revision>12</cp:revision>
  <dcterms:created xsi:type="dcterms:W3CDTF">2024-01-19T05:33:49Z</dcterms:created>
  <dcterms:modified xsi:type="dcterms:W3CDTF">2024-01-19T07:33:26Z</dcterms:modified>
</cp:coreProperties>
</file>