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
  </p:notesMasterIdLst>
  <p:sldIdLst>
    <p:sldId id="257" r:id="rId3"/>
    <p:sldId id="258"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38"/>
  </p:normalViewPr>
  <p:slideViewPr>
    <p:cSldViewPr snapToGrid="0">
      <p:cViewPr varScale="1">
        <p:scale>
          <a:sx n="96" d="100"/>
          <a:sy n="96" d="100"/>
        </p:scale>
        <p:origin x="200"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AAA52E85-46BB-478F-9B90-F5E3374B36EC}"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50922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45470-44F4-D39E-4A9C-A86A923899B5}"/>
            </a:ext>
          </a:extLst>
        </p:cNvPr>
        <p:cNvGrpSpPr/>
        <p:nvPr/>
      </p:nvGrpSpPr>
      <p:grpSpPr>
        <a:xfrm>
          <a:off x="0" y="0"/>
          <a:ext cx="0" cy="0"/>
          <a:chOff x="0" y="0"/>
          <a:chExt cx="0" cy="0"/>
        </a:xfrm>
      </p:grpSpPr>
      <p:sp>
        <p:nvSpPr>
          <p:cNvPr id="148" name="PlaceHolder 1">
            <a:extLst>
              <a:ext uri="{FF2B5EF4-FFF2-40B4-BE49-F238E27FC236}">
                <a16:creationId xmlns:a16="http://schemas.microsoft.com/office/drawing/2014/main" id="{40EA910F-A8BD-7952-818A-9DC23ABF8DEC}"/>
              </a:ext>
            </a:extLst>
          </p:cNvPr>
          <p:cNvSpPr>
            <a:spLocks noGrp="1" noRot="1" noChangeAspect="1"/>
          </p:cNvSpPr>
          <p:nvPr>
            <p:ph type="sldImg"/>
          </p:nvPr>
        </p:nvSpPr>
        <p:spPr>
          <a:xfrm>
            <a:off x="685800" y="1143000"/>
            <a:ext cx="5486400" cy="3086100"/>
          </a:xfrm>
          <a:prstGeom prst="rect">
            <a:avLst/>
          </a:prstGeom>
        </p:spPr>
      </p:sp>
      <p:sp>
        <p:nvSpPr>
          <p:cNvPr id="149" name="PlaceHolder 2">
            <a:extLst>
              <a:ext uri="{FF2B5EF4-FFF2-40B4-BE49-F238E27FC236}">
                <a16:creationId xmlns:a16="http://schemas.microsoft.com/office/drawing/2014/main" id="{5F452321-9A44-6315-84E5-2969125C1446}"/>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a:extLst>
              <a:ext uri="{FF2B5EF4-FFF2-40B4-BE49-F238E27FC236}">
                <a16:creationId xmlns:a16="http://schemas.microsoft.com/office/drawing/2014/main" id="{19DDBC01-1205-1098-96B7-06435AC9586B}"/>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5</a:t>
            </a:fld>
            <a:endParaRPr lang="en-US" sz="1200" b="0" strike="noStrike" spc="-1">
              <a:latin typeface="Times New Roman"/>
            </a:endParaRPr>
          </a:p>
        </p:txBody>
      </p:sp>
    </p:spTree>
    <p:extLst>
      <p:ext uri="{BB962C8B-B14F-4D97-AF65-F5344CB8AC3E}">
        <p14:creationId xmlns:p14="http://schemas.microsoft.com/office/powerpoint/2010/main" val="43591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79D01-1190-40C0-694B-2657DB947CF0}"/>
            </a:ext>
          </a:extLst>
        </p:cNvPr>
        <p:cNvGrpSpPr/>
        <p:nvPr/>
      </p:nvGrpSpPr>
      <p:grpSpPr>
        <a:xfrm>
          <a:off x="0" y="0"/>
          <a:ext cx="0" cy="0"/>
          <a:chOff x="0" y="0"/>
          <a:chExt cx="0" cy="0"/>
        </a:xfrm>
      </p:grpSpPr>
      <p:sp>
        <p:nvSpPr>
          <p:cNvPr id="148" name="PlaceHolder 1">
            <a:extLst>
              <a:ext uri="{FF2B5EF4-FFF2-40B4-BE49-F238E27FC236}">
                <a16:creationId xmlns:a16="http://schemas.microsoft.com/office/drawing/2014/main" id="{691F19B0-D847-F37B-A623-C42FD5180974}"/>
              </a:ext>
            </a:extLst>
          </p:cNvPr>
          <p:cNvSpPr>
            <a:spLocks noGrp="1" noRot="1" noChangeAspect="1"/>
          </p:cNvSpPr>
          <p:nvPr>
            <p:ph type="sldImg"/>
          </p:nvPr>
        </p:nvSpPr>
        <p:spPr>
          <a:xfrm>
            <a:off x="685800" y="1143000"/>
            <a:ext cx="5486400" cy="3086100"/>
          </a:xfrm>
          <a:prstGeom prst="rect">
            <a:avLst/>
          </a:prstGeom>
        </p:spPr>
      </p:sp>
      <p:sp>
        <p:nvSpPr>
          <p:cNvPr id="149" name="PlaceHolder 2">
            <a:extLst>
              <a:ext uri="{FF2B5EF4-FFF2-40B4-BE49-F238E27FC236}">
                <a16:creationId xmlns:a16="http://schemas.microsoft.com/office/drawing/2014/main" id="{8BCF5E79-77F3-35EC-E817-0EA75FD26920}"/>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a:extLst>
              <a:ext uri="{FF2B5EF4-FFF2-40B4-BE49-F238E27FC236}">
                <a16:creationId xmlns:a16="http://schemas.microsoft.com/office/drawing/2014/main" id="{CC35F7D1-F649-F126-DBDF-477B60FFF147}"/>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6</a:t>
            </a:fld>
            <a:endParaRPr lang="en-US" sz="1200" b="0" strike="noStrike" spc="-1">
              <a:latin typeface="Times New Roman"/>
            </a:endParaRPr>
          </a:p>
        </p:txBody>
      </p:sp>
    </p:spTree>
    <p:extLst>
      <p:ext uri="{BB962C8B-B14F-4D97-AF65-F5344CB8AC3E}">
        <p14:creationId xmlns:p14="http://schemas.microsoft.com/office/powerpoint/2010/main" val="242171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491D0-F371-DAB4-BA77-B27EEC288598}"/>
            </a:ext>
          </a:extLst>
        </p:cNvPr>
        <p:cNvGrpSpPr/>
        <p:nvPr/>
      </p:nvGrpSpPr>
      <p:grpSpPr>
        <a:xfrm>
          <a:off x="0" y="0"/>
          <a:ext cx="0" cy="0"/>
          <a:chOff x="0" y="0"/>
          <a:chExt cx="0" cy="0"/>
        </a:xfrm>
      </p:grpSpPr>
      <p:sp>
        <p:nvSpPr>
          <p:cNvPr id="148" name="PlaceHolder 1">
            <a:extLst>
              <a:ext uri="{FF2B5EF4-FFF2-40B4-BE49-F238E27FC236}">
                <a16:creationId xmlns:a16="http://schemas.microsoft.com/office/drawing/2014/main" id="{6770442E-BA17-C7A8-B917-849C6F27A369}"/>
              </a:ext>
            </a:extLst>
          </p:cNvPr>
          <p:cNvSpPr>
            <a:spLocks noGrp="1" noRot="1" noChangeAspect="1"/>
          </p:cNvSpPr>
          <p:nvPr>
            <p:ph type="sldImg"/>
          </p:nvPr>
        </p:nvSpPr>
        <p:spPr>
          <a:xfrm>
            <a:off x="685800" y="1143000"/>
            <a:ext cx="5486400" cy="3086100"/>
          </a:xfrm>
          <a:prstGeom prst="rect">
            <a:avLst/>
          </a:prstGeom>
        </p:spPr>
      </p:sp>
      <p:sp>
        <p:nvSpPr>
          <p:cNvPr id="149" name="PlaceHolder 2">
            <a:extLst>
              <a:ext uri="{FF2B5EF4-FFF2-40B4-BE49-F238E27FC236}">
                <a16:creationId xmlns:a16="http://schemas.microsoft.com/office/drawing/2014/main" id="{716CE27A-ED51-9D1D-2926-453919AA3136}"/>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a:extLst>
              <a:ext uri="{FF2B5EF4-FFF2-40B4-BE49-F238E27FC236}">
                <a16:creationId xmlns:a16="http://schemas.microsoft.com/office/drawing/2014/main" id="{EAB8035D-9E39-98CC-9231-C0F49FC7789D}"/>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extLst>
      <p:ext uri="{BB962C8B-B14F-4D97-AF65-F5344CB8AC3E}">
        <p14:creationId xmlns:p14="http://schemas.microsoft.com/office/powerpoint/2010/main" val="389354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0D40C-21B7-ECAF-F8A2-C0F4163766C5}"/>
            </a:ext>
          </a:extLst>
        </p:cNvPr>
        <p:cNvGrpSpPr/>
        <p:nvPr/>
      </p:nvGrpSpPr>
      <p:grpSpPr>
        <a:xfrm>
          <a:off x="0" y="0"/>
          <a:ext cx="0" cy="0"/>
          <a:chOff x="0" y="0"/>
          <a:chExt cx="0" cy="0"/>
        </a:xfrm>
      </p:grpSpPr>
      <p:sp>
        <p:nvSpPr>
          <p:cNvPr id="148" name="PlaceHolder 1">
            <a:extLst>
              <a:ext uri="{FF2B5EF4-FFF2-40B4-BE49-F238E27FC236}">
                <a16:creationId xmlns:a16="http://schemas.microsoft.com/office/drawing/2014/main" id="{A93219ED-A869-EBF7-7100-B1FAD9EEA907}"/>
              </a:ext>
            </a:extLst>
          </p:cNvPr>
          <p:cNvSpPr>
            <a:spLocks noGrp="1" noRot="1" noChangeAspect="1"/>
          </p:cNvSpPr>
          <p:nvPr>
            <p:ph type="sldImg"/>
          </p:nvPr>
        </p:nvSpPr>
        <p:spPr>
          <a:xfrm>
            <a:off x="685800" y="1143000"/>
            <a:ext cx="5486400" cy="3086100"/>
          </a:xfrm>
          <a:prstGeom prst="rect">
            <a:avLst/>
          </a:prstGeom>
        </p:spPr>
      </p:sp>
      <p:sp>
        <p:nvSpPr>
          <p:cNvPr id="149" name="PlaceHolder 2">
            <a:extLst>
              <a:ext uri="{FF2B5EF4-FFF2-40B4-BE49-F238E27FC236}">
                <a16:creationId xmlns:a16="http://schemas.microsoft.com/office/drawing/2014/main" id="{36B1F060-9989-E08D-82AC-9AEC9B55CD04}"/>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a:extLst>
              <a:ext uri="{FF2B5EF4-FFF2-40B4-BE49-F238E27FC236}">
                <a16:creationId xmlns:a16="http://schemas.microsoft.com/office/drawing/2014/main" id="{A9925FFC-AF23-DB29-3962-0817861C322C}"/>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8</a:t>
            </a:fld>
            <a:endParaRPr lang="en-US" sz="1200" b="0" strike="noStrike" spc="-1">
              <a:latin typeface="Times New Roman"/>
            </a:endParaRPr>
          </a:p>
        </p:txBody>
      </p:sp>
    </p:spTree>
    <p:extLst>
      <p:ext uri="{BB962C8B-B14F-4D97-AF65-F5344CB8AC3E}">
        <p14:creationId xmlns:p14="http://schemas.microsoft.com/office/powerpoint/2010/main" val="108801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EBD72-6A8E-9998-1EE4-9BCABE02E30C}"/>
            </a:ext>
          </a:extLst>
        </p:cNvPr>
        <p:cNvGrpSpPr/>
        <p:nvPr/>
      </p:nvGrpSpPr>
      <p:grpSpPr>
        <a:xfrm>
          <a:off x="0" y="0"/>
          <a:ext cx="0" cy="0"/>
          <a:chOff x="0" y="0"/>
          <a:chExt cx="0" cy="0"/>
        </a:xfrm>
      </p:grpSpPr>
      <p:sp>
        <p:nvSpPr>
          <p:cNvPr id="148" name="PlaceHolder 1">
            <a:extLst>
              <a:ext uri="{FF2B5EF4-FFF2-40B4-BE49-F238E27FC236}">
                <a16:creationId xmlns:a16="http://schemas.microsoft.com/office/drawing/2014/main" id="{3D3638CD-C87B-F71E-7E71-CFAB4BB17BA4}"/>
              </a:ext>
            </a:extLst>
          </p:cNvPr>
          <p:cNvSpPr>
            <a:spLocks noGrp="1" noRot="1" noChangeAspect="1"/>
          </p:cNvSpPr>
          <p:nvPr>
            <p:ph type="sldImg"/>
          </p:nvPr>
        </p:nvSpPr>
        <p:spPr>
          <a:xfrm>
            <a:off x="685800" y="1143000"/>
            <a:ext cx="5486400" cy="3086100"/>
          </a:xfrm>
          <a:prstGeom prst="rect">
            <a:avLst/>
          </a:prstGeom>
        </p:spPr>
      </p:sp>
      <p:sp>
        <p:nvSpPr>
          <p:cNvPr id="149" name="PlaceHolder 2">
            <a:extLst>
              <a:ext uri="{FF2B5EF4-FFF2-40B4-BE49-F238E27FC236}">
                <a16:creationId xmlns:a16="http://schemas.microsoft.com/office/drawing/2014/main" id="{F8BE01E4-B824-03B3-B1F9-782DC016C845}"/>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a:extLst>
              <a:ext uri="{FF2B5EF4-FFF2-40B4-BE49-F238E27FC236}">
                <a16:creationId xmlns:a16="http://schemas.microsoft.com/office/drawing/2014/main" id="{F4C82D2D-8E68-B2C7-BED9-29FE40F6577F}"/>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6203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dirty="0">
                <a:solidFill>
                  <a:srgbClr val="FFFFFF"/>
                </a:solidFill>
                <a:latin typeface="Arial"/>
              </a:rPr>
              <a:t>Data Analysis  –  </a:t>
            </a:r>
            <a:br>
              <a:rPr dirty="0"/>
            </a:br>
            <a:r>
              <a:rPr lang="en-US" sz="4000" b="1" strike="noStrike" spc="-202" dirty="0">
                <a:solidFill>
                  <a:srgbClr val="FFFFFF"/>
                </a:solidFill>
                <a:latin typeface="Arial"/>
              </a:rPr>
              <a:t>Tutorial Presentation for Feedback</a:t>
            </a:r>
            <a:br>
              <a:rPr dirty="0"/>
            </a:br>
            <a:r>
              <a:rPr lang="en-US" sz="2200" b="1" strike="noStrike" spc="-202" dirty="0">
                <a:solidFill>
                  <a:srgbClr val="FFFFFF"/>
                </a:solidFill>
                <a:latin typeface="Arial"/>
              </a:rPr>
              <a:t>Date: </a:t>
            </a:r>
            <a:br>
              <a:rPr dirty="0"/>
            </a:br>
            <a:endParaRPr lang="en-US" sz="2200" b="0" strike="noStrike" spc="-1" dirty="0">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A125                           Name of Student Presenting: </a:t>
            </a:r>
            <a:r>
              <a:rPr lang="en-US" sz="2000" b="1" strike="noStrike" spc="-100" dirty="0" err="1">
                <a:solidFill>
                  <a:srgbClr val="FFFFFF"/>
                </a:solidFill>
                <a:latin typeface="Arial"/>
              </a:rPr>
              <a:t>Mirshad</a:t>
            </a:r>
            <a:r>
              <a:rPr lang="en-US" sz="2000" b="1" strike="noStrike" spc="-100" dirty="0">
                <a:solidFill>
                  <a:srgbClr val="FFFFFF"/>
                </a:solidFill>
                <a:latin typeface="Arial"/>
              </a:rPr>
              <a:t> Rahman</a:t>
            </a:r>
            <a:endParaRPr lang="en-US" sz="2000" b="0" strike="noStrike" spc="-1" dirty="0">
              <a:latin typeface="Arial"/>
            </a:endParaRPr>
          </a:p>
        </p:txBody>
      </p:sp>
      <p:sp>
        <p:nvSpPr>
          <p:cNvPr id="95" name="TextShape 3"/>
          <p:cNvSpPr txBox="1"/>
          <p:nvPr/>
        </p:nvSpPr>
        <p:spPr>
          <a:xfrm>
            <a:off x="965160" y="274320"/>
            <a:ext cx="10455120"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A125                    Names of Student Attendees  (all group should attend to get feedback): </a:t>
            </a:r>
            <a:endParaRPr lang="en-US" sz="15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1</a:t>
            </a:fld>
            <a:endParaRPr lang="en-US" sz="15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adult </a:t>
            </a:r>
            <a:r>
              <a:rPr lang="en-US" sz="2400" b="0" strike="noStrike" spc="-100" dirty="0" err="1">
                <a:solidFill>
                  <a:srgbClr val="FF0000"/>
                </a:solidFill>
                <a:latin typeface="Calibri"/>
              </a:rPr>
              <a:t>income.csv</a:t>
            </a:r>
            <a:r>
              <a:rPr lang="en-US" sz="2400" b="0" strike="noStrike" spc="-100" dirty="0">
                <a:solidFill>
                  <a:srgbClr val="FF0000"/>
                </a:solidFill>
                <a:latin typeface="Calibri"/>
              </a:rPr>
              <a:t> (DS122) </a:t>
            </a:r>
            <a:r>
              <a:rPr lang="en-US" sz="2400" b="0" strike="noStrike" spc="-100" dirty="0">
                <a:solidFill>
                  <a:srgbClr val="203232"/>
                </a:solidFill>
                <a:latin typeface="Calibri"/>
              </a:rPr>
              <a:t>to answer our Research question:</a:t>
            </a:r>
            <a:r>
              <a:rPr lang="en-US" sz="2400" b="0" strike="noStrike" spc="-100" dirty="0">
                <a:solidFill>
                  <a:srgbClr val="FF0000"/>
                </a:solidFill>
                <a:latin typeface="Calibri"/>
              </a:rPr>
              <a:t> “</a:t>
            </a:r>
            <a:r>
              <a:rPr lang="en-IE" sz="2400" dirty="0">
                <a:solidFill>
                  <a:srgbClr val="FF0000"/>
                </a:solidFill>
                <a:effectLst/>
                <a:latin typeface="Calibri"/>
                <a:ea typeface="Calibri"/>
                <a:cs typeface="Times New Roman"/>
              </a:rPr>
              <a:t>Is there a difference in proportions of income</a:t>
            </a:r>
            <a:r>
              <a:rPr lang="en-IE" sz="2400" dirty="0">
                <a:solidFill>
                  <a:srgbClr val="FF0000"/>
                </a:solidFill>
                <a:latin typeface="Calibri"/>
                <a:ea typeface="Calibri"/>
                <a:cs typeface="Times New Roman"/>
              </a:rPr>
              <a:t> across d</a:t>
            </a:r>
            <a:r>
              <a:rPr lang="en-IE" sz="2400" dirty="0">
                <a:solidFill>
                  <a:srgbClr val="FF0000"/>
                </a:solidFill>
                <a:effectLst/>
                <a:latin typeface="Calibri"/>
                <a:ea typeface="Calibri"/>
                <a:cs typeface="Times New Roman"/>
              </a:rPr>
              <a:t>ifferent levels of education among </a:t>
            </a:r>
            <a:r>
              <a:rPr lang="en-IE" sz="2400" dirty="0">
                <a:solidFill>
                  <a:srgbClr val="FF0000"/>
                </a:solidFill>
                <a:latin typeface="Calibri"/>
                <a:ea typeface="Calibri"/>
                <a:cs typeface="Times New Roman"/>
              </a:rPr>
              <a:t> </a:t>
            </a:r>
            <a:r>
              <a:rPr lang="en-IE" sz="2400" dirty="0">
                <a:solidFill>
                  <a:srgbClr val="FF0000"/>
                </a:solidFill>
                <a:effectLst/>
                <a:latin typeface="Calibri"/>
                <a:ea typeface="Calibri"/>
                <a:cs typeface="Times New Roman"/>
              </a:rPr>
              <a:t>adults </a:t>
            </a:r>
            <a:r>
              <a:rPr lang="en-IE" sz="2400" dirty="0">
                <a:solidFill>
                  <a:srgbClr val="FF0000"/>
                </a:solidFill>
                <a:latin typeface="Calibri"/>
                <a:ea typeface="Calibri"/>
                <a:cs typeface="Times New Roman"/>
              </a:rPr>
              <a:t>i</a:t>
            </a:r>
            <a:r>
              <a:rPr lang="en-IE" sz="2400" dirty="0">
                <a:solidFill>
                  <a:srgbClr val="FF0000"/>
                </a:solidFill>
                <a:effectLst/>
                <a:latin typeface="Calibri"/>
                <a:ea typeface="Calibri"/>
                <a:cs typeface="Times New Roman"/>
              </a:rPr>
              <a:t>n the USA”</a:t>
            </a:r>
            <a:r>
              <a:rPr lang="en-US" sz="2400" b="0" strike="noStrike" spc="-100" dirty="0">
                <a:solidFill>
                  <a:srgbClr val="FF0000"/>
                </a:solidFill>
                <a:latin typeface="Calibri"/>
              </a:rPr>
              <a:t> </a:t>
            </a:r>
            <a:r>
              <a:rPr lang="en-US" sz="2400" b="1" strike="noStrike" spc="-100" baseline="30000" dirty="0">
                <a:solidFill>
                  <a:srgbClr val="203232"/>
                </a:solidFill>
                <a:latin typeface="Calibri"/>
              </a:rPr>
              <a:t>1</a:t>
            </a:r>
          </a:p>
          <a:p>
            <a:pPr>
              <a:lnSpc>
                <a:spcPts val="2880"/>
              </a:lnSpc>
              <a:spcAft>
                <a:spcPts val="992"/>
              </a:spcAft>
              <a:tabLst>
                <a:tab pos="0" algn="l"/>
              </a:tabLst>
            </a:pPr>
            <a:endParaRPr lang="en-US" sz="2400" b="1" strike="noStrike" spc="-100" baseline="30000" dirty="0">
              <a:solidFill>
                <a:srgbClr val="203232"/>
              </a:solidFill>
              <a:latin typeface="Calibri"/>
            </a:endParaRPr>
          </a:p>
          <a:p>
            <a:pPr>
              <a:lnSpc>
                <a:spcPts val="2880"/>
              </a:lnSpc>
              <a:spcAft>
                <a:spcPts val="992"/>
              </a:spcAft>
              <a:tabLst>
                <a:tab pos="0" algn="l"/>
              </a:tabLst>
            </a:pP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7COM1079-2022  Student Group ID: A</a:t>
            </a:r>
            <a:r>
              <a:rPr lang="en-GB" sz="1500" spc="-1" dirty="0">
                <a:solidFill>
                  <a:srgbClr val="B3B9B9"/>
                </a:solidFill>
                <a:latin typeface="Arial"/>
              </a:rPr>
              <a:t>125</a:t>
            </a:r>
            <a:endParaRPr lang="en-US" sz="1500" b="0" strike="noStrike" spc="-1" dirty="0">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2</a:t>
            </a:fld>
            <a:endParaRPr lang="en-US" sz="1500" b="0" strike="noStrike" spc="-1" dirty="0">
              <a:latin typeface="Times New Roman"/>
            </a:endParaRPr>
          </a:p>
        </p:txBody>
      </p:sp>
      <p:sp>
        <p:nvSpPr>
          <p:cNvPr id="102" name="CustomShape 6"/>
          <p:cNvSpPr/>
          <p:nvPr/>
        </p:nvSpPr>
        <p:spPr>
          <a:xfrm>
            <a:off x="5872500" y="4129542"/>
            <a:ext cx="5976926" cy="193753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2900" indent="-342900">
              <a:lnSpc>
                <a:spcPct val="100000"/>
              </a:lnSpc>
              <a:buFont typeface="Arial" panose="020B0604020202020204" pitchFamily="34" charset="0"/>
              <a:buChar char="•"/>
            </a:pPr>
            <a:endParaRPr lang="en-GB" sz="2000" b="0" strike="noStrike" spc="-1" dirty="0">
              <a:solidFill>
                <a:srgbClr val="FF0000"/>
              </a:solidFill>
              <a:latin typeface="Arial"/>
            </a:endParaRPr>
          </a:p>
          <a:p>
            <a:pPr marL="342900" indent="-342900">
              <a:lnSpc>
                <a:spcPct val="100000"/>
              </a:lnSpc>
              <a:buFont typeface="Arial" panose="020B0604020202020204" pitchFamily="34" charset="0"/>
              <a:buChar char="•"/>
            </a:pPr>
            <a:r>
              <a:rPr lang="en-GB" sz="2000" spc="-1" dirty="0">
                <a:solidFill>
                  <a:srgbClr val="FF0000"/>
                </a:solidFill>
                <a:latin typeface="Arial"/>
              </a:rPr>
              <a:t>L</a:t>
            </a:r>
            <a:r>
              <a:rPr lang="en-GB" sz="2000" b="0" strike="noStrike" spc="-1" dirty="0">
                <a:solidFill>
                  <a:srgbClr val="FF0000"/>
                </a:solidFill>
                <a:latin typeface="Arial"/>
              </a:rPr>
              <a:t>ist the following: </a:t>
            </a:r>
            <a:r>
              <a:rPr lang="en-GB" sz="2000" b="0" i="1" strike="noStrike" spc="-1" dirty="0">
                <a:solidFill>
                  <a:srgbClr val="005D72"/>
                </a:solidFill>
                <a:latin typeface="Arial"/>
              </a:rPr>
              <a:t>for example</a:t>
            </a:r>
            <a:endParaRPr lang="en-US" sz="2000" b="0" strike="noStrike" spc="-1" dirty="0">
              <a:latin typeface="Arial"/>
            </a:endParaRPr>
          </a:p>
          <a:p>
            <a:pPr marL="342900" indent="-342900">
              <a:buFont typeface="Arial" panose="020B0604020202020204" pitchFamily="34" charset="0"/>
              <a:buChar char="•"/>
            </a:pPr>
            <a:r>
              <a:rPr lang="en-US" sz="2000" dirty="0">
                <a:solidFill>
                  <a:srgbClr val="FF0000"/>
                </a:solidFill>
              </a:rPr>
              <a:t>No. of columns</a:t>
            </a:r>
            <a:r>
              <a:rPr lang="en-US" sz="2000" dirty="0"/>
              <a:t>: 12</a:t>
            </a:r>
          </a:p>
          <a:p>
            <a:pPr marL="342900" indent="-342900">
              <a:buFont typeface="Arial" panose="020B0604020202020204" pitchFamily="34" charset="0"/>
              <a:buChar char="•"/>
            </a:pPr>
            <a:r>
              <a:rPr lang="en-US" sz="2000" dirty="0">
                <a:solidFill>
                  <a:srgbClr val="FF0000"/>
                </a:solidFill>
              </a:rPr>
              <a:t>No. of rows</a:t>
            </a:r>
            <a:r>
              <a:rPr lang="en-US" sz="2000" dirty="0"/>
              <a:t>: 31948</a:t>
            </a:r>
          </a:p>
          <a:p>
            <a:pPr marL="343260" indent="-342900">
              <a:lnSpc>
                <a:spcPct val="100000"/>
              </a:lnSpc>
              <a:buClr>
                <a:srgbClr val="FF0000"/>
              </a:buClr>
              <a:buFont typeface="Arial" panose="020B0604020202020204" pitchFamily="34" charset="0"/>
              <a:buChar char="•"/>
            </a:pPr>
            <a:r>
              <a:rPr lang="en-GB" sz="2000" b="0" strike="noStrike" spc="-1" dirty="0">
                <a:solidFill>
                  <a:srgbClr val="FF0000"/>
                </a:solidFill>
                <a:latin typeface="Arial"/>
              </a:rPr>
              <a:t>The 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a:solidFill>
                  <a:srgbClr val="005D72"/>
                </a:solidFill>
                <a:latin typeface="Arial"/>
              </a:rPr>
              <a:t>i</a:t>
            </a:r>
            <a:r>
              <a:rPr lang="en-GB" sz="2000" b="0" i="1" strike="noStrike" spc="-1" dirty="0">
                <a:solidFill>
                  <a:srgbClr val="005D72"/>
                </a:solidFill>
                <a:latin typeface="Arial"/>
              </a:rPr>
              <a:t>ncome</a:t>
            </a:r>
            <a:endParaRPr lang="en-US" sz="2000" b="0" strike="noStrike" spc="-1" dirty="0">
              <a:latin typeface="Arial"/>
            </a:endParaRPr>
          </a:p>
          <a:p>
            <a:pPr marL="343260" indent="-342900">
              <a:lnSpc>
                <a:spcPct val="100000"/>
              </a:lnSpc>
              <a:buClr>
                <a:srgbClr val="FF0000"/>
              </a:buClr>
              <a:buFont typeface="Arial" panose="020B0604020202020204" pitchFamily="34" charset="0"/>
              <a:buChar char="•"/>
            </a:pPr>
            <a:r>
              <a:rPr lang="en-GB" sz="2000" b="0" strike="noStrike" spc="-1" dirty="0">
                <a:solidFill>
                  <a:srgbClr val="FF0000"/>
                </a:solidFill>
                <a:latin typeface="Arial"/>
              </a:rPr>
              <a:t>The independent variable</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i="1" spc="-1" dirty="0" err="1">
                <a:solidFill>
                  <a:srgbClr val="005D72"/>
                </a:solidFill>
                <a:latin typeface="Arial"/>
              </a:rPr>
              <a:t>e</a:t>
            </a:r>
            <a:r>
              <a:rPr lang="en-GB" sz="2000" b="0" i="1" strike="noStrike" spc="-1" dirty="0" err="1">
                <a:solidFill>
                  <a:srgbClr val="005D72"/>
                </a:solidFill>
                <a:latin typeface="Arial"/>
              </a:rPr>
              <a:t>ducation.num</a:t>
            </a:r>
            <a:endParaRPr lang="en-US" sz="2000" b="0" strike="noStrike" spc="-1" dirty="0">
              <a:latin typeface="Arial"/>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pic>
        <p:nvPicPr>
          <p:cNvPr id="3" name="Picture 2" descr="A screenshot of a computer&#10;&#10;Description automatically generated">
            <a:extLst>
              <a:ext uri="{FF2B5EF4-FFF2-40B4-BE49-F238E27FC236}">
                <a16:creationId xmlns:a16="http://schemas.microsoft.com/office/drawing/2014/main" id="{72000FF0-DD0B-E4B9-33DE-4BF7C6792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560" y="2175994"/>
            <a:ext cx="10584398" cy="2102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3</a:t>
            </a:fld>
            <a:endParaRPr lang="en-US" sz="1100" b="0" strike="noStrike" spc="-1">
              <a:latin typeface="Times New Roman"/>
            </a:endParaRPr>
          </a:p>
        </p:txBody>
      </p:sp>
      <p:graphicFrame>
        <p:nvGraphicFramePr>
          <p:cNvPr id="133" name="Table 8"/>
          <p:cNvGraphicFramePr/>
          <p:nvPr>
            <p:extLst>
              <p:ext uri="{D42A27DB-BD31-4B8C-83A1-F6EECF244321}">
                <p14:modId xmlns:p14="http://schemas.microsoft.com/office/powerpoint/2010/main" val="2919145105"/>
              </p:ext>
            </p:extLst>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dirty="0">
                          <a:solidFill>
                            <a:srgbClr val="203232"/>
                          </a:solidFill>
                          <a:latin typeface="Arial"/>
                        </a:rPr>
                        <a:t>26- 35</a:t>
                      </a:r>
                      <a:endParaRPr lang="en-US" sz="2300" b="0" strike="noStrike" spc="-1" dirty="0">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4</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calculate your 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5A0EB-1051-7F8B-43D0-9199FFCC0855}"/>
            </a:ext>
          </a:extLst>
        </p:cNvPr>
        <p:cNvGrpSpPr/>
        <p:nvPr/>
      </p:nvGrpSpPr>
      <p:grpSpPr>
        <a:xfrm>
          <a:off x="0" y="0"/>
          <a:ext cx="0" cy="0"/>
          <a:chOff x="0" y="0"/>
          <a:chExt cx="0" cy="0"/>
        </a:xfrm>
      </p:grpSpPr>
      <p:sp>
        <p:nvSpPr>
          <p:cNvPr id="135" name="TextShape 1">
            <a:extLst>
              <a:ext uri="{FF2B5EF4-FFF2-40B4-BE49-F238E27FC236}">
                <a16:creationId xmlns:a16="http://schemas.microsoft.com/office/drawing/2014/main" id="{1A86721E-9EA0-02BF-D5D3-770E01504295}"/>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a:extLst>
              <a:ext uri="{FF2B5EF4-FFF2-40B4-BE49-F238E27FC236}">
                <a16:creationId xmlns:a16="http://schemas.microsoft.com/office/drawing/2014/main" id="{048739E2-A6E0-DE2B-1980-4C427494E0CB}"/>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5</a:t>
            </a:fld>
            <a:endParaRPr lang="en-US" sz="1500" b="0" strike="noStrike" spc="-1">
              <a:latin typeface="Times New Roman"/>
            </a:endParaRPr>
          </a:p>
        </p:txBody>
      </p:sp>
      <p:sp>
        <p:nvSpPr>
          <p:cNvPr id="137" name="TextShape 3">
            <a:extLst>
              <a:ext uri="{FF2B5EF4-FFF2-40B4-BE49-F238E27FC236}">
                <a16:creationId xmlns:a16="http://schemas.microsoft.com/office/drawing/2014/main" id="{855F5E52-9E54-F513-2B17-DA5C28C875CE}"/>
              </a:ext>
            </a:extLst>
          </p:cNvPr>
          <p:cNvSpPr txBox="1"/>
          <p:nvPr/>
        </p:nvSpPr>
        <p:spPr>
          <a:xfrm>
            <a:off x="827188" y="790920"/>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t>
            </a:r>
            <a:r>
              <a:rPr lang="en-GB" sz="3600" b="1" spc="-100" dirty="0">
                <a:solidFill>
                  <a:srgbClr val="203232"/>
                </a:solidFill>
                <a:latin typeface="Arial"/>
              </a:rPr>
              <a:t>Snippet</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9DA1F142-FD2A-3DE4-9D91-D44C7795FEC8}"/>
              </a:ext>
            </a:extLst>
          </p:cNvPr>
          <p:cNvSpPr txBox="1"/>
          <p:nvPr/>
        </p:nvSpPr>
        <p:spPr>
          <a:xfrm>
            <a:off x="701458" y="1578765"/>
            <a:ext cx="11066988" cy="4893647"/>
          </a:xfrm>
          <a:prstGeom prst="rect">
            <a:avLst/>
          </a:prstGeom>
          <a:solidFill>
            <a:schemeClr val="bg1"/>
          </a:solidFill>
        </p:spPr>
        <p:txBody>
          <a:bodyPr wrap="square" rtlCol="0">
            <a:spAutoFit/>
          </a:bodyPr>
          <a:lstStyle/>
          <a:p>
            <a:r>
              <a:rPr lang="en-GB" sz="1200" dirty="0">
                <a:latin typeface="Consolas" panose="020B0609020204030204" pitchFamily="49" charset="0"/>
                <a:cs typeface="Consolas" panose="020B0609020204030204" pitchFamily="49" charset="0"/>
              </a:rPr>
              <a:t># Load library</a:t>
            </a:r>
          </a:p>
          <a:p>
            <a:r>
              <a:rPr lang="en-GB" sz="1200" dirty="0">
                <a:latin typeface="Consolas" panose="020B0609020204030204" pitchFamily="49" charset="0"/>
                <a:cs typeface="Consolas" panose="020B0609020204030204" pitchFamily="49" charset="0"/>
              </a:rPr>
              <a:t>library(ggplot2)</a:t>
            </a:r>
          </a:p>
          <a:p>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Load the data</a:t>
            </a:r>
          </a:p>
          <a:p>
            <a:r>
              <a:rPr lang="en-GB" sz="1200" dirty="0">
                <a:latin typeface="Consolas" panose="020B0609020204030204" pitchFamily="49" charset="0"/>
                <a:cs typeface="Consolas" panose="020B0609020204030204" pitchFamily="49" charset="0"/>
              </a:rPr>
              <a:t>data &lt;- </a:t>
            </a:r>
            <a:r>
              <a:rPr lang="en-GB" sz="1200" dirty="0" err="1">
                <a:latin typeface="Consolas" panose="020B0609020204030204" pitchFamily="49" charset="0"/>
                <a:cs typeface="Consolas" panose="020B0609020204030204" pitchFamily="49" charset="0"/>
              </a:rPr>
              <a:t>read.csv</a:t>
            </a:r>
            <a:r>
              <a:rPr lang="en-GB" sz="1200" dirty="0">
                <a:latin typeface="Consolas" panose="020B0609020204030204" pitchFamily="49" charset="0"/>
                <a:cs typeface="Consolas" panose="020B0609020204030204" pitchFamily="49" charset="0"/>
              </a:rPr>
              <a:t>("adult income1.csv")</a:t>
            </a:r>
          </a:p>
          <a:p>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Filter relevant columns</a:t>
            </a:r>
          </a:p>
          <a:p>
            <a:r>
              <a:rPr lang="en-GB" sz="1200" dirty="0" err="1">
                <a:latin typeface="Consolas" panose="020B0609020204030204" pitchFamily="49" charset="0"/>
                <a:cs typeface="Consolas" panose="020B0609020204030204" pitchFamily="49" charset="0"/>
              </a:rPr>
              <a:t>filtered_data</a:t>
            </a:r>
            <a:r>
              <a:rPr lang="en-GB" sz="1200" dirty="0">
                <a:latin typeface="Consolas" panose="020B0609020204030204" pitchFamily="49" charset="0"/>
                <a:cs typeface="Consolas" panose="020B0609020204030204" pitchFamily="49" charset="0"/>
              </a:rPr>
              <a:t> &lt;- data[, c("education", "income")]</a:t>
            </a:r>
          </a:p>
          <a:p>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Summarize data to calculate proportions</a:t>
            </a:r>
          </a:p>
          <a:p>
            <a:r>
              <a:rPr lang="en-GB" sz="1200" dirty="0">
                <a:latin typeface="Consolas" panose="020B0609020204030204" pitchFamily="49" charset="0"/>
                <a:cs typeface="Consolas" panose="020B0609020204030204" pitchFamily="49" charset="0"/>
              </a:rPr>
              <a:t>proportions &lt;- </a:t>
            </a:r>
            <a:r>
              <a:rPr lang="en-GB" sz="1200" dirty="0" err="1">
                <a:latin typeface="Consolas" panose="020B0609020204030204" pitchFamily="49" charset="0"/>
                <a:cs typeface="Consolas" panose="020B0609020204030204" pitchFamily="49" charset="0"/>
              </a:rPr>
              <a:t>as.data.frame</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prop.table</a:t>
            </a:r>
            <a:r>
              <a:rPr lang="en-GB" sz="1200" dirty="0">
                <a:latin typeface="Consolas" panose="020B0609020204030204" pitchFamily="49" charset="0"/>
                <a:cs typeface="Consolas" panose="020B0609020204030204" pitchFamily="49" charset="0"/>
              </a:rPr>
              <a:t>(table(</a:t>
            </a:r>
            <a:r>
              <a:rPr lang="en-GB" sz="1200" dirty="0" err="1">
                <a:latin typeface="Consolas" panose="020B0609020204030204" pitchFamily="49" charset="0"/>
                <a:cs typeface="Consolas" panose="020B0609020204030204" pitchFamily="49" charset="0"/>
              </a:rPr>
              <a:t>filtered_data$education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filtered_data$income</a:t>
            </a:r>
            <a:r>
              <a:rPr lang="en-GB" sz="1200" dirty="0">
                <a:latin typeface="Consolas" panose="020B0609020204030204" pitchFamily="49" charset="0"/>
                <a:cs typeface="Consolas" panose="020B0609020204030204" pitchFamily="49" charset="0"/>
              </a:rPr>
              <a:t>), margin = 1))</a:t>
            </a:r>
          </a:p>
          <a:p>
            <a:r>
              <a:rPr lang="en-GB" sz="1200" dirty="0" err="1">
                <a:latin typeface="Consolas" panose="020B0609020204030204" pitchFamily="49" charset="0"/>
                <a:cs typeface="Consolas" panose="020B0609020204030204" pitchFamily="49" charset="0"/>
              </a:rPr>
              <a:t>colnames</a:t>
            </a:r>
            <a:r>
              <a:rPr lang="en-GB" sz="1200" dirty="0">
                <a:latin typeface="Consolas" panose="020B0609020204030204" pitchFamily="49" charset="0"/>
                <a:cs typeface="Consolas" panose="020B0609020204030204" pitchFamily="49" charset="0"/>
              </a:rPr>
              <a:t>(proportions) &lt;- c("Education", "Income", "Proportion")</a:t>
            </a:r>
          </a:p>
          <a:p>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Create a stacked bar plot</a:t>
            </a:r>
          </a:p>
          <a:p>
            <a:r>
              <a:rPr lang="en-GB" sz="1200" dirty="0" err="1">
                <a:latin typeface="Consolas" panose="020B0609020204030204" pitchFamily="49" charset="0"/>
                <a:cs typeface="Consolas" panose="020B0609020204030204" pitchFamily="49" charset="0"/>
              </a:rPr>
              <a:t>ggplot</a:t>
            </a:r>
            <a:r>
              <a:rPr lang="en-GB" sz="1200" dirty="0">
                <a:latin typeface="Consolas" panose="020B0609020204030204" pitchFamily="49" charset="0"/>
                <a:cs typeface="Consolas" panose="020B0609020204030204" pitchFamily="49" charset="0"/>
              </a:rPr>
              <a:t>(proportions, </a:t>
            </a:r>
            <a:r>
              <a:rPr lang="en-GB" sz="1200" dirty="0" err="1">
                <a:latin typeface="Consolas" panose="020B0609020204030204" pitchFamily="49" charset="0"/>
                <a:cs typeface="Consolas" panose="020B0609020204030204" pitchFamily="49" charset="0"/>
              </a:rPr>
              <a:t>aes</a:t>
            </a:r>
            <a:r>
              <a:rPr lang="en-GB" sz="1200" dirty="0">
                <a:latin typeface="Consolas" panose="020B0609020204030204" pitchFamily="49" charset="0"/>
                <a:cs typeface="Consolas" panose="020B0609020204030204" pitchFamily="49" charset="0"/>
              </a:rPr>
              <a:t>(x = Education, y = Proportion, fill = Income)) +</a:t>
            </a: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geom_bar</a:t>
            </a:r>
            <a:r>
              <a:rPr lang="en-GB" sz="1200" dirty="0">
                <a:latin typeface="Consolas" panose="020B0609020204030204" pitchFamily="49" charset="0"/>
                <a:cs typeface="Consolas" panose="020B0609020204030204" pitchFamily="49" charset="0"/>
              </a:rPr>
              <a:t>(stat = "identity", position = "stack") +</a:t>
            </a: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theme_minimal</a:t>
            </a:r>
            <a:r>
              <a:rPr lang="en-GB" sz="1200" dirty="0">
                <a:latin typeface="Consolas" panose="020B0609020204030204" pitchFamily="49" charset="0"/>
                <a:cs typeface="Consolas" panose="020B0609020204030204" pitchFamily="49" charset="0"/>
              </a:rPr>
              <a:t>() +</a:t>
            </a:r>
          </a:p>
          <a:p>
            <a:r>
              <a:rPr lang="en-GB" sz="1200" dirty="0">
                <a:latin typeface="Consolas" panose="020B0609020204030204" pitchFamily="49" charset="0"/>
                <a:cs typeface="Consolas" panose="020B0609020204030204" pitchFamily="49" charset="0"/>
              </a:rPr>
              <a:t>  labs(title = "Proportion of Income by Education Level",</a:t>
            </a:r>
          </a:p>
          <a:p>
            <a:r>
              <a:rPr lang="en-GB" sz="1200" dirty="0">
                <a:latin typeface="Consolas" panose="020B0609020204030204" pitchFamily="49" charset="0"/>
                <a:cs typeface="Consolas" panose="020B0609020204030204" pitchFamily="49" charset="0"/>
              </a:rPr>
              <a:t>       x = "Education Level",</a:t>
            </a:r>
          </a:p>
          <a:p>
            <a:r>
              <a:rPr lang="en-GB" sz="1200" dirty="0">
                <a:latin typeface="Consolas" panose="020B0609020204030204" pitchFamily="49" charset="0"/>
                <a:cs typeface="Consolas" panose="020B0609020204030204" pitchFamily="49" charset="0"/>
              </a:rPr>
              <a:t>       y = "Proportion",</a:t>
            </a:r>
          </a:p>
          <a:p>
            <a:r>
              <a:rPr lang="en-GB" sz="1200" dirty="0">
                <a:latin typeface="Consolas" panose="020B0609020204030204" pitchFamily="49" charset="0"/>
                <a:cs typeface="Consolas" panose="020B0609020204030204" pitchFamily="49" charset="0"/>
              </a:rPr>
              <a:t>       fill = "Income") +</a:t>
            </a:r>
          </a:p>
          <a:p>
            <a:r>
              <a:rPr lang="en-GB" sz="1200" dirty="0">
                <a:latin typeface="Consolas" panose="020B0609020204030204" pitchFamily="49" charset="0"/>
                <a:cs typeface="Consolas" panose="020B0609020204030204" pitchFamily="49" charset="0"/>
              </a:rPr>
              <a:t>  theme(</a:t>
            </a:r>
            <a:r>
              <a:rPr lang="en-GB" sz="1200" dirty="0" err="1">
                <a:latin typeface="Consolas" panose="020B0609020204030204" pitchFamily="49" charset="0"/>
                <a:cs typeface="Consolas" panose="020B0609020204030204" pitchFamily="49" charset="0"/>
              </a:rPr>
              <a:t>axis.text.x</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element_text</a:t>
            </a:r>
            <a:r>
              <a:rPr lang="en-GB" sz="1200" dirty="0">
                <a:latin typeface="Consolas" panose="020B0609020204030204" pitchFamily="49" charset="0"/>
                <a:cs typeface="Consolas" panose="020B0609020204030204" pitchFamily="49" charset="0"/>
              </a:rPr>
              <a:t>(angle = 45, </a:t>
            </a:r>
            <a:r>
              <a:rPr lang="en-GB" sz="1200" dirty="0" err="1">
                <a:latin typeface="Consolas" panose="020B0609020204030204" pitchFamily="49" charset="0"/>
                <a:cs typeface="Consolas" panose="020B0609020204030204" pitchFamily="49" charset="0"/>
              </a:rPr>
              <a:t>hjust</a:t>
            </a:r>
            <a:r>
              <a:rPr lang="en-GB" sz="1200" dirty="0">
                <a:latin typeface="Consolas" panose="020B0609020204030204" pitchFamily="49" charset="0"/>
                <a:cs typeface="Consolas" panose="020B0609020204030204" pitchFamily="49" charset="0"/>
              </a:rPr>
              <a:t> = 1))</a:t>
            </a:r>
          </a:p>
          <a:p>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Perform a chi-squared test</a:t>
            </a:r>
          </a:p>
          <a:p>
            <a:r>
              <a:rPr lang="en-GB" sz="1200" dirty="0" err="1">
                <a:latin typeface="Consolas" panose="020B0609020204030204" pitchFamily="49" charset="0"/>
                <a:cs typeface="Consolas" panose="020B0609020204030204" pitchFamily="49" charset="0"/>
              </a:rPr>
              <a:t>chi_test</a:t>
            </a:r>
            <a:r>
              <a:rPr lang="en-GB" sz="1200" dirty="0">
                <a:latin typeface="Consolas" panose="020B0609020204030204" pitchFamily="49" charset="0"/>
                <a:cs typeface="Consolas" panose="020B0609020204030204" pitchFamily="49" charset="0"/>
              </a:rPr>
              <a:t> &lt;- </a:t>
            </a:r>
            <a:r>
              <a:rPr lang="en-GB" sz="1200" dirty="0" err="1">
                <a:latin typeface="Consolas" panose="020B0609020204030204" pitchFamily="49" charset="0"/>
                <a:cs typeface="Consolas" panose="020B0609020204030204" pitchFamily="49" charset="0"/>
              </a:rPr>
              <a:t>chisq.test</a:t>
            </a:r>
            <a:r>
              <a:rPr lang="en-GB" sz="1200" dirty="0">
                <a:latin typeface="Consolas" panose="020B0609020204030204" pitchFamily="49" charset="0"/>
                <a:cs typeface="Consolas" panose="020B0609020204030204" pitchFamily="49" charset="0"/>
              </a:rPr>
              <a:t>(table(</a:t>
            </a:r>
            <a:r>
              <a:rPr lang="en-GB" sz="1200" dirty="0" err="1">
                <a:latin typeface="Consolas" panose="020B0609020204030204" pitchFamily="49" charset="0"/>
                <a:cs typeface="Consolas" panose="020B0609020204030204" pitchFamily="49" charset="0"/>
              </a:rPr>
              <a:t>filtered_data$education</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filtered_data$income</a:t>
            </a:r>
            <a:r>
              <a:rPr lang="en-GB" sz="1200" dirty="0">
                <a:latin typeface="Consolas" panose="020B0609020204030204" pitchFamily="49" charset="0"/>
                <a:cs typeface="Consolas" panose="020B0609020204030204" pitchFamily="49" charset="0"/>
              </a:rPr>
              <a:t>))</a:t>
            </a:r>
          </a:p>
          <a:p>
            <a:r>
              <a:rPr lang="en-GB" sz="1200" dirty="0">
                <a:latin typeface="Consolas" panose="020B0609020204030204" pitchFamily="49" charset="0"/>
                <a:cs typeface="Consolas" panose="020B0609020204030204" pitchFamily="49" charset="0"/>
              </a:rPr>
              <a:t>print(</a:t>
            </a:r>
            <a:r>
              <a:rPr lang="en-GB" sz="1200" dirty="0" err="1">
                <a:latin typeface="Consolas" panose="020B0609020204030204" pitchFamily="49" charset="0"/>
                <a:cs typeface="Consolas" panose="020B0609020204030204" pitchFamily="49" charset="0"/>
              </a:rPr>
              <a:t>chi_test</a:t>
            </a:r>
            <a:r>
              <a:rPr lang="en-GB"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347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91785-AAEB-A608-9EE1-5E32F16466ED}"/>
            </a:ext>
          </a:extLst>
        </p:cNvPr>
        <p:cNvGrpSpPr/>
        <p:nvPr/>
      </p:nvGrpSpPr>
      <p:grpSpPr>
        <a:xfrm>
          <a:off x="0" y="0"/>
          <a:ext cx="0" cy="0"/>
          <a:chOff x="0" y="0"/>
          <a:chExt cx="0" cy="0"/>
        </a:xfrm>
      </p:grpSpPr>
      <p:sp>
        <p:nvSpPr>
          <p:cNvPr id="135" name="TextShape 1">
            <a:extLst>
              <a:ext uri="{FF2B5EF4-FFF2-40B4-BE49-F238E27FC236}">
                <a16:creationId xmlns:a16="http://schemas.microsoft.com/office/drawing/2014/main" id="{A012A864-94A5-44E5-D863-F3A5CF1DF3D8}"/>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PRE 7COM1079-2022  Student Group No:  A125</a:t>
            </a:r>
            <a:endParaRPr lang="en-US" sz="1500" b="0" strike="noStrike" spc="-1" dirty="0">
              <a:latin typeface="Times New Roman"/>
            </a:endParaRPr>
          </a:p>
        </p:txBody>
      </p:sp>
      <p:sp>
        <p:nvSpPr>
          <p:cNvPr id="136" name="TextShape 2">
            <a:extLst>
              <a:ext uri="{FF2B5EF4-FFF2-40B4-BE49-F238E27FC236}">
                <a16:creationId xmlns:a16="http://schemas.microsoft.com/office/drawing/2014/main" id="{66D15E15-EAE9-AACB-38B2-8EDE1816CE80}"/>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6</a:t>
            </a:fld>
            <a:endParaRPr lang="en-US" sz="1500" b="0" strike="noStrike" spc="-1">
              <a:latin typeface="Times New Roman"/>
            </a:endParaRPr>
          </a:p>
        </p:txBody>
      </p:sp>
      <p:sp>
        <p:nvSpPr>
          <p:cNvPr id="137" name="TextShape 3">
            <a:extLst>
              <a:ext uri="{FF2B5EF4-FFF2-40B4-BE49-F238E27FC236}">
                <a16:creationId xmlns:a16="http://schemas.microsoft.com/office/drawing/2014/main" id="{C6E84702-E77B-F0EE-380C-599A18BA6F7E}"/>
              </a:ext>
            </a:extLst>
          </p:cNvPr>
          <p:cNvSpPr txBox="1"/>
          <p:nvPr/>
        </p:nvSpPr>
        <p:spPr>
          <a:xfrm>
            <a:off x="965160" y="1261960"/>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US" sz="3600" b="1" strike="noStrike" spc="-202" dirty="0">
                <a:solidFill>
                  <a:srgbClr val="203232"/>
                </a:solidFill>
                <a:latin typeface="Arial"/>
              </a:rPr>
              <a:t>Value of the Test Statistic</a:t>
            </a:r>
            <a:endParaRPr lang="en-US" sz="2400" b="1" strike="noStrike" spc="-1" dirty="0">
              <a:latin typeface="Arial"/>
            </a:endParaRPr>
          </a:p>
        </p:txBody>
      </p:sp>
      <p:sp>
        <p:nvSpPr>
          <p:cNvPr id="2" name="TextBox 1">
            <a:extLst>
              <a:ext uri="{FF2B5EF4-FFF2-40B4-BE49-F238E27FC236}">
                <a16:creationId xmlns:a16="http://schemas.microsoft.com/office/drawing/2014/main" id="{73EDC925-C213-3B42-BD0F-1FB2F8F7A383}"/>
              </a:ext>
            </a:extLst>
          </p:cNvPr>
          <p:cNvSpPr txBox="1"/>
          <p:nvPr/>
        </p:nvSpPr>
        <p:spPr>
          <a:xfrm>
            <a:off x="965160" y="2050724"/>
            <a:ext cx="11066988" cy="954107"/>
          </a:xfrm>
          <a:prstGeom prst="rect">
            <a:avLst/>
          </a:prstGeom>
          <a:solidFill>
            <a:schemeClr val="bg1"/>
          </a:solidFill>
        </p:spPr>
        <p:txBody>
          <a:bodyPr wrap="square" rtlCol="0">
            <a:spAutoFit/>
          </a:bodyPr>
          <a:lstStyle/>
          <a:p>
            <a:r>
              <a:rPr lang="en-GB" sz="1400" dirty="0">
                <a:latin typeface="Consolas" panose="020B0609020204030204" pitchFamily="49" charset="0"/>
                <a:cs typeface="Consolas" panose="020B0609020204030204" pitchFamily="49" charset="0"/>
              </a:rPr>
              <a:t>Pearson's Chi-squared test</a:t>
            </a:r>
          </a:p>
          <a:p>
            <a:endParaRPr lang="en-GB" sz="1400" dirty="0">
              <a:latin typeface="Consolas" panose="020B0609020204030204" pitchFamily="49" charset="0"/>
              <a:cs typeface="Consolas" panose="020B0609020204030204" pitchFamily="49" charset="0"/>
            </a:endParaRPr>
          </a:p>
          <a:p>
            <a:r>
              <a:rPr lang="en-GB" sz="1400" dirty="0">
                <a:latin typeface="Consolas" panose="020B0609020204030204" pitchFamily="49" charset="0"/>
                <a:cs typeface="Consolas" panose="020B0609020204030204" pitchFamily="49" charset="0"/>
              </a:rPr>
              <a:t>data:  table(</a:t>
            </a:r>
            <a:r>
              <a:rPr lang="en-GB" sz="1400" dirty="0" err="1">
                <a:latin typeface="Consolas" panose="020B0609020204030204" pitchFamily="49" charset="0"/>
                <a:cs typeface="Consolas" panose="020B0609020204030204" pitchFamily="49" charset="0"/>
              </a:rPr>
              <a:t>filtered_data$education</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filtered_data$income</a:t>
            </a:r>
            <a:r>
              <a:rPr lang="en-GB" sz="1400" dirty="0">
                <a:latin typeface="Consolas" panose="020B0609020204030204" pitchFamily="49" charset="0"/>
                <a:cs typeface="Consolas" panose="020B0609020204030204" pitchFamily="49" charset="0"/>
              </a:rPr>
              <a:t>)</a:t>
            </a:r>
          </a:p>
          <a:p>
            <a:r>
              <a:rPr lang="en-GB" sz="1400" dirty="0">
                <a:latin typeface="Consolas" panose="020B0609020204030204" pitchFamily="49" charset="0"/>
                <a:cs typeface="Consolas" panose="020B0609020204030204" pitchFamily="49" charset="0"/>
              </a:rPr>
              <a:t>X-squared = 4352.3, </a:t>
            </a:r>
            <a:r>
              <a:rPr lang="en-GB" sz="1400" dirty="0" err="1">
                <a:latin typeface="Consolas" panose="020B0609020204030204" pitchFamily="49" charset="0"/>
                <a:cs typeface="Consolas" panose="020B0609020204030204" pitchFamily="49" charset="0"/>
              </a:rPr>
              <a:t>df</a:t>
            </a:r>
            <a:r>
              <a:rPr lang="en-GB" sz="1400" dirty="0">
                <a:latin typeface="Consolas" panose="020B0609020204030204" pitchFamily="49" charset="0"/>
                <a:cs typeface="Consolas" panose="020B0609020204030204" pitchFamily="49" charset="0"/>
              </a:rPr>
              <a:t> = 15, p-value &lt; 2.2e-16</a:t>
            </a:r>
          </a:p>
        </p:txBody>
      </p:sp>
      <p:sp>
        <p:nvSpPr>
          <p:cNvPr id="3" name="TextShape 3">
            <a:extLst>
              <a:ext uri="{FF2B5EF4-FFF2-40B4-BE49-F238E27FC236}">
                <a16:creationId xmlns:a16="http://schemas.microsoft.com/office/drawing/2014/main" id="{64F8A0C5-2636-9C2D-8EC7-787D8CB89481}"/>
              </a:ext>
            </a:extLst>
          </p:cNvPr>
          <p:cNvSpPr txBox="1"/>
          <p:nvPr/>
        </p:nvSpPr>
        <p:spPr>
          <a:xfrm>
            <a:off x="1078648" y="3313687"/>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US" sz="3600" b="1" strike="noStrike" spc="-202" dirty="0">
                <a:solidFill>
                  <a:srgbClr val="203232"/>
                </a:solidFill>
                <a:latin typeface="Arial"/>
              </a:rPr>
              <a:t>P Value</a:t>
            </a:r>
            <a:endParaRPr lang="en-US" sz="2400" b="1" strike="noStrike" spc="-1" dirty="0">
              <a:latin typeface="Arial"/>
            </a:endParaRPr>
          </a:p>
        </p:txBody>
      </p:sp>
      <p:sp>
        <p:nvSpPr>
          <p:cNvPr id="4" name="TextBox 3">
            <a:extLst>
              <a:ext uri="{FF2B5EF4-FFF2-40B4-BE49-F238E27FC236}">
                <a16:creationId xmlns:a16="http://schemas.microsoft.com/office/drawing/2014/main" id="{8EE05A6B-12EC-1631-4BCD-A1E92C006394}"/>
              </a:ext>
            </a:extLst>
          </p:cNvPr>
          <p:cNvSpPr txBox="1"/>
          <p:nvPr/>
        </p:nvSpPr>
        <p:spPr>
          <a:xfrm>
            <a:off x="952918" y="4153912"/>
            <a:ext cx="11066988" cy="1200329"/>
          </a:xfrm>
          <a:prstGeom prst="rect">
            <a:avLst/>
          </a:prstGeom>
          <a:solidFill>
            <a:schemeClr val="bg1"/>
          </a:solidFill>
        </p:spPr>
        <p:txBody>
          <a:bodyPr wrap="square" rtlCol="0">
            <a:spAutoFit/>
          </a:bodyPr>
          <a:lstStyle/>
          <a:p>
            <a:r>
              <a:rPr lang="en-GB" sz="2400" dirty="0">
                <a:latin typeface="Consolas" panose="020B0609020204030204" pitchFamily="49" charset="0"/>
                <a:cs typeface="Consolas" panose="020B0609020204030204" pitchFamily="49" charset="0"/>
              </a:rPr>
              <a:t>After analysing our dataset of adult income using chi-squared test we have come across the P value which is </a:t>
            </a:r>
            <a:r>
              <a:rPr lang="en-GB" sz="2400" b="1" dirty="0">
                <a:solidFill>
                  <a:srgbClr val="FF0000"/>
                </a:solidFill>
                <a:latin typeface="Consolas" panose="020B0609020204030204" pitchFamily="49" charset="0"/>
                <a:cs typeface="Consolas" panose="020B0609020204030204" pitchFamily="49" charset="0"/>
              </a:rPr>
              <a:t>P=2.2e-16</a:t>
            </a:r>
          </a:p>
          <a:p>
            <a:endParaRPr lang="en-GB"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071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4DAF4-6170-167F-AE77-99CFD3BC03A1}"/>
            </a:ext>
          </a:extLst>
        </p:cNvPr>
        <p:cNvGrpSpPr/>
        <p:nvPr/>
      </p:nvGrpSpPr>
      <p:grpSpPr>
        <a:xfrm>
          <a:off x="0" y="0"/>
          <a:ext cx="0" cy="0"/>
          <a:chOff x="0" y="0"/>
          <a:chExt cx="0" cy="0"/>
        </a:xfrm>
      </p:grpSpPr>
      <p:sp>
        <p:nvSpPr>
          <p:cNvPr id="135" name="TextShape 1">
            <a:extLst>
              <a:ext uri="{FF2B5EF4-FFF2-40B4-BE49-F238E27FC236}">
                <a16:creationId xmlns:a16="http://schemas.microsoft.com/office/drawing/2014/main" id="{1B303437-E632-1B41-E1F8-5FD857BB783E}"/>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PRE 7COM1079-2022  Student Group No:  </a:t>
            </a:r>
            <a:r>
              <a:rPr lang="en-GB" sz="1500" spc="-1" dirty="0">
                <a:solidFill>
                  <a:srgbClr val="B3B9B9"/>
                </a:solidFill>
                <a:latin typeface="Arial"/>
              </a:rPr>
              <a:t>A125</a:t>
            </a:r>
            <a:endParaRPr lang="en-US" sz="1500" b="0" strike="noStrike" spc="-1" dirty="0">
              <a:latin typeface="Times New Roman"/>
            </a:endParaRPr>
          </a:p>
        </p:txBody>
      </p:sp>
      <p:sp>
        <p:nvSpPr>
          <p:cNvPr id="136" name="TextShape 2">
            <a:extLst>
              <a:ext uri="{FF2B5EF4-FFF2-40B4-BE49-F238E27FC236}">
                <a16:creationId xmlns:a16="http://schemas.microsoft.com/office/drawing/2014/main" id="{80416428-53A3-AB34-E7E1-FB9586B79801}"/>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4" name="TextBox 3">
            <a:extLst>
              <a:ext uri="{FF2B5EF4-FFF2-40B4-BE49-F238E27FC236}">
                <a16:creationId xmlns:a16="http://schemas.microsoft.com/office/drawing/2014/main" id="{6518FCB1-A145-F8F1-4B47-ECF09F452497}"/>
              </a:ext>
            </a:extLst>
          </p:cNvPr>
          <p:cNvSpPr txBox="1"/>
          <p:nvPr/>
        </p:nvSpPr>
        <p:spPr>
          <a:xfrm>
            <a:off x="846901" y="1636000"/>
            <a:ext cx="11066988" cy="1200329"/>
          </a:xfrm>
          <a:prstGeom prst="rect">
            <a:avLst/>
          </a:prstGeom>
          <a:solidFill>
            <a:schemeClr val="bg1"/>
          </a:solidFill>
        </p:spPr>
        <p:txBody>
          <a:bodyPr wrap="square" rtlCol="0">
            <a:spAutoFit/>
          </a:bodyPr>
          <a:lstStyle/>
          <a:p>
            <a:r>
              <a:rPr lang="en-GB" sz="2400" dirty="0">
                <a:latin typeface="Consolas" panose="020B0609020204030204" pitchFamily="49" charset="0"/>
                <a:cs typeface="Consolas" panose="020B0609020204030204" pitchFamily="49" charset="0"/>
              </a:rPr>
              <a:t>After analysing our dataset of adult income using chi-squared test we have come across the P value which is </a:t>
            </a:r>
            <a:r>
              <a:rPr lang="en-GB" sz="2400" b="1" dirty="0">
                <a:solidFill>
                  <a:srgbClr val="FF0000"/>
                </a:solidFill>
                <a:latin typeface="Consolas" panose="020B0609020204030204" pitchFamily="49" charset="0"/>
                <a:cs typeface="Consolas" panose="020B0609020204030204" pitchFamily="49" charset="0"/>
              </a:rPr>
              <a:t>P=2.2e-16</a:t>
            </a:r>
          </a:p>
          <a:p>
            <a:endParaRPr lang="en-GB" sz="2400"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EA7139AC-261F-96C7-6A70-942FF29FEB8F}"/>
              </a:ext>
            </a:extLst>
          </p:cNvPr>
          <p:cNvSpPr txBox="1"/>
          <p:nvPr/>
        </p:nvSpPr>
        <p:spPr>
          <a:xfrm>
            <a:off x="846901" y="2702800"/>
            <a:ext cx="11066988" cy="2308324"/>
          </a:xfrm>
          <a:prstGeom prst="rect">
            <a:avLst/>
          </a:prstGeom>
          <a:solidFill>
            <a:schemeClr val="bg1"/>
          </a:solidFill>
        </p:spPr>
        <p:txBody>
          <a:bodyPr wrap="square" rtlCol="0">
            <a:spAutoFit/>
          </a:bodyPr>
          <a:lstStyle/>
          <a:p>
            <a:r>
              <a:rPr lang="en-GB" sz="2400" b="1" dirty="0">
                <a:latin typeface="Consolas" panose="020B0609020204030204" pitchFamily="49" charset="0"/>
                <a:cs typeface="Consolas" panose="020B0609020204030204" pitchFamily="49" charset="0"/>
              </a:rPr>
              <a:t>The result is considered statistically significant if the p-value obtained from the chi-square test is less than 0.05. This indicates that there is evidence to reject the null hypothesis  and accepting the alternate hypothesis which is : There is a difference in the proportions of income between/among the levels of education among adults in the USA.</a:t>
            </a:r>
            <a:endParaRPr lang="en-GB"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8686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83085-7C0D-236D-D67A-3CCEA87BD260}"/>
            </a:ext>
          </a:extLst>
        </p:cNvPr>
        <p:cNvGrpSpPr/>
        <p:nvPr/>
      </p:nvGrpSpPr>
      <p:grpSpPr>
        <a:xfrm>
          <a:off x="0" y="0"/>
          <a:ext cx="0" cy="0"/>
          <a:chOff x="0" y="0"/>
          <a:chExt cx="0" cy="0"/>
        </a:xfrm>
      </p:grpSpPr>
      <p:sp>
        <p:nvSpPr>
          <p:cNvPr id="135" name="TextShape 1">
            <a:extLst>
              <a:ext uri="{FF2B5EF4-FFF2-40B4-BE49-F238E27FC236}">
                <a16:creationId xmlns:a16="http://schemas.microsoft.com/office/drawing/2014/main" id="{C80E5FA0-FEAC-B234-7BB3-1B9EF137ECDE}"/>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PRE 7COM1079-2022  Student Group No:  </a:t>
            </a:r>
            <a:r>
              <a:rPr lang="en-GB" sz="1500" spc="-1" dirty="0">
                <a:solidFill>
                  <a:srgbClr val="B3B9B9"/>
                </a:solidFill>
                <a:latin typeface="Arial"/>
              </a:rPr>
              <a:t>A125</a:t>
            </a:r>
            <a:endParaRPr lang="en-US" sz="1500" b="0" strike="noStrike" spc="-1" dirty="0">
              <a:latin typeface="Times New Roman"/>
            </a:endParaRPr>
          </a:p>
        </p:txBody>
      </p:sp>
      <p:sp>
        <p:nvSpPr>
          <p:cNvPr id="136" name="TextShape 2">
            <a:extLst>
              <a:ext uri="{FF2B5EF4-FFF2-40B4-BE49-F238E27FC236}">
                <a16:creationId xmlns:a16="http://schemas.microsoft.com/office/drawing/2014/main" id="{52452E80-9A41-289D-6C41-AF9129D66AB2}"/>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8</a:t>
            </a:fld>
            <a:endParaRPr lang="en-US" sz="1500" b="0" strike="noStrike" spc="-1">
              <a:latin typeface="Times New Roman"/>
            </a:endParaRPr>
          </a:p>
        </p:txBody>
      </p:sp>
      <p:sp>
        <p:nvSpPr>
          <p:cNvPr id="4" name="TextBox 3">
            <a:extLst>
              <a:ext uri="{FF2B5EF4-FFF2-40B4-BE49-F238E27FC236}">
                <a16:creationId xmlns:a16="http://schemas.microsoft.com/office/drawing/2014/main" id="{EF37057E-1310-0F96-EB2E-A59BE268D5F2}"/>
              </a:ext>
            </a:extLst>
          </p:cNvPr>
          <p:cNvSpPr txBox="1"/>
          <p:nvPr/>
        </p:nvSpPr>
        <p:spPr>
          <a:xfrm>
            <a:off x="965160" y="1980557"/>
            <a:ext cx="10273680" cy="2554545"/>
          </a:xfrm>
          <a:prstGeom prst="rect">
            <a:avLst/>
          </a:prstGeom>
          <a:solidFill>
            <a:schemeClr val="bg1"/>
          </a:solidFill>
        </p:spPr>
        <p:txBody>
          <a:bodyPr wrap="square" rtlCol="0">
            <a:spAutoFit/>
          </a:bodyPr>
          <a:lstStyle/>
          <a:p>
            <a:pPr algn="just"/>
            <a:r>
              <a:rPr lang="en-GB" sz="2000" dirty="0">
                <a:latin typeface="Consolas" panose="020B0609020204030204" pitchFamily="49" charset="0"/>
                <a:cs typeface="Consolas" panose="020B0609020204030204" pitchFamily="49" charset="0"/>
              </a:rPr>
              <a:t>The p-value &lt; 0.05 in the chi-square test shows that there is a statistically significant correlation between adult income fractions and education levels in the USA. The alternative theory that education is a major factor in determining economic results is supported by the fact that income distribution differs depending on educational attainment. Higher educated people are more likely to have greater economic possibilities, according to the study, which emphasises the crucial role that education plays in wealth distribution.</a:t>
            </a:r>
          </a:p>
        </p:txBody>
      </p:sp>
    </p:spTree>
    <p:extLst>
      <p:ext uri="{BB962C8B-B14F-4D97-AF65-F5344CB8AC3E}">
        <p14:creationId xmlns:p14="http://schemas.microsoft.com/office/powerpoint/2010/main" val="19424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F7614-2153-54C2-78F6-609316B27388}"/>
            </a:ext>
          </a:extLst>
        </p:cNvPr>
        <p:cNvGrpSpPr/>
        <p:nvPr/>
      </p:nvGrpSpPr>
      <p:grpSpPr>
        <a:xfrm>
          <a:off x="0" y="0"/>
          <a:ext cx="0" cy="0"/>
          <a:chOff x="0" y="0"/>
          <a:chExt cx="0" cy="0"/>
        </a:xfrm>
      </p:grpSpPr>
      <p:sp>
        <p:nvSpPr>
          <p:cNvPr id="135" name="TextShape 1">
            <a:extLst>
              <a:ext uri="{FF2B5EF4-FFF2-40B4-BE49-F238E27FC236}">
                <a16:creationId xmlns:a16="http://schemas.microsoft.com/office/drawing/2014/main" id="{DF8B2FFA-EA70-86DE-02C2-638F2ADA63A1}"/>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PRE 7COM1079-2022  Student Group No:  </a:t>
            </a:r>
            <a:r>
              <a:rPr lang="en-GB" sz="1500" spc="-1" dirty="0">
                <a:solidFill>
                  <a:srgbClr val="B3B9B9"/>
                </a:solidFill>
                <a:latin typeface="Arial"/>
              </a:rPr>
              <a:t>A125</a:t>
            </a:r>
            <a:endParaRPr lang="en-US" sz="1500" b="0" strike="noStrike" spc="-1" dirty="0">
              <a:latin typeface="Times New Roman"/>
            </a:endParaRPr>
          </a:p>
        </p:txBody>
      </p:sp>
      <p:sp>
        <p:nvSpPr>
          <p:cNvPr id="136" name="TextShape 2">
            <a:extLst>
              <a:ext uri="{FF2B5EF4-FFF2-40B4-BE49-F238E27FC236}">
                <a16:creationId xmlns:a16="http://schemas.microsoft.com/office/drawing/2014/main" id="{474E1EFD-198F-CA8E-4404-8F97E79A2B5F}"/>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9</a:t>
            </a:fld>
            <a:endParaRPr lang="en-US" sz="1500" b="0" strike="noStrike" spc="-1">
              <a:latin typeface="Times New Roman"/>
            </a:endParaRPr>
          </a:p>
        </p:txBody>
      </p:sp>
      <p:sp>
        <p:nvSpPr>
          <p:cNvPr id="4" name="TextBox 3">
            <a:extLst>
              <a:ext uri="{FF2B5EF4-FFF2-40B4-BE49-F238E27FC236}">
                <a16:creationId xmlns:a16="http://schemas.microsoft.com/office/drawing/2014/main" id="{7B2570F7-3358-47AE-E29B-EDCF7242A4BE}"/>
              </a:ext>
            </a:extLst>
          </p:cNvPr>
          <p:cNvSpPr txBox="1"/>
          <p:nvPr/>
        </p:nvSpPr>
        <p:spPr>
          <a:xfrm>
            <a:off x="846902" y="1372215"/>
            <a:ext cx="10391938" cy="3785652"/>
          </a:xfrm>
          <a:prstGeom prst="rect">
            <a:avLst/>
          </a:prstGeom>
          <a:solidFill>
            <a:schemeClr val="bg1"/>
          </a:solidFill>
        </p:spPr>
        <p:txBody>
          <a:bodyPr wrap="square" rtlCol="0">
            <a:spAutoFit/>
          </a:bodyPr>
          <a:lstStyle/>
          <a:p>
            <a:pPr algn="just"/>
            <a:r>
              <a:rPr lang="en-GB" sz="2000" dirty="0">
                <a:latin typeface="Consolas" panose="020B0609020204030204" pitchFamily="49" charset="0"/>
                <a:cs typeface="Consolas" panose="020B0609020204030204" pitchFamily="49" charset="0"/>
              </a:rPr>
              <a:t>This finding emphasises the value of education as a catalyst for economic mobility and a possible means of mitigating income inequality in a larger sense. It offers useful information for organisations and governments, highlighting the importance of funding education to enhance the economic prospects of disadvantaged populations. Although the research demonstrates a strong correlation, it also presents additional issues regarding the mechanisms of causality, possible mediating factors (such as geography, gender, or race), and the particular educational levels that have the biggest effects on income. In addition to answering the research question, this conclusion establishes the groundwork for focused interventions and further investigation into the relationship between economic inequality and education.</a:t>
            </a:r>
          </a:p>
        </p:txBody>
      </p:sp>
    </p:spTree>
    <p:extLst>
      <p:ext uri="{BB962C8B-B14F-4D97-AF65-F5344CB8AC3E}">
        <p14:creationId xmlns:p14="http://schemas.microsoft.com/office/powerpoint/2010/main" val="2056609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10648</TotalTime>
  <Words>1027</Words>
  <Application>Microsoft Macintosh PowerPoint</Application>
  <PresentationFormat>Widescreen</PresentationFormat>
  <Paragraphs>138</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Mirshad Rahman Naduvilakkalathil [Student-PECS]</cp:lastModifiedBy>
  <cp:revision>157</cp:revision>
  <dcterms:created xsi:type="dcterms:W3CDTF">2019-10-01T08:37:56Z</dcterms:created>
  <dcterms:modified xsi:type="dcterms:W3CDTF">2024-12-02T15:27:23Z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