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40" r:id="rId6"/>
    <p:sldId id="329" r:id="rId7"/>
    <p:sldId id="336" r:id="rId8"/>
    <p:sldId id="34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04/11/2024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04/11/2024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3999" y="1890000"/>
            <a:ext cx="10667729" cy="360000"/>
          </a:xfrm>
        </p:spPr>
        <p:txBody>
          <a:bodyPr/>
          <a:lstStyle/>
          <a:p>
            <a:r>
              <a:rPr lang="en-US" sz="2000" dirty="0"/>
              <a:t>Group Name:     A125A                            Name of Student Presenting: </a:t>
            </a:r>
            <a:r>
              <a:rPr lang="en-US" sz="2000" dirty="0" err="1"/>
              <a:t>Christima</a:t>
            </a:r>
            <a:r>
              <a:rPr lang="en-US" sz="2000" dirty="0"/>
              <a:t> Mary Suresh Kumar</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1102196"/>
          </a:xfrm>
        </p:spPr>
        <p:txBody>
          <a:bodyPr/>
          <a:lstStyle/>
          <a:p>
            <a:r>
              <a:rPr lang="en-GB" dirty="0"/>
              <a:t>7COM1079-2024  Student Group No:  A125A                 Names of Student Attendees: Jackson Simethy, </a:t>
            </a:r>
            <a:r>
              <a:rPr lang="en-GB" dirty="0" err="1"/>
              <a:t>Sidhiq</a:t>
            </a:r>
            <a:r>
              <a:rPr lang="en-GB" dirty="0"/>
              <a:t> Ali,</a:t>
            </a:r>
          </a:p>
          <a:p>
            <a:r>
              <a:rPr lang="en-GB" dirty="0"/>
              <a:t>                                                                                                                                 </a:t>
            </a:r>
            <a:r>
              <a:rPr lang="en-GB" dirty="0" err="1"/>
              <a:t>Christima</a:t>
            </a:r>
            <a:r>
              <a:rPr lang="en-GB" dirty="0"/>
              <a:t> Mary Suresh Kumar,</a:t>
            </a:r>
          </a:p>
          <a:p>
            <a:r>
              <a:rPr lang="en-GB" dirty="0"/>
              <a:t>                                                                                                                                 </a:t>
            </a:r>
            <a:r>
              <a:rPr lang="en-GB" dirty="0" err="1"/>
              <a:t>Mirshad</a:t>
            </a:r>
            <a:r>
              <a:rPr lang="en-GB" dirty="0"/>
              <a:t> Rahman </a:t>
            </a:r>
            <a:r>
              <a:rPr lang="en-GB" dirty="0" err="1"/>
              <a:t>Naduvilakkalathil</a:t>
            </a:r>
            <a:r>
              <a:rPr lang="en-GB" dirty="0"/>
              <a:t>,</a:t>
            </a:r>
          </a:p>
          <a:p>
            <a:r>
              <a:rPr lang="en-GB" dirty="0"/>
              <a:t>                                                                                                                                 </a:t>
            </a:r>
            <a:r>
              <a:rPr lang="en-GB" dirty="0" err="1"/>
              <a:t>Punnoose</a:t>
            </a:r>
            <a:r>
              <a:rPr lang="en-GB" dirty="0"/>
              <a:t> </a:t>
            </a:r>
            <a:r>
              <a:rPr lang="en-GB" dirty="0" err="1"/>
              <a:t>Panoor</a:t>
            </a:r>
            <a:r>
              <a:rPr lang="en-GB" dirty="0"/>
              <a:t> </a:t>
            </a:r>
            <a:r>
              <a:rPr lang="en-GB" dirty="0" err="1"/>
              <a:t>Punnoose</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88FAE-7185-721A-D238-081897EC9A6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E6366F-B969-F8A7-53C5-C18FFEC43248}"/>
              </a:ext>
            </a:extLst>
          </p:cNvPr>
          <p:cNvSpPr>
            <a:spLocks noGrp="1"/>
          </p:cNvSpPr>
          <p:nvPr>
            <p:ph type="ftr" sz="quarter" idx="11"/>
          </p:nvPr>
        </p:nvSpPr>
        <p:spPr/>
        <p:txBody>
          <a:bodyPr/>
          <a:lstStyle/>
          <a:p>
            <a:r>
              <a:rPr lang="en-IN" b="1" i="0" dirty="0">
                <a:solidFill>
                  <a:srgbClr val="202124"/>
                </a:solidFill>
                <a:effectLst/>
                <a:latin typeface="zeitung"/>
              </a:rPr>
              <a:t>Adult Income Census</a:t>
            </a:r>
          </a:p>
          <a:p>
            <a:r>
              <a:rPr lang="en-GB" dirty="0"/>
              <a:t> </a:t>
            </a:r>
          </a:p>
        </p:txBody>
      </p:sp>
      <p:sp>
        <p:nvSpPr>
          <p:cNvPr id="4" name="Slide Number Placeholder 3">
            <a:extLst>
              <a:ext uri="{FF2B5EF4-FFF2-40B4-BE49-F238E27FC236}">
                <a16:creationId xmlns:a16="http://schemas.microsoft.com/office/drawing/2014/main" id="{98769A01-FE0F-78B3-FC27-0217E1696646}"/>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8" name="Picture 7">
            <a:extLst>
              <a:ext uri="{FF2B5EF4-FFF2-40B4-BE49-F238E27FC236}">
                <a16:creationId xmlns:a16="http://schemas.microsoft.com/office/drawing/2014/main" id="{53CC9D02-D4F3-7B18-8CD4-CD16853B4D6D}"/>
              </a:ext>
            </a:extLst>
          </p:cNvPr>
          <p:cNvPicPr>
            <a:picLocks noChangeAspect="1"/>
          </p:cNvPicPr>
          <p:nvPr/>
        </p:nvPicPr>
        <p:blipFill>
          <a:blip r:embed="rId2"/>
          <a:stretch>
            <a:fillRect/>
          </a:stretch>
        </p:blipFill>
        <p:spPr>
          <a:xfrm>
            <a:off x="965289" y="1186396"/>
            <a:ext cx="10862917" cy="2417837"/>
          </a:xfrm>
          <a:prstGeom prst="rect">
            <a:avLst/>
          </a:prstGeom>
        </p:spPr>
      </p:pic>
      <p:sp>
        <p:nvSpPr>
          <p:cNvPr id="9" name="TextBox 8">
            <a:extLst>
              <a:ext uri="{FF2B5EF4-FFF2-40B4-BE49-F238E27FC236}">
                <a16:creationId xmlns:a16="http://schemas.microsoft.com/office/drawing/2014/main" id="{C589E349-B877-4630-81DF-2C84A956025F}"/>
              </a:ext>
            </a:extLst>
          </p:cNvPr>
          <p:cNvSpPr txBox="1"/>
          <p:nvPr/>
        </p:nvSpPr>
        <p:spPr>
          <a:xfrm>
            <a:off x="965289" y="4218039"/>
            <a:ext cx="8473679" cy="338554"/>
          </a:xfrm>
          <a:prstGeom prst="rect">
            <a:avLst/>
          </a:prstGeom>
          <a:noFill/>
        </p:spPr>
        <p:txBody>
          <a:bodyPr wrap="square" rtlCol="0">
            <a:spAutoFit/>
          </a:bodyPr>
          <a:lstStyle/>
          <a:p>
            <a:r>
              <a:rPr lang="en-IN" sz="1600" dirty="0"/>
              <a:t>Data set consist of12 Columns and 31948 Rows</a:t>
            </a:r>
          </a:p>
        </p:txBody>
      </p:sp>
    </p:spTree>
    <p:extLst>
      <p:ext uri="{BB962C8B-B14F-4D97-AF65-F5344CB8AC3E}">
        <p14:creationId xmlns:p14="http://schemas.microsoft.com/office/powerpoint/2010/main" val="103247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DS122 - adult income1.csv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13722"/>
            <a:ext cx="10974945" cy="230832"/>
          </a:xfrm>
        </p:spPr>
        <p:txBody>
          <a:bodyPr/>
          <a:lstStyle/>
          <a:p>
            <a:r>
              <a:rPr lang="en-GB" dirty="0"/>
              <a:t>7COM1079-2024  Student Group No:A125A                    Names of Student Group Attendees: Jackson Simethy, </a:t>
            </a:r>
            <a:r>
              <a:rPr lang="en-GB" dirty="0" err="1"/>
              <a:t>Sidhiq</a:t>
            </a:r>
            <a:r>
              <a:rPr lang="en-GB" dirty="0"/>
              <a:t> Ali,</a:t>
            </a:r>
          </a:p>
          <a:p>
            <a:r>
              <a:rPr lang="en-GB" dirty="0"/>
              <a:t>                                                                                                                                 </a:t>
            </a:r>
            <a:r>
              <a:rPr lang="en-GB" dirty="0" err="1"/>
              <a:t>Christima</a:t>
            </a:r>
            <a:r>
              <a:rPr lang="en-GB" dirty="0"/>
              <a:t> Mary Suresh Kumar,</a:t>
            </a:r>
          </a:p>
          <a:p>
            <a:r>
              <a:rPr lang="en-GB" dirty="0"/>
              <a:t>                                                                                                                                 </a:t>
            </a:r>
            <a:r>
              <a:rPr lang="en-GB" dirty="0" err="1"/>
              <a:t>Mirshad</a:t>
            </a:r>
            <a:r>
              <a:rPr lang="en-GB" dirty="0"/>
              <a:t> Rahman </a:t>
            </a:r>
            <a:r>
              <a:rPr lang="en-GB" dirty="0" err="1"/>
              <a:t>Naduvilakkalathil</a:t>
            </a:r>
            <a:r>
              <a:rPr lang="en-GB" dirty="0"/>
              <a:t>,</a:t>
            </a:r>
          </a:p>
          <a:p>
            <a:r>
              <a:rPr lang="en-GB" dirty="0"/>
              <a:t>                                                                                                                                 </a:t>
            </a:r>
            <a:r>
              <a:rPr lang="en-GB" dirty="0" err="1"/>
              <a:t>Punnoose</a:t>
            </a:r>
            <a:r>
              <a:rPr lang="en-GB" dirty="0"/>
              <a:t> </a:t>
            </a:r>
            <a:r>
              <a:rPr lang="en-GB" dirty="0" err="1"/>
              <a:t>Panoor</a:t>
            </a:r>
            <a:r>
              <a:rPr lang="en-GB" dirty="0"/>
              <a:t> </a:t>
            </a:r>
            <a:r>
              <a:rPr lang="en-GB" dirty="0" err="1"/>
              <a:t>Punnoose</a:t>
            </a:r>
            <a:endParaRPr lang="en-GB" dirty="0"/>
          </a:p>
          <a:p>
            <a:r>
              <a:rPr lang="en-GB" dirty="0"/>
              <a:t>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101427"/>
            <a:ext cx="10974945" cy="4102727"/>
          </a:xfrm>
        </p:spPr>
        <p:txBody>
          <a:bodyPr>
            <a:noAutofit/>
          </a:bodyPr>
          <a:lstStyle/>
          <a:p>
            <a:pPr>
              <a:lnSpc>
                <a:spcPct val="100000"/>
              </a:lnSpc>
            </a:pPr>
            <a:r>
              <a:rPr lang="en-US" sz="2400" b="0" dirty="0">
                <a:latin typeface="Calibri"/>
                <a:cs typeface="Calibri"/>
              </a:rPr>
              <a:t>This dataset is interesting to us because it creates an understanding of the most important factors affecting income after considering an individual’s age, education, and occupation as well as the income he/she has reached.</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solidFill>
                  <a:srgbClr val="FF0000"/>
                </a:solidFill>
                <a:latin typeface="Calibri"/>
                <a:cs typeface="Calibri"/>
              </a:rPr>
              <a:t>Education.num</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 </a:t>
            </a:r>
            <a:r>
              <a:rPr lang="en-US" sz="2400" b="0" dirty="0">
                <a:solidFill>
                  <a:srgbClr val="FF0000"/>
                </a:solidFill>
                <a:latin typeface="Calibri"/>
                <a:cs typeface="Calibri"/>
              </a:rPr>
              <a:t>Interval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income </a:t>
            </a:r>
            <a:br>
              <a:rPr lang="en-US" sz="2400" b="0" dirty="0">
                <a:solidFill>
                  <a:srgbClr val="FF0000"/>
                </a:solidFill>
                <a:latin typeface="Calibri"/>
                <a:cs typeface="Calibri"/>
              </a:rPr>
            </a:br>
            <a:r>
              <a:rPr lang="en-US" sz="2400" b="0" dirty="0">
                <a:solidFill>
                  <a:srgbClr val="FF0000"/>
                </a:solidFill>
                <a:latin typeface="Calibri"/>
                <a:cs typeface="Calibri"/>
              </a:rPr>
              <a:t>                   </a:t>
            </a:r>
            <a:r>
              <a:rPr lang="en-US" sz="2400" b="0" dirty="0">
                <a:latin typeface="Calibri"/>
                <a:cs typeface="Calibri"/>
              </a:rPr>
              <a:t>This Dependent variable datatype is  : </a:t>
            </a:r>
            <a:r>
              <a:rPr lang="en-US" sz="2400" b="0" dirty="0">
                <a:solidFill>
                  <a:srgbClr val="FF0000"/>
                </a:solidFill>
                <a:latin typeface="Calibri"/>
                <a:cs typeface="Calibri"/>
              </a:rPr>
              <a:t>categorial</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A125A</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3975944"/>
          </a:xfrm>
        </p:spPr>
        <p:txBody>
          <a:bodyPr>
            <a:noAutofit/>
          </a:bodyPr>
          <a:lstStyle/>
          <a:p>
            <a:pPr>
              <a:lnSpc>
                <a:spcPct val="100000"/>
              </a:lnSpc>
            </a:pP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r>
              <a:rPr lang="en-US" sz="2400" b="0" dirty="0">
                <a:latin typeface="Calibri" panose="020F0502020204030204" pitchFamily="34" charset="0"/>
                <a:ea typeface="Calibri" panose="020F0502020204030204" pitchFamily="34" charset="0"/>
                <a:cs typeface="Times New Roman" panose="02020603050405020304" pitchFamily="18" charset="0"/>
              </a:rPr>
              <a:t>Is there a significant correlation between years of education(education. num) and age, and how does this relationship impact income levels in the population</a:t>
            </a:r>
            <a:r>
              <a:rPr lang="en-IE" sz="2400" b="0" dirty="0">
                <a:latin typeface="Calibri" panose="020F0502020204030204" pitchFamily="34" charset="0"/>
                <a:ea typeface="Calibri" panose="020F0502020204030204" pitchFamily="34" charset="0"/>
                <a:cs typeface="Times New Roman" panose="02020603050405020304" pitchFamily="18" charset="0"/>
              </a:rPr>
              <a:t>”</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50716" y="1346259"/>
            <a:ext cx="10406581" cy="3855006"/>
          </a:xfrm>
        </p:spPr>
        <p:txBody>
          <a:bodyPr vert="horz" lIns="0" tIns="0" rIns="0" bIns="0" rtlCol="0" anchor="t">
            <a:noAutofit/>
          </a:bodyPr>
          <a:lstStyle/>
          <a:p>
            <a:pPr>
              <a:lnSpc>
                <a:spcPct val="100000"/>
              </a:lnSpc>
            </a:pPr>
            <a:r>
              <a:rPr lang="en-US" sz="2000" dirty="0">
                <a:latin typeface="Arial"/>
                <a:cs typeface="Arial"/>
              </a:rPr>
              <a:t>Relation of Education and Age</a:t>
            </a:r>
          </a:p>
          <a:p>
            <a:pPr marL="457200" indent="-457200">
              <a:lnSpc>
                <a:spcPct val="100000"/>
              </a:lnSpc>
              <a:buAutoNum type="arabicPeriod"/>
            </a:pPr>
            <a:r>
              <a:rPr lang="en-US" sz="1800" b="0" dirty="0">
                <a:latin typeface="Arial"/>
                <a:cs typeface="Arial"/>
              </a:rPr>
              <a:t>H₀₁: The number of years spent in education (</a:t>
            </a:r>
            <a:r>
              <a:rPr lang="en-US" sz="1800" b="0" dirty="0" err="1">
                <a:latin typeface="Arial"/>
                <a:cs typeface="Arial"/>
              </a:rPr>
              <a:t>education.num</a:t>
            </a:r>
            <a:r>
              <a:rPr lang="en-US" sz="1800" b="0" dirty="0">
                <a:latin typeface="Arial"/>
                <a:cs typeface="Arial"/>
              </a:rPr>
              <a:t>) and age, are not significantly correlated.</a:t>
            </a:r>
          </a:p>
          <a:p>
            <a:pPr marL="457200" indent="-457200">
              <a:lnSpc>
                <a:spcPct val="100000"/>
              </a:lnSpc>
              <a:buAutoNum type="arabicPeriod"/>
            </a:pPr>
            <a:r>
              <a:rPr lang="en-US" sz="1800" b="0" dirty="0">
                <a:latin typeface="Arial"/>
                <a:cs typeface="Arial"/>
              </a:rPr>
              <a:t>H₁₁: Education (</a:t>
            </a:r>
            <a:r>
              <a:rPr lang="en-US" sz="1800" b="0" dirty="0" err="1">
                <a:latin typeface="Arial"/>
                <a:cs typeface="Arial"/>
              </a:rPr>
              <a:t>education.num</a:t>
            </a:r>
            <a:r>
              <a:rPr lang="en-US" sz="1800" b="0" dirty="0">
                <a:latin typeface="Arial"/>
                <a:cs typeface="Arial"/>
              </a:rPr>
              <a:t>) and age are significantly correlated.</a:t>
            </a:r>
          </a:p>
          <a:p>
            <a:pPr>
              <a:lnSpc>
                <a:spcPct val="100000"/>
              </a:lnSpc>
            </a:pPr>
            <a:r>
              <a:rPr lang="en-US" sz="2000" dirty="0">
                <a:latin typeface="Arial"/>
                <a:cs typeface="Arial"/>
              </a:rPr>
              <a:t>Influences on Income levels</a:t>
            </a:r>
          </a:p>
          <a:p>
            <a:pPr marL="457200" indent="-457200">
              <a:lnSpc>
                <a:spcPct val="100000"/>
              </a:lnSpc>
              <a:buAutoNum type="arabicPeriod"/>
            </a:pPr>
            <a:r>
              <a:rPr lang="en-US" sz="1800" b="0" dirty="0">
                <a:latin typeface="Arial"/>
                <a:cs typeface="Arial"/>
              </a:rPr>
              <a:t>H₀₂: The correlation between education and age would have no clear impact on earning potential, or more simply, the two education and age do not affect the probability of earning more than fifty thousand or less.</a:t>
            </a:r>
          </a:p>
          <a:p>
            <a:pPr marL="457200" indent="-457200">
              <a:lnSpc>
                <a:spcPct val="100000"/>
              </a:lnSpc>
              <a:buAutoNum type="arabicPeriod"/>
            </a:pPr>
            <a:r>
              <a:rPr lang="en-US" sz="1800" b="0" dirty="0">
                <a:latin typeface="Arial"/>
                <a:cs typeface="Arial"/>
              </a:rPr>
              <a:t>H₁₂: The correlation between education and age is very much correlated with the earning potential that shows that at certain levels of education at certain ages, there are peoples, who will on higher incomes and those who will not.</a:t>
            </a:r>
            <a:endParaRPr lang="en-GB" sz="1800" b="0" dirty="0">
              <a:solidFill>
                <a:srgbClr val="FF0000"/>
              </a:solidFill>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2776069790"/>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11699</TotalTime>
  <Words>546</Words>
  <Application>Microsoft Office PowerPoint</Application>
  <PresentationFormat>Widescreen</PresentationFormat>
  <Paragraphs>35</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zeitung</vt:lpstr>
      <vt:lpstr>Herts Theme</vt:lpstr>
      <vt:lpstr>Research Question –  Tutorial Presentation for Feedback Date:  04/11/2024 </vt:lpstr>
      <vt:lpstr>PowerPoint Presentation</vt:lpstr>
      <vt:lpstr>This dataset is interesting to us because it creates an understanding of the most important factors affecting income after considering an individual’s age, education, and occupation as well as the income he/she has reached.  Our  Independent variable is: Education.num                    This  Independent variable datatype is : Interval Our Dependent variable is: income                     This Dependent variable datatype is  : categorial</vt:lpstr>
      <vt:lpstr>“Is there a significant correlation between years of education(education. num) and age, and how does this relationship impact income levels in the population”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jackson simethy</cp:lastModifiedBy>
  <cp:revision>233</cp:revision>
  <dcterms:created xsi:type="dcterms:W3CDTF">2019-10-01T08:37:56Z</dcterms:created>
  <dcterms:modified xsi:type="dcterms:W3CDTF">2024-11-05T04:02:26Z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