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CF"/>
    <a:srgbClr val="A97CBE"/>
    <a:srgbClr val="85509A"/>
    <a:srgbClr val="714484"/>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C21C4-D6B6-30FA-F2CF-2BFBF088AE41}" v="6" dt="2024-11-20T20:20:26.187"/>
    <p1510:client id="{B78C1E7E-8D16-6851-E5D7-320D0467A676}" v="71" dt="2024-11-21T16:49:04.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6" autoAdjust="0"/>
    <p:restoredTop sz="95645"/>
  </p:normalViewPr>
  <p:slideViewPr>
    <p:cSldViewPr snapToGrid="0" showGuides="1">
      <p:cViewPr varScale="1">
        <p:scale>
          <a:sx n="102" d="100"/>
          <a:sy n="102" d="100"/>
        </p:scale>
        <p:origin x="1472" y="17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c</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vert="horz" lIns="0" tIns="0" rIns="0" bIns="0" rtlCol="0" anchor="t">
            <a:noAutofit/>
          </a:bodyPr>
          <a:lstStyle/>
          <a:p>
            <a:r>
              <a:rPr lang="en-US" sz="2000" dirty="0"/>
              <a:t>Group Name:          A125                                    Name of Student Presenting: Jackson </a:t>
            </a:r>
            <a:r>
              <a:rPr lang="en-US" sz="2000" dirty="0" err="1"/>
              <a:t>Simethy</a:t>
            </a:r>
            <a:r>
              <a:rPr lang="en-US" sz="2000"/>
              <a:t>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A125 </a:t>
            </a:r>
            <a:endParaRPr lang="en-US" dirty="0"/>
          </a:p>
          <a:p>
            <a:r>
              <a:rPr lang="en-GB" dirty="0"/>
              <a:t>                 </a:t>
            </a:r>
            <a:endParaRPr lang="en-US" dirty="0">
              <a:cs typeface="Arial"/>
            </a:endParaRPr>
          </a:p>
          <a:p>
            <a:r>
              <a:rPr lang="en-GB" dirty="0"/>
              <a:t>Names of Student Attendees: </a:t>
            </a:r>
            <a:r>
              <a:rPr lang="en-GB" dirty="0" err="1"/>
              <a:t>Christima</a:t>
            </a:r>
            <a:r>
              <a:rPr lang="en-GB" dirty="0"/>
              <a:t> Mary Suresh Kumar, </a:t>
            </a:r>
            <a:r>
              <a:rPr lang="en-GB" dirty="0" err="1"/>
              <a:t>Sidhiq</a:t>
            </a:r>
            <a:r>
              <a:rPr lang="en-GB" dirty="0"/>
              <a:t> Ali, </a:t>
            </a:r>
            <a:r>
              <a:rPr lang="en-GB" dirty="0" err="1"/>
              <a:t>Mirshad</a:t>
            </a:r>
            <a:r>
              <a:rPr lang="en-GB" dirty="0"/>
              <a:t> Rahman, Jackson </a:t>
            </a:r>
            <a:r>
              <a:rPr lang="en-GB" dirty="0" err="1"/>
              <a:t>Simethy</a:t>
            </a:r>
            <a:r>
              <a:rPr lang="en-GB" dirty="0"/>
              <a:t>, Punnoose </a:t>
            </a:r>
            <a:r>
              <a:rPr lang="en-GB" dirty="0" err="1"/>
              <a:t>Panoor</a:t>
            </a:r>
            <a:r>
              <a:rPr lang="en-GB" dirty="0"/>
              <a:t> Punnoose</a:t>
            </a:r>
            <a:endParaRPr lang="en-GB" dirty="0">
              <a:cs typeface="Arial"/>
            </a:endParaRPr>
          </a:p>
          <a:p>
            <a:endParaRPr lang="en-GB" dirty="0">
              <a:cs typeface="Arial"/>
            </a:endParaRPr>
          </a:p>
          <a:p>
            <a:endParaRPr lang="en-GB" dirty="0">
              <a:cs typeface="Aria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8F6CE9-F4FD-85BD-215E-7F54B7CF9D22}"/>
              </a:ext>
            </a:extLst>
          </p:cNvPr>
          <p:cNvPicPr>
            <a:picLocks noChangeAspect="1"/>
          </p:cNvPicPr>
          <p:nvPr/>
        </p:nvPicPr>
        <p:blipFill>
          <a:blip r:embed="rId2"/>
          <a:stretch>
            <a:fillRect/>
          </a:stretch>
        </p:blipFill>
        <p:spPr>
          <a:xfrm>
            <a:off x="965289" y="1526310"/>
            <a:ext cx="8845976" cy="2193073"/>
          </a:xfrm>
          <a:prstGeom prst="rect">
            <a:avLst/>
          </a:prstGeom>
        </p:spPr>
      </p:pic>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10" name="TextBox 9">
            <a:extLst>
              <a:ext uri="{FF2B5EF4-FFF2-40B4-BE49-F238E27FC236}">
                <a16:creationId xmlns:a16="http://schemas.microsoft.com/office/drawing/2014/main" id="{1D35B39F-2598-34CD-F6A1-B4CA1B4842EE}"/>
              </a:ext>
            </a:extLst>
          </p:cNvPr>
          <p:cNvSpPr txBox="1"/>
          <p:nvPr/>
        </p:nvSpPr>
        <p:spPr>
          <a:xfrm>
            <a:off x="1000897" y="4151870"/>
            <a:ext cx="2108269" cy="646331"/>
          </a:xfrm>
          <a:prstGeom prst="rect">
            <a:avLst/>
          </a:prstGeom>
          <a:noFill/>
        </p:spPr>
        <p:txBody>
          <a:bodyPr wrap="none" rtlCol="0">
            <a:spAutoFit/>
          </a:bodyPr>
          <a:lstStyle/>
          <a:p>
            <a:r>
              <a:rPr lang="en-US" dirty="0"/>
              <a:t>No. of columns: 12</a:t>
            </a:r>
          </a:p>
          <a:p>
            <a:r>
              <a:rPr lang="en-US" dirty="0"/>
              <a:t>No. of rows: 31948</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(DS122 – adult income1.csv)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it provides insight into the key factors influencing an adult’s income, taking into account both their education level and the income they have achieved.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solidFill>
                  <a:schemeClr val="accent3"/>
                </a:solidFill>
                <a:latin typeface="Calibri"/>
                <a:cs typeface="Calibri"/>
              </a:rPr>
              <a:t>education.num</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 </a:t>
            </a:r>
            <a:r>
              <a:rPr lang="en-US" sz="2400" b="0" dirty="0">
                <a:solidFill>
                  <a:srgbClr val="FF0000"/>
                </a:solidFill>
                <a:latin typeface="Calibri"/>
                <a:cs typeface="Calibri"/>
              </a:rPr>
              <a:t>income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Nominal/categorial. </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a:ea typeface="Calibri"/>
                <a:cs typeface="Times New Roman"/>
              </a:rPr>
              <a:t>“Is there a difference in proportions of </a:t>
            </a:r>
            <a:r>
              <a:rPr lang="en-IE" sz="2400" dirty="0">
                <a:solidFill>
                  <a:srgbClr val="0073CF"/>
                </a:solidFill>
                <a:effectLst/>
                <a:latin typeface="Calibri"/>
                <a:ea typeface="Calibri"/>
                <a:cs typeface="Times New Roman"/>
              </a:rPr>
              <a:t>income</a:t>
            </a:r>
            <a:r>
              <a:rPr lang="en-IE" sz="2400" dirty="0">
                <a:solidFill>
                  <a:srgbClr val="0073CF"/>
                </a:solidFill>
                <a:latin typeface="Calibri"/>
                <a:ea typeface="Calibri"/>
                <a:cs typeface="Times New Roman"/>
              </a:rPr>
              <a:t> </a:t>
            </a:r>
            <a:r>
              <a:rPr lang="en-IE" sz="2400" dirty="0">
                <a:latin typeface="Calibri"/>
                <a:ea typeface="Calibri"/>
                <a:cs typeface="Times New Roman"/>
              </a:rPr>
              <a:t>across d</a:t>
            </a:r>
            <a:r>
              <a:rPr lang="en-IE" sz="2400" dirty="0">
                <a:effectLst/>
                <a:latin typeface="Calibri"/>
                <a:ea typeface="Calibri"/>
                <a:cs typeface="Times New Roman"/>
              </a:rPr>
              <a:t>ifferent </a:t>
            </a:r>
            <a:r>
              <a:rPr lang="en-IE" sz="2400" dirty="0">
                <a:solidFill>
                  <a:srgbClr val="0073CF"/>
                </a:solidFill>
                <a:effectLst/>
                <a:latin typeface="Calibri"/>
                <a:ea typeface="Calibri"/>
                <a:cs typeface="Times New Roman"/>
              </a:rPr>
              <a:t>levels of education </a:t>
            </a:r>
            <a:r>
              <a:rPr lang="en-IE" sz="2400" dirty="0">
                <a:effectLst/>
                <a:latin typeface="Calibri"/>
                <a:ea typeface="Calibri"/>
                <a:cs typeface="Times New Roman"/>
              </a:rPr>
              <a:t>among </a:t>
            </a:r>
            <a:r>
              <a:rPr lang="en-IE" sz="2400" dirty="0">
                <a:latin typeface="Calibri"/>
                <a:ea typeface="Calibri"/>
                <a:cs typeface="Times New Roman"/>
              </a:rPr>
              <a:t> </a:t>
            </a:r>
            <a:r>
              <a:rPr lang="en-IE" sz="2400" dirty="0">
                <a:effectLst/>
                <a:latin typeface="Calibri"/>
                <a:ea typeface="Calibri"/>
                <a:cs typeface="Times New Roman"/>
              </a:rPr>
              <a:t>adults </a:t>
            </a:r>
            <a:r>
              <a:rPr lang="en-IE" sz="2400" dirty="0">
                <a:latin typeface="Calibri"/>
                <a:ea typeface="Calibri"/>
                <a:cs typeface="Times New Roman"/>
              </a:rPr>
              <a:t>i</a:t>
            </a:r>
            <a:r>
              <a:rPr lang="en-IE" sz="2400" dirty="0">
                <a:effectLst/>
                <a:latin typeface="Calibri"/>
                <a:ea typeface="Calibri"/>
                <a:cs typeface="Times New Roman"/>
              </a:rPr>
              <a:t>n the USA”?</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b="0" dirty="0">
                <a:solidFill>
                  <a:srgbClr val="FF0000"/>
                </a:solidFill>
                <a:latin typeface="Arial"/>
                <a:cs typeface="Arial"/>
              </a:rPr>
              <a:t>Null hypothesis (H</a:t>
            </a:r>
            <a:r>
              <a:rPr lang="en-GB" sz="2400" b="0" baseline="-25000" dirty="0">
                <a:solidFill>
                  <a:srgbClr val="FF0000"/>
                </a:solidFill>
                <a:latin typeface="Arial"/>
                <a:cs typeface="Arial"/>
              </a:rPr>
              <a:t>0</a:t>
            </a:r>
            <a:r>
              <a:rPr lang="en-GB" sz="2400" b="0" dirty="0">
                <a:solidFill>
                  <a:srgbClr val="FF0000"/>
                </a:solidFill>
                <a:latin typeface="Arial"/>
                <a:cs typeface="Arial"/>
              </a:rPr>
              <a:t>): There is </a:t>
            </a:r>
            <a:r>
              <a:rPr lang="en-GB" sz="2400" dirty="0">
                <a:solidFill>
                  <a:srgbClr val="FF0000"/>
                </a:solidFill>
                <a:latin typeface="Arial"/>
                <a:cs typeface="Arial"/>
              </a:rPr>
              <a:t>no</a:t>
            </a:r>
            <a:r>
              <a:rPr lang="en-GB" sz="2400" b="0" dirty="0">
                <a:solidFill>
                  <a:srgbClr val="FF0000"/>
                </a:solidFill>
                <a:latin typeface="Arial"/>
                <a:cs typeface="Arial"/>
              </a:rPr>
              <a:t> difference in the proportions of income between/among the levels of education among adults in the USA.</a:t>
            </a:r>
            <a:br>
              <a:rPr lang="en-GB" sz="2400" b="0" dirty="0">
                <a:solidFill>
                  <a:srgbClr val="FF0000"/>
                </a:solidFill>
                <a:latin typeface="Arial"/>
                <a:cs typeface="Arial"/>
              </a:rPr>
            </a:br>
            <a:br>
              <a:rPr lang="en-GB" sz="2400" b="0" dirty="0">
                <a:solidFill>
                  <a:srgbClr val="FF0000"/>
                </a:solidFill>
                <a:latin typeface="Arial"/>
                <a:cs typeface="Arial"/>
              </a:rPr>
            </a:br>
            <a:r>
              <a:rPr lang="en-GB" sz="2400" b="0" dirty="0">
                <a:solidFill>
                  <a:srgbClr val="FF0000"/>
                </a:solidFill>
                <a:latin typeface="Arial"/>
                <a:cs typeface="Arial"/>
              </a:rPr>
              <a:t>Alt hypothesis (H</a:t>
            </a:r>
            <a:r>
              <a:rPr lang="en-GB" sz="2400" b="0" baseline="-25000" dirty="0">
                <a:solidFill>
                  <a:srgbClr val="FF0000"/>
                </a:solidFill>
                <a:latin typeface="Arial"/>
                <a:cs typeface="Arial"/>
              </a:rPr>
              <a:t>1</a:t>
            </a:r>
            <a:r>
              <a:rPr lang="en-GB" sz="2400" b="0" dirty="0">
                <a:solidFill>
                  <a:srgbClr val="FF0000"/>
                </a:solidFill>
                <a:latin typeface="Arial"/>
                <a:cs typeface="Arial"/>
              </a:rPr>
              <a:t>): There is </a:t>
            </a:r>
            <a:r>
              <a:rPr lang="en-GB" sz="2400" dirty="0">
                <a:solidFill>
                  <a:srgbClr val="FF0000"/>
                </a:solidFill>
                <a:latin typeface="Arial"/>
                <a:cs typeface="Arial"/>
              </a:rPr>
              <a:t>a </a:t>
            </a:r>
            <a:r>
              <a:rPr lang="en-GB" sz="2400" b="0" dirty="0">
                <a:solidFill>
                  <a:srgbClr val="FF0000"/>
                </a:solidFill>
                <a:latin typeface="Arial"/>
                <a:cs typeface="Arial"/>
              </a:rPr>
              <a:t>difference in the proportions of income between/among the levels of education among adults in the USA.</a:t>
            </a:r>
            <a:br>
              <a:rPr lang="en-GB" sz="2400" b="0" dirty="0">
                <a:solidFill>
                  <a:srgbClr val="FF0000"/>
                </a:solidFill>
                <a:latin typeface="Arial"/>
                <a:cs typeface="Arial"/>
              </a:rPr>
            </a:br>
            <a:br>
              <a:rPr lang="en-GB" sz="2400" b="0" dirty="0">
                <a:solidFill>
                  <a:srgbClr val="FF0000"/>
                </a:solidFill>
                <a:latin typeface="Arial"/>
                <a:cs typeface="Arial"/>
              </a:rPr>
            </a:br>
            <a:br>
              <a:rPr lang="en-GB" sz="2400" b="0" dirty="0">
                <a:solidFill>
                  <a:srgbClr val="FF0000"/>
                </a:solidFill>
                <a:latin typeface="Arial"/>
                <a:cs typeface="Arial"/>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www.w3.org/XML/1998/namespace"/>
    <ds:schemaRef ds:uri="http://purl.org/dc/dcmitype/"/>
    <ds:schemaRef ds:uri="http://schemas.microsoft.com/office/2006/metadata/properties"/>
    <ds:schemaRef ds:uri="http://schemas.microsoft.com/office/infopath/2007/PartnerControls"/>
    <ds:schemaRef ds:uri="http://purl.org/dc/elements/1.1/"/>
    <ds:schemaRef ds:uri="http://schemas.openxmlformats.org/package/2006/metadata/core-properties"/>
    <ds:schemaRef ds:uri="http://schemas.microsoft.com/office/2006/documentManagement/types"/>
    <ds:schemaRef ds:uri="3c474641-ec36-472f-b125-6b1b0910eaa4"/>
    <ds:schemaRef ds:uri="4ad138b4-2b68-4b70-945d-07f8f18b1c9a"/>
    <ds:schemaRef ds:uri="http://purl.org/dc/terms/"/>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10912</TotalTime>
  <Words>505</Words>
  <Application>Microsoft Office PowerPoint</Application>
  <PresentationFormat>Widescreen</PresentationFormat>
  <Paragraphs>23</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Herts Theme</vt:lpstr>
      <vt:lpstr>Research Question –  Tutorial Presentation for Feedback Date: c </vt:lpstr>
      <vt:lpstr>PowerPoint Presentation</vt:lpstr>
      <vt:lpstr>This dataset is interesting to us because  it provides insight into the key factors influencing an adult’s income, taking into account both their education level and the income they have achieved.  Our  Independent variable is:  education.num                    This  Independent variable datatype is (select one): Nominal/categorial.  Our Dependent variable is : income                    This Dependent variable datatype is  (select one): Nominal/categorial. </vt:lpstr>
      <vt:lpstr>“Is there a difference in proportions of income across different levels of education among  adults in the USA”?  Null hypothesis (H0): There is no difference in the proportions of income between/among the levels of education among adults in the USA.  Alt hypothesis (H1): There is a difference in the proportions of income between/among the levels of education among adults in the USA.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Christima Mary Suresh Kumar [Student-PECS]</cp:lastModifiedBy>
  <cp:revision>301</cp:revision>
  <dcterms:created xsi:type="dcterms:W3CDTF">2019-10-01T08:37:56Z</dcterms:created>
  <dcterms:modified xsi:type="dcterms:W3CDTF">2024-11-21T16:49:33Z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