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41F9C3-497B-40F7-8D1F-6E6F5E0D1656}">
  <a:tblStyle styleId="{5841F9C3-497B-40F7-8D1F-6E6F5E0D165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045ef56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045ef56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045ef56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045ef56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045ef5690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045ef5690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045ef569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045ef569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045ef569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045ef569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8765c92b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8765c92b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gif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s://github.com/cs24m111/AI_Asn2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and Bound on Frozen Lake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 heuristic used in BnB. Bnb Tries to find optimal goal inside the given upper bound.</a:t>
            </a:r>
            <a:endParaRPr/>
          </a:p>
        </p:txBody>
      </p:sp>
      <p:pic>
        <p:nvPicPr>
          <p:cNvPr id="56" name="Google Shape;56;p13" title="bnb_run_1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650" y="1969250"/>
            <a:ext cx="2564875" cy="256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title="BnB_plot.png"/>
          <p:cNvPicPr preferRelativeResize="0"/>
          <p:nvPr/>
        </p:nvPicPr>
        <p:blipFill rotWithShape="1">
          <a:blip r:embed="rId4">
            <a:alphaModFix/>
          </a:blip>
          <a:srcRect b="0" l="0" r="7407" t="4870"/>
          <a:stretch/>
        </p:blipFill>
        <p:spPr>
          <a:xfrm>
            <a:off x="4297350" y="1969250"/>
            <a:ext cx="3647429" cy="28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IDA* on Frozen Lake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925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 Function : Manhattan distance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 title="ida_run_1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925" y="16946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 title="IDAStar_plot.png"/>
          <p:cNvPicPr preferRelativeResize="0"/>
          <p:nvPr/>
        </p:nvPicPr>
        <p:blipFill rotWithShape="1">
          <a:blip r:embed="rId4">
            <a:alphaModFix/>
          </a:blip>
          <a:srcRect b="0" l="0" r="6933" t="4734"/>
          <a:stretch/>
        </p:blipFill>
        <p:spPr>
          <a:xfrm>
            <a:off x="4960650" y="346815"/>
            <a:ext cx="3817600" cy="309862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4427325" y="3525450"/>
            <a:ext cx="42801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f(n) = g(n)+ h(n)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g(n) distance from start to node 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h(n) heuristic distance from node n to goal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Frozen Lake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46450" y="1169925"/>
            <a:ext cx="4047600" cy="3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84"/>
              <a:t>Branch and Bound</a:t>
            </a:r>
            <a:endParaRPr b="1" sz="4384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Takes more time relatively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often goes deep into wrong paths before realizing it needs to backtrack.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Not complete if state space is infinite.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Given same input and tie breaks gives same result (deterministic)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784700" y="1017725"/>
            <a:ext cx="4047600" cy="3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84"/>
              <a:t>IDA*</a:t>
            </a:r>
            <a:endParaRPr b="1" sz="4384"/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384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less time</a:t>
            </a:r>
            <a:r>
              <a:rPr lang="en"/>
              <a:t> relatively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heuristic (manhattan distance) helps it avoid bad paths early 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 if goal is finite distance.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Deterministic.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2300"/>
              <a:t>Simulated Annealing for Traveling Salesman Problem</a:t>
            </a:r>
            <a:endParaRPr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 title="sa_animation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41640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 title="sa_performance_summary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2400" y="1152475"/>
            <a:ext cx="5209899" cy="20216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3622400" y="3385800"/>
            <a:ext cx="5348100" cy="1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Escaping Local Minima: </a:t>
            </a:r>
            <a:r>
              <a:rPr lang="en" sz="1100">
                <a:solidFill>
                  <a:schemeClr val="dk1"/>
                </a:solidFill>
              </a:rPr>
              <a:t>Unlike purely greedy methods, SA incorporates a temperature parameter that gradually decreases, allowing the algorithm to accept suboptimal moves initially and thus escape local minima.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Cooling Schedule:</a:t>
            </a:r>
            <a:r>
              <a:rPr lang="en" sz="1100">
                <a:solidFill>
                  <a:schemeClr val="dk1"/>
                </a:solidFill>
              </a:rPr>
              <a:t>The cooling schedule governs the transition from exploration (high temperature, higher probability of accepting worse solutions) to exploitation (low temperature, focusing on refining the best solution).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164500" y="4568875"/>
            <a:ext cx="27018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Heuristic Function: </a:t>
            </a:r>
            <a:r>
              <a:rPr lang="en" sz="1100">
                <a:solidFill>
                  <a:schemeClr val="dk1"/>
                </a:solidFill>
              </a:rPr>
              <a:t>Total tour length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Hill CLimbing for Traveling Salesman Problem</a:t>
            </a:r>
            <a:endParaRPr/>
          </a:p>
        </p:txBody>
      </p:sp>
      <p:pic>
        <p:nvPicPr>
          <p:cNvPr id="89" name="Google Shape;89;p17" title="hill_climbing_animation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50" y="1434088"/>
            <a:ext cx="3596824" cy="359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9550" y="1434101"/>
            <a:ext cx="5092674" cy="21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3879288" y="3556050"/>
            <a:ext cx="48132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Heuristic Function: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heuristic function used is the </a:t>
            </a:r>
            <a:r>
              <a:rPr b="1" lang="en" sz="1100">
                <a:solidFill>
                  <a:schemeClr val="dk1"/>
                </a:solidFill>
              </a:rPr>
              <a:t>total tour length</a:t>
            </a:r>
            <a:r>
              <a:rPr lang="en" sz="1100">
                <a:solidFill>
                  <a:schemeClr val="dk1"/>
                </a:solidFill>
              </a:rPr>
              <a:t> (i.e., sum of the Euclidean distances between consecutive cities).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objective is to minimize this value.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This choice is natural for TSP as it directly correlates with the quality of the tour.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98100" y="1102650"/>
            <a:ext cx="719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HC &amp; SA - used ant_colony_opt_TSP\problems\eil76.tsp - with 76 cities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6372375" y="180450"/>
            <a:ext cx="137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Results</a:t>
            </a:r>
            <a:endParaRPr sz="2120"/>
          </a:p>
        </p:txBody>
      </p:sp>
      <p:sp>
        <p:nvSpPr>
          <p:cNvPr id="98" name="Google Shape;98;p18"/>
          <p:cNvSpPr txBox="1"/>
          <p:nvPr/>
        </p:nvSpPr>
        <p:spPr>
          <a:xfrm>
            <a:off x="5604175" y="4109025"/>
            <a:ext cx="3301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CS24M101 - A Sai Jagadeesh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CS24M111 - G Kavyasri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450" y="641600"/>
            <a:ext cx="4356549" cy="2054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8"/>
          <p:cNvGraphicFramePr/>
          <p:nvPr/>
        </p:nvGraphicFramePr>
        <p:xfrm>
          <a:off x="102750" y="106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{5841F9C3-497B-40F7-8D1F-6E6F5E0D1656}</a:tableStyleId>
              </a:tblPr>
              <a:tblGrid>
                <a:gridCol w="1046700"/>
                <a:gridCol w="1551500"/>
                <a:gridCol w="2030800"/>
              </a:tblGrid>
              <a:tr h="38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Aspect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Hill Climbing 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Simulated Annealing 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Local Minima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Easily gets stuck in local minima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Can escape local minima by occasionally accepting worse solutions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Acceptance of Worse Moves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Does not accept worse moves once in a local optimum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Accepts worse moves probabilistically (based on “temperature”)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Cooling/Temperature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Not applicable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Uses a cooling schedule to gradually reduce the probability of worse moves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Search Strategy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Greedy improvement; stops if no better move is found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Continues to explore even non-improving solutions early on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Performance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Generally faster but may produce suboptimal sols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Slower but often finds better-quality (near-optimal) solutions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Implementation Complexity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Relatively simple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Slightly more complex due to temperature scheduling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1" name="Google Shape;101;p18"/>
          <p:cNvSpPr txBox="1"/>
          <p:nvPr/>
        </p:nvSpPr>
        <p:spPr>
          <a:xfrm>
            <a:off x="4886600" y="2956525"/>
            <a:ext cx="41397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Github Link - 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https://github.com/cs24m111/AI_Asn2.git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