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074" autoAdjust="0"/>
    <p:restoredTop sz="94660"/>
  </p:normalViewPr>
  <p:slideViewPr>
    <p:cSldViewPr snapToGrid="0">
      <p:cViewPr>
        <p:scale>
          <a:sx n="71" d="100"/>
          <a:sy n="71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D1A0-A391-44FF-8D86-36E6E8D114C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BBAB5-21E3-492E-B4FA-3A17EFB82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1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A863EB5-9411-4FB1-B0AA-825B28DE3761}" type="slidenum">
              <a:rPr lang="en-US" altLang="en-US" sz="120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 name comes from the substitution of the guessed answer for the function when the inductive hypothesis is applied to smaller values.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9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5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3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6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0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1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7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BA18-E02F-4193-B59B-1C361FB6B43C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EDBC-1B75-4415-9506-6B37D7F4A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Recursive functions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200"/>
            <a:ext cx="6477000" cy="41910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977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33401"/>
            <a:ext cx="8937625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905501"/>
            <a:ext cx="1371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3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68188"/>
            <a:ext cx="6172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5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1"/>
            <a:ext cx="2057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6" y="838201"/>
            <a:ext cx="1863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12876"/>
            <a:ext cx="76200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43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6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TextBox 1"/>
          <p:cNvSpPr txBox="1">
            <a:spLocks noChangeArrowheads="1"/>
          </p:cNvSpPr>
          <p:nvPr/>
        </p:nvSpPr>
        <p:spPr bwMode="auto">
          <a:xfrm>
            <a:off x="1676400" y="6858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/>
              <a:t>use the substitution method to verify that </a:t>
            </a:r>
            <a:r>
              <a:rPr lang="en-IN" altLang="en-US" i="1"/>
              <a:t>O</a:t>
            </a:r>
            <a:r>
              <a:rPr lang="en-IN" altLang="en-US"/>
              <a:t>(</a:t>
            </a:r>
            <a:r>
              <a:rPr lang="en-IN" altLang="en-US" i="1"/>
              <a:t>n</a:t>
            </a:r>
            <a:r>
              <a:rPr lang="en-IN" altLang="en-US"/>
              <a:t> lg </a:t>
            </a:r>
            <a:r>
              <a:rPr lang="en-IN" altLang="en-US" i="1"/>
              <a:t>n</a:t>
            </a:r>
            <a:r>
              <a:rPr lang="en-IN" altLang="en-US"/>
              <a:t>) is an upper bound for the solution to the recurrence. 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Show that </a:t>
            </a:r>
            <a:r>
              <a:rPr lang="en-IN" altLang="en-US" i="1"/>
              <a:t>T</a:t>
            </a:r>
            <a:r>
              <a:rPr lang="en-IN" altLang="en-US"/>
              <a:t> (</a:t>
            </a:r>
            <a:r>
              <a:rPr lang="en-IN" altLang="en-US" i="1"/>
              <a:t>n</a:t>
            </a:r>
            <a:r>
              <a:rPr lang="en-IN" altLang="en-US"/>
              <a:t>) &lt;= </a:t>
            </a:r>
            <a:r>
              <a:rPr lang="en-IN" altLang="en-US" i="1"/>
              <a:t>dn</a:t>
            </a:r>
            <a:r>
              <a:rPr lang="en-IN" altLang="en-US"/>
              <a:t> lg </a:t>
            </a:r>
            <a:r>
              <a:rPr lang="en-IN" altLang="en-US" i="1"/>
              <a:t>n</a:t>
            </a:r>
            <a:r>
              <a:rPr lang="en-IN" altLang="en-US"/>
              <a:t>, where </a:t>
            </a:r>
            <a:r>
              <a:rPr lang="en-IN" altLang="en-US" i="1"/>
              <a:t>d</a:t>
            </a:r>
            <a:r>
              <a:rPr lang="en-IN" altLang="en-US"/>
              <a:t> is a suitable positive constant.</a:t>
            </a:r>
          </a:p>
        </p:txBody>
      </p:sp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24138"/>
            <a:ext cx="35814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17925"/>
            <a:ext cx="6172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6" y="5257800"/>
            <a:ext cx="6118225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7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7315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5761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752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3298826"/>
            <a:ext cx="44640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757864"/>
            <a:ext cx="3352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5" name="TextBox 1"/>
          <p:cNvSpPr txBox="1">
            <a:spLocks noChangeArrowheads="1"/>
          </p:cNvSpPr>
          <p:nvPr/>
        </p:nvSpPr>
        <p:spPr bwMode="auto">
          <a:xfrm>
            <a:off x="1577975" y="4346576"/>
            <a:ext cx="8839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/>
              <a:t>Draw the recursion tree for the following recursion and provide the  tight asymptotic bound on its solution and verify it using 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33720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Substitution Method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752600" y="762001"/>
            <a:ext cx="868680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en-US"/>
              <a:t>The substitution method for solving recurrences entails two steps: </a:t>
            </a:r>
          </a:p>
          <a:p>
            <a:pPr algn="just">
              <a:lnSpc>
                <a:spcPct val="125000"/>
              </a:lnSpc>
            </a:pPr>
            <a:r>
              <a:rPr lang="en-US" altLang="en-US"/>
              <a:t>1.  Guess the form of the solution. </a:t>
            </a:r>
          </a:p>
          <a:p>
            <a:pPr algn="just">
              <a:lnSpc>
                <a:spcPct val="125000"/>
              </a:lnSpc>
            </a:pPr>
            <a:r>
              <a:rPr lang="en-US" altLang="en-US"/>
              <a:t>2.  Use mathematical induction to find the constants and show that the solution works. 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lang="en-US" altLang="en-US"/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1828800" y="2667001"/>
            <a:ext cx="86106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en-US"/>
              <a:t>This method is powerful, but it obviously can be applied only in cases when it is easy to guess the form of the answer.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lang="en-US" altLang="en-US"/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1905000" y="3810001"/>
            <a:ext cx="8534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en-US"/>
              <a:t>The substitution method can be used to establish either upper or lower bounds on a recurrence.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44746" name="Group 10"/>
          <p:cNvGrpSpPr>
            <a:grpSpLocks/>
          </p:cNvGrpSpPr>
          <p:nvPr/>
        </p:nvGrpSpPr>
        <p:grpSpPr bwMode="auto">
          <a:xfrm>
            <a:off x="4572000" y="5410200"/>
            <a:ext cx="3276600" cy="914400"/>
            <a:chOff x="1824" y="3360"/>
            <a:chExt cx="2064" cy="576"/>
          </a:xfrm>
        </p:grpSpPr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206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6247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456"/>
              <a:ext cx="182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2057400" y="4724401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Let us consider the following recurrence:</a:t>
            </a:r>
          </a:p>
        </p:txBody>
      </p:sp>
    </p:spTree>
    <p:extLst>
      <p:ext uri="{BB962C8B-B14F-4D97-AF65-F5344CB8AC3E}">
        <p14:creationId xmlns:p14="http://schemas.microsoft.com/office/powerpoint/2010/main" val="4831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/>
      <p:bldP spid="244743" grpId="0"/>
      <p:bldP spid="2447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524000" y="685801"/>
            <a:ext cx="8610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Guess that the solution is </a:t>
            </a:r>
            <a:r>
              <a:rPr lang="en-US" altLang="en-US" i="1"/>
              <a:t>T</a:t>
            </a:r>
            <a:r>
              <a:rPr lang="en-US" altLang="en-US"/>
              <a:t> (</a:t>
            </a:r>
            <a:r>
              <a:rPr lang="en-US" altLang="en-US" i="1"/>
              <a:t>n</a:t>
            </a:r>
            <a:r>
              <a:rPr lang="en-US" altLang="en-US"/>
              <a:t>) =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 lg 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752600" y="1295401"/>
            <a:ext cx="861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We need to prove that </a:t>
            </a:r>
            <a:r>
              <a:rPr lang="en-US" altLang="en-US" i="1"/>
              <a:t>T</a:t>
            </a:r>
            <a:r>
              <a:rPr lang="en-US" altLang="en-US"/>
              <a:t> (</a:t>
            </a:r>
            <a:r>
              <a:rPr lang="en-US" altLang="en-US" i="1"/>
              <a:t>n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/>
              <a:t>cn</a:t>
            </a:r>
            <a:r>
              <a:rPr lang="en-US" altLang="en-US"/>
              <a:t> lg </a:t>
            </a:r>
            <a:r>
              <a:rPr lang="en-US" altLang="en-US" i="1"/>
              <a:t>n</a:t>
            </a:r>
            <a:r>
              <a:rPr lang="en-US" altLang="en-US"/>
              <a:t> for an appropriate choice of the constant </a:t>
            </a:r>
            <a:r>
              <a:rPr lang="en-US" altLang="en-US" i="1"/>
              <a:t>c</a:t>
            </a:r>
            <a:r>
              <a:rPr lang="en-US" altLang="en-US"/>
              <a:t> &gt; 0</a:t>
            </a:r>
          </a:p>
          <a:p>
            <a:endParaRPr lang="en-US" altLang="en-US"/>
          </a:p>
        </p:txBody>
      </p:sp>
      <p:grpSp>
        <p:nvGrpSpPr>
          <p:cNvPr id="245768" name="Group 8"/>
          <p:cNvGrpSpPr>
            <a:grpSpLocks/>
          </p:cNvGrpSpPr>
          <p:nvPr/>
        </p:nvGrpSpPr>
        <p:grpSpPr bwMode="auto">
          <a:xfrm>
            <a:off x="1828800" y="2133601"/>
            <a:ext cx="6629400" cy="854075"/>
            <a:chOff x="192" y="1344"/>
            <a:chExt cx="4176" cy="538"/>
          </a:xfrm>
        </p:grpSpPr>
        <p:sp>
          <p:nvSpPr>
            <p:cNvPr id="63504" name="Text Box 6"/>
            <p:cNvSpPr txBox="1">
              <a:spLocks noChangeArrowheads="1"/>
            </p:cNvSpPr>
            <p:nvPr/>
          </p:nvSpPr>
          <p:spPr bwMode="auto">
            <a:xfrm>
              <a:off x="192" y="1344"/>
              <a:ext cx="417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Assuming that this bound holds for</a:t>
              </a:r>
            </a:p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pic>
          <p:nvPicPr>
            <p:cNvPr id="6350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392"/>
              <a:ext cx="38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981200" y="26670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i.e,</a:t>
            </a:r>
          </a:p>
        </p:txBody>
      </p:sp>
      <p:pic>
        <p:nvPicPr>
          <p:cNvPr id="2457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1905000" y="3505201"/>
            <a:ext cx="487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Substitute in the recurrence,</a:t>
            </a:r>
          </a:p>
        </p:txBody>
      </p:sp>
      <p:pic>
        <p:nvPicPr>
          <p:cNvPr id="2457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1"/>
            <a:ext cx="24384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257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638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6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6019800" y="6019801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This holds as long as C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69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65" grpId="0"/>
      <p:bldP spid="245769" grpId="0"/>
      <p:bldP spid="245771" grpId="0"/>
      <p:bldP spid="2457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752600" y="685801"/>
            <a:ext cx="861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Mathematical induction is used to find the boundary conditions.</a:t>
            </a:r>
          </a:p>
        </p:txBody>
      </p:sp>
      <p:sp>
        <p:nvSpPr>
          <p:cNvPr id="64517" name="TextBox 1"/>
          <p:cNvSpPr txBox="1">
            <a:spLocks noChangeArrowheads="1"/>
          </p:cNvSpPr>
          <p:nvPr/>
        </p:nvSpPr>
        <p:spPr bwMode="auto">
          <a:xfrm>
            <a:off x="1905000" y="1219200"/>
            <a:ext cx="8458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/>
              <a:t> Let us assume, that </a:t>
            </a:r>
            <a:r>
              <a:rPr lang="en-IN" altLang="en-US" i="1"/>
              <a:t>T</a:t>
            </a:r>
            <a:r>
              <a:rPr lang="en-IN" altLang="en-US"/>
              <a:t> (1) = 1 is the sole boundary condition of the recurrence.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Then for </a:t>
            </a:r>
            <a:r>
              <a:rPr lang="en-IN" altLang="en-US" i="1"/>
              <a:t>n</a:t>
            </a:r>
            <a:r>
              <a:rPr lang="en-IN" altLang="en-US"/>
              <a:t> = 1,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 the bound </a:t>
            </a:r>
            <a:r>
              <a:rPr lang="en-IN" altLang="en-US" i="1"/>
              <a:t>T</a:t>
            </a:r>
            <a:r>
              <a:rPr lang="en-IN" altLang="en-US"/>
              <a:t> (</a:t>
            </a:r>
            <a:r>
              <a:rPr lang="en-IN" altLang="en-US" i="1"/>
              <a:t>n</a:t>
            </a:r>
            <a:r>
              <a:rPr lang="en-IN" altLang="en-US"/>
              <a:t>) = </a:t>
            </a:r>
            <a:r>
              <a:rPr lang="en-IN" altLang="en-US" i="1"/>
              <a:t>cn</a:t>
            </a:r>
            <a:r>
              <a:rPr lang="en-IN" altLang="en-US"/>
              <a:t> lg </a:t>
            </a:r>
            <a:r>
              <a:rPr lang="en-IN" altLang="en-US" i="1"/>
              <a:t>n</a:t>
            </a:r>
            <a:r>
              <a:rPr lang="en-IN" altLang="en-US"/>
              <a:t> yields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 </a:t>
            </a:r>
            <a:r>
              <a:rPr lang="en-IN" altLang="en-US" i="1"/>
              <a:t>T</a:t>
            </a:r>
            <a:r>
              <a:rPr lang="en-IN" altLang="en-US"/>
              <a:t> (1) = </a:t>
            </a:r>
            <a:r>
              <a:rPr lang="en-IN" altLang="en-US" i="1"/>
              <a:t>c</a:t>
            </a:r>
            <a:r>
              <a:rPr lang="en-IN" altLang="en-US"/>
              <a:t>1 lg 1 = 0, 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which is at odds with </a:t>
            </a:r>
            <a:r>
              <a:rPr lang="en-IN" altLang="en-US" i="1"/>
              <a:t>T</a:t>
            </a:r>
            <a:r>
              <a:rPr lang="en-IN" altLang="en-US"/>
              <a:t> (1) = 1</a:t>
            </a:r>
          </a:p>
        </p:txBody>
      </p:sp>
      <p:sp>
        <p:nvSpPr>
          <p:cNvPr id="64518" name="TextBox 2"/>
          <p:cNvSpPr txBox="1">
            <a:spLocks noChangeArrowheads="1"/>
          </p:cNvSpPr>
          <p:nvPr/>
        </p:nvSpPr>
        <p:spPr bwMode="auto">
          <a:xfrm>
            <a:off x="1905000" y="4419600"/>
            <a:ext cx="8458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en-US"/>
              <a:t> to prove </a:t>
            </a:r>
            <a:r>
              <a:rPr lang="pt-BR" altLang="en-US" i="1"/>
              <a:t>T</a:t>
            </a:r>
            <a:r>
              <a:rPr lang="pt-BR" altLang="en-US"/>
              <a:t> (</a:t>
            </a:r>
            <a:r>
              <a:rPr lang="pt-BR" altLang="en-US" i="1"/>
              <a:t>n</a:t>
            </a:r>
            <a:r>
              <a:rPr lang="pt-BR" altLang="en-US"/>
              <a:t>) = </a:t>
            </a:r>
            <a:r>
              <a:rPr lang="pt-BR" altLang="en-US" i="1"/>
              <a:t>cn</a:t>
            </a:r>
            <a:r>
              <a:rPr lang="pt-BR" altLang="en-US"/>
              <a:t> lg </a:t>
            </a:r>
            <a:r>
              <a:rPr lang="pt-BR" altLang="en-US" i="1"/>
              <a:t>n</a:t>
            </a:r>
            <a:r>
              <a:rPr lang="pt-BR" altLang="en-US"/>
              <a:t> for </a:t>
            </a:r>
            <a:r>
              <a:rPr lang="pt-BR" altLang="en-US" i="1"/>
              <a:t>n</a:t>
            </a:r>
            <a:r>
              <a:rPr lang="pt-BR" altLang="en-US"/>
              <a:t> &gt;= </a:t>
            </a:r>
            <a:r>
              <a:rPr lang="pt-BR" altLang="en-US" i="1"/>
              <a:t>n</a:t>
            </a:r>
            <a:r>
              <a:rPr lang="pt-BR" altLang="en-US"/>
              <a:t>0, where </a:t>
            </a:r>
            <a:r>
              <a:rPr lang="pt-BR" altLang="en-US" i="1"/>
              <a:t>n</a:t>
            </a:r>
            <a:r>
              <a:rPr lang="pt-BR" altLang="en-US"/>
              <a:t>0 is a constant</a:t>
            </a:r>
          </a:p>
          <a:p>
            <a:pPr>
              <a:lnSpc>
                <a:spcPct val="150000"/>
              </a:lnSpc>
            </a:pPr>
            <a:r>
              <a:rPr lang="en-IN" altLang="en-US"/>
              <a:t>for </a:t>
            </a:r>
            <a:r>
              <a:rPr lang="en-IN" altLang="en-US" i="1"/>
              <a:t>n</a:t>
            </a:r>
            <a:r>
              <a:rPr lang="en-IN" altLang="en-US"/>
              <a:t> &gt; 3, the recurrence does not depend directly on </a:t>
            </a:r>
            <a:r>
              <a:rPr lang="en-IN" altLang="en-US" i="1"/>
              <a:t>T</a:t>
            </a:r>
            <a:r>
              <a:rPr lang="en-IN" altLang="en-US"/>
              <a:t>(1). </a:t>
            </a:r>
          </a:p>
          <a:p>
            <a:r>
              <a:rPr lang="en-IN" altLang="en-US"/>
              <a:t>replace </a:t>
            </a:r>
            <a:r>
              <a:rPr lang="en-IN" altLang="en-US" i="1"/>
              <a:t>T</a:t>
            </a:r>
            <a:r>
              <a:rPr lang="en-IN" altLang="en-US"/>
              <a:t> (1) by </a:t>
            </a:r>
            <a:r>
              <a:rPr lang="en-IN" altLang="en-US" i="1"/>
              <a:t>T</a:t>
            </a:r>
            <a:r>
              <a:rPr lang="en-IN" altLang="en-US"/>
              <a:t> (2) and </a:t>
            </a:r>
            <a:r>
              <a:rPr lang="en-IN" altLang="en-US" i="1"/>
              <a:t>T</a:t>
            </a:r>
            <a:r>
              <a:rPr lang="en-IN" altLang="en-US"/>
              <a:t> (3) as the base cases in the inductive proof, letting </a:t>
            </a:r>
            <a:r>
              <a:rPr lang="en-IN" altLang="en-US" i="1"/>
              <a:t>n</a:t>
            </a:r>
            <a:r>
              <a:rPr lang="en-IN" altLang="en-US"/>
              <a:t>0 = 2.</a:t>
            </a:r>
          </a:p>
        </p:txBody>
      </p:sp>
    </p:spTree>
    <p:extLst>
      <p:ext uri="{BB962C8B-B14F-4D97-AF65-F5344CB8AC3E}">
        <p14:creationId xmlns:p14="http://schemas.microsoft.com/office/powerpoint/2010/main" val="29868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828800" y="762001"/>
            <a:ext cx="883920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Making good guess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Guess an upperbound ,gradually lower the  upper bound and increase the lower bound till we converge, to get a tight solution.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905000" y="3138488"/>
            <a:ext cx="84582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Subtleties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If we guess he solution is O(n) and we try to show that C(n) &lt;=cn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/>
              <a:t>It does not possible for any choice of c</a:t>
            </a:r>
          </a:p>
        </p:txBody>
      </p:sp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52539"/>
            <a:ext cx="3276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52800"/>
            <a:ext cx="4495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56138"/>
            <a:ext cx="4076700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substitution  Method</a:t>
            </a:r>
          </a:p>
        </p:txBody>
      </p:sp>
      <p:sp>
        <p:nvSpPr>
          <p:cNvPr id="66564" name="TextBox 2"/>
          <p:cNvSpPr txBox="1">
            <a:spLocks noChangeArrowheads="1"/>
          </p:cNvSpPr>
          <p:nvPr/>
        </p:nvSpPr>
        <p:spPr bwMode="auto">
          <a:xfrm>
            <a:off x="2057400" y="914401"/>
            <a:ext cx="82296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/>
              <a:t>We will try to guess o(n2) but our guess is correct.</a:t>
            </a:r>
          </a:p>
          <a:p>
            <a:r>
              <a:rPr lang="en-IN" altLang="en-US"/>
              <a:t>Mathematical induction does not work unless  we prove the exact form of the inductive hypothesis.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As long as b&gt;=1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133600"/>
            <a:ext cx="7013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2954338"/>
            <a:ext cx="56673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9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524000"/>
            <a:ext cx="8412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1905000" y="838201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Avoiding pitfalls</a:t>
            </a:r>
          </a:p>
        </p:txBody>
      </p:sp>
      <p:pic>
        <p:nvPicPr>
          <p:cNvPr id="675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163764"/>
            <a:ext cx="417195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1" name="TextBox 1"/>
          <p:cNvSpPr txBox="1">
            <a:spLocks noChangeArrowheads="1"/>
          </p:cNvSpPr>
          <p:nvPr/>
        </p:nvSpPr>
        <p:spPr bwMode="auto">
          <a:xfrm>
            <a:off x="1905000" y="3962400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/>
              <a:t>Changing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11329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Recurssion</a:t>
            </a:r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tree method</a:t>
            </a:r>
          </a:p>
        </p:txBody>
      </p:sp>
      <p:sp>
        <p:nvSpPr>
          <p:cNvPr id="68612" name="TextBox 1"/>
          <p:cNvSpPr txBox="1">
            <a:spLocks noChangeArrowheads="1"/>
          </p:cNvSpPr>
          <p:nvPr/>
        </p:nvSpPr>
        <p:spPr bwMode="auto">
          <a:xfrm>
            <a:off x="1736725" y="838201"/>
            <a:ext cx="868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/>
              <a:t>In a </a:t>
            </a:r>
            <a:r>
              <a:rPr lang="en-IN" altLang="en-US" b="1" i="1"/>
              <a:t>recursion tree</a:t>
            </a:r>
            <a:r>
              <a:rPr lang="en-IN" altLang="en-US"/>
              <a:t>, each node represents the cost of a single sub-problem somewhere in the set of recursive function invocations. </a:t>
            </a:r>
          </a:p>
        </p:txBody>
      </p:sp>
      <p:sp>
        <p:nvSpPr>
          <p:cNvPr id="68613" name="TextBox 1"/>
          <p:cNvSpPr txBox="1">
            <a:spLocks noChangeArrowheads="1"/>
          </p:cNvSpPr>
          <p:nvPr/>
        </p:nvSpPr>
        <p:spPr bwMode="auto">
          <a:xfrm>
            <a:off x="1828801" y="2514601"/>
            <a:ext cx="8594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/>
              <a:t>A recursion tree is best used to generate a good guess, which is then verified by the substitution method. </a:t>
            </a:r>
          </a:p>
        </p:txBody>
      </p:sp>
      <p:sp>
        <p:nvSpPr>
          <p:cNvPr id="68614" name="TextBox 2"/>
          <p:cNvSpPr txBox="1">
            <a:spLocks noChangeArrowheads="1"/>
          </p:cNvSpPr>
          <p:nvPr/>
        </p:nvSpPr>
        <p:spPr bwMode="auto">
          <a:xfrm>
            <a:off x="1981200" y="3733801"/>
            <a:ext cx="7620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en-US"/>
              <a:t>Consider the recurrence </a:t>
            </a:r>
          </a:p>
          <a:p>
            <a:pPr>
              <a:lnSpc>
                <a:spcPct val="150000"/>
              </a:lnSpc>
            </a:pPr>
            <a:r>
              <a:rPr lang="en-IN" altLang="en-US"/>
              <a:t> 			T(n)=</a:t>
            </a:r>
          </a:p>
          <a:p>
            <a:pPr>
              <a:lnSpc>
                <a:spcPct val="150000"/>
              </a:lnSpc>
            </a:pPr>
            <a:r>
              <a:rPr lang="en-IN" altLang="en-US"/>
              <a:t>			</a:t>
            </a:r>
          </a:p>
        </p:txBody>
      </p:sp>
      <p:pic>
        <p:nvPicPr>
          <p:cNvPr id="686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6" y="4256089"/>
            <a:ext cx="21494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5035551"/>
            <a:ext cx="2693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7" name="TextBox 3"/>
          <p:cNvSpPr txBox="1">
            <a:spLocks noChangeArrowheads="1"/>
          </p:cNvSpPr>
          <p:nvPr/>
        </p:nvSpPr>
        <p:spPr bwMode="auto">
          <a:xfrm>
            <a:off x="1981201" y="5638800"/>
            <a:ext cx="844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/>
              <a:t>Let us assume that ‘n’ is a power of 4.</a:t>
            </a:r>
          </a:p>
        </p:txBody>
      </p:sp>
    </p:spTree>
    <p:extLst>
      <p:ext uri="{BB962C8B-B14F-4D97-AF65-F5344CB8AC3E}">
        <p14:creationId xmlns:p14="http://schemas.microsoft.com/office/powerpoint/2010/main" val="3890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TextBox 1"/>
          <p:cNvSpPr txBox="1">
            <a:spLocks noChangeArrowheads="1"/>
          </p:cNvSpPr>
          <p:nvPr/>
        </p:nvSpPr>
        <p:spPr bwMode="auto">
          <a:xfrm>
            <a:off x="1828800" y="838200"/>
            <a:ext cx="8610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altLang="en-US"/>
              <a:t>The </a:t>
            </a:r>
            <a:r>
              <a:rPr lang="en-IN" altLang="en-US" i="1"/>
              <a:t>cn</a:t>
            </a:r>
            <a:r>
              <a:rPr lang="en-IN" altLang="en-US" baseline="30000"/>
              <a:t>2</a:t>
            </a:r>
            <a:r>
              <a:rPr lang="en-IN" altLang="en-US"/>
              <a:t> term at the root represents the cost at the top level of </a:t>
            </a:r>
          </a:p>
          <a:p>
            <a:pPr algn="just">
              <a:lnSpc>
                <a:spcPct val="150000"/>
              </a:lnSpc>
            </a:pPr>
            <a:r>
              <a:rPr lang="en-IN" altLang="en-US"/>
              <a:t>recursion, and the three sub-trees of the root represent the costs incurred by the sub-problems of size </a:t>
            </a:r>
            <a:r>
              <a:rPr lang="en-IN" altLang="en-US" i="1"/>
              <a:t>n</a:t>
            </a:r>
            <a:r>
              <a:rPr lang="en-IN" altLang="en-US"/>
              <a:t>/4.</a:t>
            </a:r>
          </a:p>
        </p:txBody>
      </p:sp>
      <p:grpSp>
        <p:nvGrpSpPr>
          <p:cNvPr id="69637" name="Group 10"/>
          <p:cNvGrpSpPr>
            <a:grpSpLocks/>
          </p:cNvGrpSpPr>
          <p:nvPr/>
        </p:nvGrpSpPr>
        <p:grpSpPr bwMode="auto">
          <a:xfrm>
            <a:off x="1828800" y="2590800"/>
            <a:ext cx="4724400" cy="1938338"/>
            <a:chOff x="304800" y="2590800"/>
            <a:chExt cx="4724400" cy="1938992"/>
          </a:xfrm>
        </p:grpSpPr>
        <p:sp>
          <p:nvSpPr>
            <p:cNvPr id="69638" name="TextBox 2"/>
            <p:cNvSpPr txBox="1">
              <a:spLocks noChangeArrowheads="1"/>
            </p:cNvSpPr>
            <p:nvPr/>
          </p:nvSpPr>
          <p:spPr bwMode="auto">
            <a:xfrm>
              <a:off x="304800" y="2590800"/>
              <a:ext cx="47244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IN" altLang="en-US"/>
                <a:t>T(n)</a:t>
              </a:r>
            </a:p>
            <a:p>
              <a:r>
                <a:rPr lang="en-IN" altLang="en-US"/>
                <a:t>		cn</a:t>
              </a:r>
              <a:r>
                <a:rPr lang="en-IN" altLang="en-US" baseline="30000"/>
                <a:t>2     </a:t>
              </a:r>
              <a:endParaRPr lang="en-IN" altLang="en-US"/>
            </a:p>
            <a:p>
              <a:endParaRPr lang="en-IN" altLang="en-US"/>
            </a:p>
            <a:p>
              <a:endParaRPr lang="en-IN" altLang="en-US"/>
            </a:p>
            <a:p>
              <a:endParaRPr lang="en-IN" altLang="en-US"/>
            </a:p>
            <a:p>
              <a:r>
                <a:rPr lang="en-IN" altLang="en-US"/>
                <a:t>	T(n/4)      T(n/4)     T(n/4)</a:t>
              </a:r>
            </a:p>
          </p:txBody>
        </p:sp>
        <p:cxnSp>
          <p:nvCxnSpPr>
            <p:cNvPr id="69639" name="Straight Connector 4"/>
            <p:cNvCxnSpPr>
              <a:cxnSpLocks noChangeShapeType="1"/>
            </p:cNvCxnSpPr>
            <p:nvPr/>
          </p:nvCxnSpPr>
          <p:spPr bwMode="auto">
            <a:xfrm flipH="1">
              <a:off x="1676400" y="3276600"/>
              <a:ext cx="6096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" name="Straight Connector 6"/>
            <p:cNvCxnSpPr>
              <a:cxnSpLocks noChangeShapeType="1"/>
            </p:cNvCxnSpPr>
            <p:nvPr/>
          </p:nvCxnSpPr>
          <p:spPr bwMode="auto">
            <a:xfrm>
              <a:off x="2514600" y="3276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1" name="Straight Connector 8"/>
            <p:cNvCxnSpPr>
              <a:cxnSpLocks noChangeShapeType="1"/>
            </p:cNvCxnSpPr>
            <p:nvPr/>
          </p:nvCxnSpPr>
          <p:spPr bwMode="auto">
            <a:xfrm>
              <a:off x="2667000" y="3276600"/>
              <a:ext cx="1295400" cy="762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24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569</Words>
  <Application>Microsoft Office PowerPoint</Application>
  <PresentationFormat>Custom</PresentationFormat>
  <Paragraphs>68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Recursive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functions</dc:title>
  <dc:creator>Admin</dc:creator>
  <cp:lastModifiedBy>admin</cp:lastModifiedBy>
  <cp:revision>5</cp:revision>
  <dcterms:created xsi:type="dcterms:W3CDTF">2019-01-08T05:48:59Z</dcterms:created>
  <dcterms:modified xsi:type="dcterms:W3CDTF">2019-01-09T14:12:11Z</dcterms:modified>
</cp:coreProperties>
</file>