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HelveticaNeue-bold.fntdata"/><Relationship Id="rId10" Type="http://schemas.openxmlformats.org/officeDocument/2006/relationships/slide" Target="slides/slide6.xml"/><Relationship Id="rId21" Type="http://schemas.openxmlformats.org/officeDocument/2006/relationships/font" Target="fonts/HelveticaNeue-regular.fntdata"/><Relationship Id="rId13" Type="http://schemas.openxmlformats.org/officeDocument/2006/relationships/slide" Target="slides/slide9.xml"/><Relationship Id="rId24" Type="http://schemas.openxmlformats.org/officeDocument/2006/relationships/font" Target="fonts/HelveticaNeue-boldItalic.fntdata"/><Relationship Id="rId12" Type="http://schemas.openxmlformats.org/officeDocument/2006/relationships/slide" Target="slides/slide8.xml"/><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161" name="Google Shape;16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Helvetica Neue"/>
              <a:ea typeface="Helvetica Neue"/>
              <a:cs typeface="Helvetica Neue"/>
              <a:sym typeface="Helvetica Neue"/>
            </a:endParaRPr>
          </a:p>
        </p:txBody>
      </p:sp>
      <p:sp>
        <p:nvSpPr>
          <p:cNvPr id="78" name="Google Shape;7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524000" y="1122362"/>
            <a:ext cx="9144000" cy="2387601"/>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rgbClr val="000000"/>
              </a:buClr>
              <a:buSzPts val="6000"/>
              <a:buFont typeface="Calibri"/>
              <a:buNone/>
              <a:defRPr b="0" i="0" sz="60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11" name="Google Shape;11;p2"/>
          <p:cNvSpPr txBox="1"/>
          <p:nvPr>
            <p:ph idx="1" type="body"/>
          </p:nvPr>
        </p:nvSpPr>
        <p:spPr>
          <a:xfrm>
            <a:off x="1524000" y="3602037"/>
            <a:ext cx="9144000" cy="1655762"/>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1pPr>
            <a:lvl2pPr indent="-228600" lvl="1" marL="9144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2pPr>
            <a:lvl3pPr indent="-228600" lvl="2" marL="13716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3pPr>
            <a:lvl4pPr indent="-228600" lvl="3" marL="18288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4pPr>
            <a:lvl5pPr indent="-228600" lvl="4" marL="2286000" marR="0" rtl="0" algn="ctr">
              <a:lnSpc>
                <a:spcPct val="90000"/>
              </a:lnSpc>
              <a:spcBef>
                <a:spcPts val="100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12" name="Google Shape;12;p2"/>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Shape 98" id="13" name="Google Shape;13;p2"/>
          <p:cNvPicPr preferRelativeResize="0"/>
          <p:nvPr/>
        </p:nvPicPr>
        <p:blipFill rotWithShape="1">
          <a:blip r:embed="rId2">
            <a:alphaModFix/>
          </a:blip>
          <a:srcRect b="0" l="0" r="0" t="0"/>
          <a:stretch/>
        </p:blipFill>
        <p:spPr>
          <a:xfrm>
            <a:off x="9865818" y="184487"/>
            <a:ext cx="2159000" cy="1054101"/>
          </a:xfrm>
          <a:prstGeom prst="rect">
            <a:avLst/>
          </a:prstGeom>
          <a:noFill/>
          <a:ln>
            <a:noFill/>
          </a:ln>
        </p:spPr>
      </p:pic>
      <p:pic>
        <p:nvPicPr>
          <p:cNvPr descr="Shape 96" id="14" name="Google Shape;14;p2"/>
          <p:cNvPicPr preferRelativeResize="0"/>
          <p:nvPr/>
        </p:nvPicPr>
        <p:blipFill rotWithShape="1">
          <a:blip r:embed="rId3">
            <a:alphaModFix/>
          </a:blip>
          <a:srcRect b="0" l="0" r="0" t="0"/>
          <a:stretch/>
        </p:blipFill>
        <p:spPr>
          <a:xfrm>
            <a:off x="323530" y="5989470"/>
            <a:ext cx="498108" cy="660596"/>
          </a:xfrm>
          <a:prstGeom prst="rect">
            <a:avLst/>
          </a:prstGeom>
          <a:noFill/>
          <a:ln>
            <a:noFill/>
          </a:ln>
        </p:spPr>
      </p:pic>
      <p:pic>
        <p:nvPicPr>
          <p:cNvPr descr="Shape 97" id="15" name="Google Shape;15;p2"/>
          <p:cNvPicPr preferRelativeResize="0"/>
          <p:nvPr/>
        </p:nvPicPr>
        <p:blipFill rotWithShape="1">
          <a:blip r:embed="rId4">
            <a:alphaModFix/>
          </a:blip>
          <a:srcRect b="0" l="0" r="0" t="0"/>
          <a:stretch/>
        </p:blipFill>
        <p:spPr>
          <a:xfrm>
            <a:off x="899594" y="6038450"/>
            <a:ext cx="632218" cy="56951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53" name="Shape 53"/>
        <p:cNvGrpSpPr/>
        <p:nvPr/>
      </p:nvGrpSpPr>
      <p:grpSpPr>
        <a:xfrm>
          <a:off x="0" y="0"/>
          <a:ext cx="0" cy="0"/>
          <a:chOff x="0" y="0"/>
          <a:chExt cx="0" cy="0"/>
        </a:xfrm>
      </p:grpSpPr>
      <p:sp>
        <p:nvSpPr>
          <p:cNvPr id="54" name="Google Shape;54;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55" name="Google Shape;55;p11"/>
          <p:cNvSpPr txBox="1"/>
          <p:nvPr>
            <p:ph idx="1" type="body"/>
          </p:nvPr>
        </p:nvSpPr>
        <p:spPr>
          <a:xfrm rot="5400000">
            <a:off x="3920330" y="-1256505"/>
            <a:ext cx="4351339"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56" name="Google Shape;56;p11"/>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p:cSld name="Vertical Title and Text">
    <p:spTree>
      <p:nvGrpSpPr>
        <p:cNvPr id="57" name="Shape 57"/>
        <p:cNvGrpSpPr/>
        <p:nvPr/>
      </p:nvGrpSpPr>
      <p:grpSpPr>
        <a:xfrm>
          <a:off x="0" y="0"/>
          <a:ext cx="0" cy="0"/>
          <a:chOff x="0" y="0"/>
          <a:chExt cx="0" cy="0"/>
        </a:xfrm>
      </p:grpSpPr>
      <p:sp>
        <p:nvSpPr>
          <p:cNvPr id="58" name="Google Shape;58;p12"/>
          <p:cNvSpPr txBox="1"/>
          <p:nvPr>
            <p:ph type="title"/>
          </p:nvPr>
        </p:nvSpPr>
        <p:spPr>
          <a:xfrm rot="5400000">
            <a:off x="7133431" y="1956593"/>
            <a:ext cx="5811839"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59" name="Google Shape;59;p12"/>
          <p:cNvSpPr txBox="1"/>
          <p:nvPr>
            <p:ph idx="1" type="body"/>
          </p:nvPr>
        </p:nvSpPr>
        <p:spPr>
          <a:xfrm rot="5400000">
            <a:off x="1799431" y="-596105"/>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60" name="Google Shape;60;p12"/>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tx">
  <p:cSld name="TITLE_AND_BODY">
    <p:spTree>
      <p:nvGrpSpPr>
        <p:cNvPr id="16" name="Shape 16"/>
        <p:cNvGrpSpPr/>
        <p:nvPr/>
      </p:nvGrpSpPr>
      <p:grpSpPr>
        <a:xfrm>
          <a:off x="0" y="0"/>
          <a:ext cx="0" cy="0"/>
          <a:chOff x="0" y="0"/>
          <a:chExt cx="0" cy="0"/>
        </a:xfrm>
      </p:grpSpPr>
      <p:sp>
        <p:nvSpPr>
          <p:cNvPr id="17" name="Google Shape;17;p3"/>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1"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18" name="Google Shape;18;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19" name="Google Shape;19;p3"/>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Shape 96" id="20" name="Google Shape;20;p3"/>
          <p:cNvPicPr preferRelativeResize="0"/>
          <p:nvPr/>
        </p:nvPicPr>
        <p:blipFill rotWithShape="1">
          <a:blip r:embed="rId2">
            <a:alphaModFix/>
          </a:blip>
          <a:srcRect b="0" l="0" r="0" t="0"/>
          <a:stretch/>
        </p:blipFill>
        <p:spPr>
          <a:xfrm>
            <a:off x="196113" y="6103993"/>
            <a:ext cx="498108" cy="569519"/>
          </a:xfrm>
          <a:prstGeom prst="rect">
            <a:avLst/>
          </a:prstGeom>
          <a:noFill/>
          <a:ln>
            <a:noFill/>
          </a:ln>
        </p:spPr>
      </p:pic>
      <p:pic>
        <p:nvPicPr>
          <p:cNvPr descr="Shape 97" id="21" name="Google Shape;21;p3"/>
          <p:cNvPicPr preferRelativeResize="0"/>
          <p:nvPr/>
        </p:nvPicPr>
        <p:blipFill rotWithShape="1">
          <a:blip r:embed="rId3">
            <a:alphaModFix/>
          </a:blip>
          <a:srcRect b="0" l="0" r="0" t="0"/>
          <a:stretch/>
        </p:blipFill>
        <p:spPr>
          <a:xfrm>
            <a:off x="764682" y="6103992"/>
            <a:ext cx="632218" cy="56951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p:cSld name="Title and two columns">
    <p:spTree>
      <p:nvGrpSpPr>
        <p:cNvPr id="22" name="Shape 22"/>
        <p:cNvGrpSpPr/>
        <p:nvPr/>
      </p:nvGrpSpPr>
      <p:grpSpPr>
        <a:xfrm>
          <a:off x="0" y="0"/>
          <a:ext cx="0" cy="0"/>
          <a:chOff x="0" y="0"/>
          <a:chExt cx="0" cy="0"/>
        </a:xfrm>
      </p:grpSpPr>
      <p:sp>
        <p:nvSpPr>
          <p:cNvPr id="23" name="Google Shape;23;p4"/>
          <p:cNvSpPr txBox="1"/>
          <p:nvPr>
            <p:ph idx="1" type="body"/>
          </p:nvPr>
        </p:nvSpPr>
        <p:spPr>
          <a:xfrm>
            <a:off x="838200" y="1865375"/>
            <a:ext cx="5096256" cy="3959353"/>
          </a:xfrm>
          <a:prstGeom prst="rect">
            <a:avLst/>
          </a:prstGeom>
          <a:noFill/>
          <a:ln>
            <a:noFill/>
          </a:ln>
        </p:spPr>
        <p:txBody>
          <a:bodyPr anchorCtr="0" anchor="t" bIns="91425" lIns="91425" spcFirstLastPara="1" rIns="91425" wrap="square" tIns="91425"/>
          <a:lstStyle>
            <a:lvl1pPr indent="-340931" lvl="0" marL="457200" marR="0" rtl="0" algn="l">
              <a:lnSpc>
                <a:spcPct val="90000"/>
              </a:lnSpc>
              <a:spcBef>
                <a:spcPts val="0"/>
              </a:spcBef>
              <a:spcAft>
                <a:spcPts val="0"/>
              </a:spcAft>
              <a:buClr>
                <a:srgbClr val="000000"/>
              </a:buClr>
              <a:buSzPts val="1769"/>
              <a:buFont typeface="Arial"/>
              <a:buChar char="•"/>
              <a:defRPr b="0" i="0" sz="1800" u="none" cap="none" strike="noStrike">
                <a:solidFill>
                  <a:srgbClr val="000000"/>
                </a:solidFill>
                <a:latin typeface="Calibri"/>
                <a:ea typeface="Calibri"/>
                <a:cs typeface="Calibri"/>
                <a:sym typeface="Calibri"/>
              </a:defRPr>
            </a:lvl1pPr>
            <a:lvl2pPr indent="-342900" lvl="1" marL="914400" marR="0" rtl="0" algn="l">
              <a:lnSpc>
                <a:spcPct val="90000"/>
              </a:lnSpc>
              <a:spcBef>
                <a:spcPts val="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2pPr>
            <a:lvl3pPr indent="-342900" lvl="2" marL="1371600" marR="0" rtl="0" algn="l">
              <a:lnSpc>
                <a:spcPct val="90000"/>
              </a:lnSpc>
              <a:spcBef>
                <a:spcPts val="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3pPr>
            <a:lvl4pPr indent="-342900" lvl="3" marL="1828800" marR="0" rtl="0" algn="l">
              <a:lnSpc>
                <a:spcPct val="90000"/>
              </a:lnSpc>
              <a:spcBef>
                <a:spcPts val="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4pPr>
            <a:lvl5pPr indent="-342900" lvl="4" marL="2286000" marR="0" rtl="0" algn="l">
              <a:lnSpc>
                <a:spcPct val="90000"/>
              </a:lnSpc>
              <a:spcBef>
                <a:spcPts val="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24" name="Google Shape;24;p4"/>
          <p:cNvSpPr txBox="1"/>
          <p:nvPr>
            <p:ph idx="2" type="body"/>
          </p:nvPr>
        </p:nvSpPr>
        <p:spPr>
          <a:xfrm>
            <a:off x="6181344" y="1865375"/>
            <a:ext cx="5172455" cy="3959353"/>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1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25" name="Google Shape;25;p4"/>
          <p:cNvSpPr txBox="1"/>
          <p:nvPr>
            <p:ph idx="12" type="sldNum"/>
          </p:nvPr>
        </p:nvSpPr>
        <p:spPr>
          <a:xfrm>
            <a:off x="11672817" y="6299695"/>
            <a:ext cx="355393" cy="3606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1"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7" name="Shape 27"/>
        <p:cNvGrpSpPr/>
        <p:nvPr/>
      </p:nvGrpSpPr>
      <p:grpSpPr>
        <a:xfrm>
          <a:off x="0" y="0"/>
          <a:ext cx="0" cy="0"/>
          <a:chOff x="0" y="0"/>
          <a:chExt cx="0" cy="0"/>
        </a:xfrm>
      </p:grpSpPr>
      <p:sp>
        <p:nvSpPr>
          <p:cNvPr id="28" name="Google Shape;28;p5"/>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9" name="Shape 29"/>
        <p:cNvGrpSpPr/>
        <p:nvPr/>
      </p:nvGrpSpPr>
      <p:grpSpPr>
        <a:xfrm>
          <a:off x="0" y="0"/>
          <a:ext cx="0" cy="0"/>
          <a:chOff x="0" y="0"/>
          <a:chExt cx="0" cy="0"/>
        </a:xfrm>
      </p:grpSpPr>
      <p:sp>
        <p:nvSpPr>
          <p:cNvPr id="30" name="Google Shape;30;p6"/>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6000"/>
              <a:buFont typeface="Calibri"/>
              <a:buNone/>
              <a:defRPr b="0" i="0" sz="60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31" name="Google Shape;31;p6"/>
          <p:cNvSpPr txBox="1"/>
          <p:nvPr>
            <p:ph idx="1" type="body"/>
          </p:nvPr>
        </p:nvSpPr>
        <p:spPr>
          <a:xfrm>
            <a:off x="831850" y="4589462"/>
            <a:ext cx="10515600" cy="15001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32" name="Google Shape;32;p6"/>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3" name="Shape 33"/>
        <p:cNvGrpSpPr/>
        <p:nvPr/>
      </p:nvGrpSpPr>
      <p:grpSpPr>
        <a:xfrm>
          <a:off x="0" y="0"/>
          <a:ext cx="0" cy="0"/>
          <a:chOff x="0" y="0"/>
          <a:chExt cx="0" cy="0"/>
        </a:xfrm>
      </p:grpSpPr>
      <p:sp>
        <p:nvSpPr>
          <p:cNvPr id="34" name="Google Shape;34;p7"/>
          <p:cNvSpPr txBox="1"/>
          <p:nvPr>
            <p:ph type="title"/>
          </p:nvPr>
        </p:nvSpPr>
        <p:spPr>
          <a:xfrm>
            <a:off x="839787"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35" name="Google Shape;35;p7"/>
          <p:cNvSpPr txBox="1"/>
          <p:nvPr>
            <p:ph idx="1" type="body"/>
          </p:nvPr>
        </p:nvSpPr>
        <p:spPr>
          <a:xfrm>
            <a:off x="839787" y="1681163"/>
            <a:ext cx="5157788" cy="823913"/>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1pPr>
            <a:lvl2pPr indent="-228600" lvl="1" marL="9144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2pPr>
            <a:lvl3pPr indent="-228600" lvl="2" marL="13716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3pPr>
            <a:lvl4pPr indent="-228600" lvl="3" marL="18288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4pPr>
            <a:lvl5pPr indent="-228600" lvl="4" marL="2286000" marR="0" rtl="0" algn="l">
              <a:lnSpc>
                <a:spcPct val="90000"/>
              </a:lnSpc>
              <a:spcBef>
                <a:spcPts val="1000"/>
              </a:spcBef>
              <a:spcAft>
                <a:spcPts val="0"/>
              </a:spcAft>
              <a:buClr>
                <a:srgbClr val="000000"/>
              </a:buClr>
              <a:buSzPts val="2400"/>
              <a:buFont typeface="Arial"/>
              <a:buNone/>
              <a:defRPr b="1" i="0" sz="24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36" name="Google Shape;36;p7"/>
          <p:cNvSpPr txBox="1"/>
          <p:nvPr>
            <p:ph idx="2" type="body"/>
          </p:nvPr>
        </p:nvSpPr>
        <p:spPr>
          <a:xfrm>
            <a:off x="839786" y="2505075"/>
            <a:ext cx="5157789"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37" name="Google Shape;37;p7"/>
          <p:cNvSpPr txBox="1"/>
          <p:nvPr>
            <p:ph idx="3" type="body"/>
          </p:nvPr>
        </p:nvSpPr>
        <p:spPr>
          <a:xfrm>
            <a:off x="6172200" y="1681163"/>
            <a:ext cx="5183188" cy="823913"/>
          </a:xfrm>
          <a:prstGeom prst="rect">
            <a:avLst/>
          </a:prstGeom>
          <a:noFill/>
          <a:ln>
            <a:noFill/>
          </a:ln>
        </p:spPr>
        <p:txBody>
          <a:bodyPr anchorCtr="0" anchor="b"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38" name="Google Shape;38;p7"/>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39" name="Google Shape;39;p7"/>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40" name="Shape 40"/>
        <p:cNvGrpSpPr/>
        <p:nvPr/>
      </p:nvGrpSpPr>
      <p:grpSpPr>
        <a:xfrm>
          <a:off x="0" y="0"/>
          <a:ext cx="0" cy="0"/>
          <a:chOff x="0" y="0"/>
          <a:chExt cx="0" cy="0"/>
        </a:xfrm>
      </p:grpSpPr>
      <p:sp>
        <p:nvSpPr>
          <p:cNvPr id="41" name="Google Shape;41;p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42" name="Google Shape;42;p8"/>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43" name="Shape 43"/>
        <p:cNvGrpSpPr/>
        <p:nvPr/>
      </p:nvGrpSpPr>
      <p:grpSpPr>
        <a:xfrm>
          <a:off x="0" y="0"/>
          <a:ext cx="0" cy="0"/>
          <a:chOff x="0" y="0"/>
          <a:chExt cx="0" cy="0"/>
        </a:xfrm>
      </p:grpSpPr>
      <p:sp>
        <p:nvSpPr>
          <p:cNvPr id="44" name="Google Shape;44;p9"/>
          <p:cNvSpPr txBox="1"/>
          <p:nvPr>
            <p:ph type="title"/>
          </p:nvPr>
        </p:nvSpPr>
        <p:spPr>
          <a:xfrm>
            <a:off x="839787" y="457200"/>
            <a:ext cx="3932238"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3200"/>
              <a:buFont typeface="Calibri"/>
              <a:buNone/>
              <a:defRPr b="0" i="0" sz="32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45" name="Google Shape;45;p9"/>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90000"/>
              </a:lnSpc>
              <a:spcBef>
                <a:spcPts val="100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46" name="Google Shape;46;p9"/>
          <p:cNvSpPr txBox="1"/>
          <p:nvPr>
            <p:ph idx="2" type="body"/>
          </p:nvPr>
        </p:nvSpPr>
        <p:spPr>
          <a:xfrm>
            <a:off x="839786" y="2057400"/>
            <a:ext cx="3932239" cy="3811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47" name="Google Shape;47;p9"/>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48" name="Shape 48"/>
        <p:cNvGrpSpPr/>
        <p:nvPr/>
      </p:nvGrpSpPr>
      <p:grpSpPr>
        <a:xfrm>
          <a:off x="0" y="0"/>
          <a:ext cx="0" cy="0"/>
          <a:chOff x="0" y="0"/>
          <a:chExt cx="0" cy="0"/>
        </a:xfrm>
      </p:grpSpPr>
      <p:sp>
        <p:nvSpPr>
          <p:cNvPr id="49" name="Google Shape;49;p10"/>
          <p:cNvSpPr txBox="1"/>
          <p:nvPr>
            <p:ph type="title"/>
          </p:nvPr>
        </p:nvSpPr>
        <p:spPr>
          <a:xfrm>
            <a:off x="839787" y="457200"/>
            <a:ext cx="3932238"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3200"/>
              <a:buFont typeface="Calibri"/>
              <a:buNone/>
              <a:defRPr b="0" i="0" sz="32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50" name="Google Shape;50;p10"/>
          <p:cNvSpPr/>
          <p:nvPr>
            <p:ph idx="2" type="pic"/>
          </p:nvPr>
        </p:nvSpPr>
        <p:spPr>
          <a:xfrm>
            <a:off x="5183187" y="987425"/>
            <a:ext cx="6172199" cy="4873624"/>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lvl="1"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lvl="2"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lvl="3"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lvl="4"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51" name="Google Shape;51;p10"/>
          <p:cNvSpPr txBox="1"/>
          <p:nvPr>
            <p:ph idx="1" type="body"/>
          </p:nvPr>
        </p:nvSpPr>
        <p:spPr>
          <a:xfrm>
            <a:off x="839787" y="2057400"/>
            <a:ext cx="3932238"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1pPr>
            <a:lvl2pPr indent="-228600" lvl="1" marL="9144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2pPr>
            <a:lvl3pPr indent="-228600" lvl="2" marL="13716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3pPr>
            <a:lvl4pPr indent="-228600" lvl="3" marL="18288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4pPr>
            <a:lvl5pPr indent="-228600" lvl="4" marL="2286000" marR="0" rtl="0" algn="l">
              <a:lnSpc>
                <a:spcPct val="90000"/>
              </a:lnSpc>
              <a:spcBef>
                <a:spcPts val="1000"/>
              </a:spcBef>
              <a:spcAft>
                <a:spcPts val="0"/>
              </a:spcAft>
              <a:buClr>
                <a:srgbClr val="000000"/>
              </a:buClr>
              <a:buSzPts val="1600"/>
              <a:buFont typeface="Arial"/>
              <a:buNone/>
              <a:defRPr b="0" i="0" sz="16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52" name="Google Shape;52;p10"/>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11089857" y="6404312"/>
            <a:ext cx="263943" cy="269201"/>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technologyreview.es/s/7919/matematicas-fisica-e-ingenieria-son-las-nuevas-puertas-de-entrada-para-trabajar-en-silicon"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3"/>
          <p:cNvSpPr txBox="1"/>
          <p:nvPr>
            <p:ph idx="4294967295" type="ctrTitle"/>
          </p:nvPr>
        </p:nvSpPr>
        <p:spPr>
          <a:xfrm>
            <a:off x="1502878" y="1480450"/>
            <a:ext cx="9144001" cy="2387601"/>
          </a:xfrm>
          <a:prstGeom prst="rect">
            <a:avLst/>
          </a:prstGeom>
          <a:solidFill>
            <a:srgbClr val="29D4E9"/>
          </a:solidFill>
          <a:ln cap="flat" cmpd="sng" w="9525">
            <a:solidFill>
              <a:schemeClr val="accent1"/>
            </a:solidFill>
            <a:prstDash val="solid"/>
            <a:miter lim="8000"/>
            <a:headEnd len="sm" w="sm" type="none"/>
            <a:tailEnd len="sm" w="sm" type="none"/>
          </a:ln>
        </p:spPr>
        <p:txBody>
          <a:bodyPr anchorCtr="0" anchor="b" bIns="45675" lIns="45675" spcFirstLastPara="1" rIns="45675" wrap="square" tIns="45675">
            <a:noAutofit/>
          </a:bodyPr>
          <a:lstStyle/>
          <a:p>
            <a:pPr indent="0" lvl="0" marL="0" marR="0" rtl="0" algn="ctr">
              <a:lnSpc>
                <a:spcPct val="90000"/>
              </a:lnSpc>
              <a:spcBef>
                <a:spcPts val="0"/>
              </a:spcBef>
              <a:spcAft>
                <a:spcPts val="0"/>
              </a:spcAft>
              <a:buClr>
                <a:srgbClr val="000000"/>
              </a:buClr>
              <a:buSzPts val="5400"/>
              <a:buFont typeface="Calibri"/>
              <a:buNone/>
            </a:pPr>
            <a:r>
              <a:rPr b="1" i="0" lang="en-US" sz="5400" u="none" cap="none" strike="noStrike">
                <a:solidFill>
                  <a:srgbClr val="000000"/>
                </a:solidFill>
                <a:latin typeface="Calibri"/>
                <a:ea typeface="Calibri"/>
                <a:cs typeface="Calibri"/>
                <a:sym typeface="Calibri"/>
              </a:rPr>
              <a:t>CS1103</a:t>
            </a:r>
            <a:br>
              <a:rPr b="1" i="0" lang="en-US" sz="5400" u="none" cap="none" strike="noStrike">
                <a:solidFill>
                  <a:srgbClr val="000000"/>
                </a:solidFill>
                <a:latin typeface="Calibri"/>
                <a:ea typeface="Calibri"/>
                <a:cs typeface="Calibri"/>
                <a:sym typeface="Calibri"/>
              </a:rPr>
            </a:br>
            <a:r>
              <a:rPr b="1" i="0" lang="en-US" sz="5400" u="none" cap="none" strike="noStrike">
                <a:solidFill>
                  <a:srgbClr val="000000"/>
                </a:solidFill>
                <a:latin typeface="Calibri"/>
                <a:ea typeface="Calibri"/>
                <a:cs typeface="Calibri"/>
                <a:sym typeface="Calibri"/>
              </a:rPr>
              <a:t>PROGRAMACIÓN ORIENTADA A OBJETOS II</a:t>
            </a:r>
            <a:endParaRPr b="0" i="0" sz="4400" u="none" cap="none" strike="noStrike">
              <a:solidFill>
                <a:srgbClr val="000000"/>
              </a:solidFill>
              <a:latin typeface="Calibri"/>
              <a:ea typeface="Calibri"/>
              <a:cs typeface="Calibri"/>
              <a:sym typeface="Calibri"/>
            </a:endParaRPr>
          </a:p>
        </p:txBody>
      </p:sp>
      <p:sp>
        <p:nvSpPr>
          <p:cNvPr id="66" name="Google Shape;66;p13"/>
          <p:cNvSpPr txBox="1"/>
          <p:nvPr>
            <p:ph idx="4294967295" type="subTitle"/>
          </p:nvPr>
        </p:nvSpPr>
        <p:spPr>
          <a:xfrm>
            <a:off x="1502879" y="4263883"/>
            <a:ext cx="9144001" cy="717029"/>
          </a:xfrm>
          <a:prstGeom prst="rect">
            <a:avLst/>
          </a:prstGeom>
          <a:noFill/>
          <a:ln>
            <a:noFill/>
          </a:ln>
        </p:spPr>
        <p:txBody>
          <a:bodyPr anchorCtr="0" anchor="t" bIns="45675" lIns="45675" spcFirstLastPara="1" rIns="45675" wrap="square" tIns="45675">
            <a:noAutofit/>
          </a:bodyPr>
          <a:lstStyle/>
          <a:p>
            <a:pPr indent="0" lvl="0" marL="0" marR="0" rtl="0" algn="ctr">
              <a:lnSpc>
                <a:spcPct val="90000"/>
              </a:lnSpc>
              <a:spcBef>
                <a:spcPts val="0"/>
              </a:spcBef>
              <a:spcAft>
                <a:spcPts val="0"/>
              </a:spcAft>
              <a:buClr>
                <a:srgbClr val="000000"/>
              </a:buClr>
              <a:buSzPts val="2800"/>
              <a:buFont typeface="Arial"/>
              <a:buNone/>
            </a:pPr>
            <a:r>
              <a:rPr b="1" i="0" lang="en-US" sz="2800" u="none" cap="none" strike="noStrike">
                <a:solidFill>
                  <a:srgbClr val="000000"/>
                </a:solidFill>
                <a:latin typeface="Calibri"/>
                <a:ea typeface="Calibri"/>
                <a:cs typeface="Calibri"/>
                <a:sym typeface="Calibri"/>
              </a:rPr>
              <a:t>Unidad 7 : Programación concurrente y paralela</a:t>
            </a:r>
            <a:endParaRPr b="1" i="0" sz="28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2800"/>
              <a:buFont typeface="Arial"/>
              <a:buNone/>
            </a:pPr>
            <a:r>
              <a:t/>
            </a:r>
            <a:endParaRPr b="1" i="0" sz="2800" u="none" cap="none" strike="noStrike">
              <a:solidFill>
                <a:srgbClr val="000000"/>
              </a:solidFill>
              <a:latin typeface="Calibri"/>
              <a:ea typeface="Calibri"/>
              <a:cs typeface="Calibri"/>
              <a:sym typeface="Calibri"/>
            </a:endParaRPr>
          </a:p>
        </p:txBody>
      </p:sp>
      <p:grpSp>
        <p:nvGrpSpPr>
          <p:cNvPr id="67" name="Google Shape;67;p13"/>
          <p:cNvGrpSpPr/>
          <p:nvPr/>
        </p:nvGrpSpPr>
        <p:grpSpPr>
          <a:xfrm>
            <a:off x="4754257" y="5780071"/>
            <a:ext cx="5892622" cy="692770"/>
            <a:chOff x="-1" y="-1"/>
            <a:chExt cx="5892621" cy="369334"/>
          </a:xfrm>
        </p:grpSpPr>
        <p:sp>
          <p:nvSpPr>
            <p:cNvPr id="68" name="Google Shape;68;p13"/>
            <p:cNvSpPr/>
            <p:nvPr/>
          </p:nvSpPr>
          <p:spPr>
            <a:xfrm>
              <a:off x="-1" y="-1"/>
              <a:ext cx="5892621" cy="369334"/>
            </a:xfrm>
            <a:prstGeom prst="rect">
              <a:avLst/>
            </a:prstGeom>
            <a:solidFill>
              <a:srgbClr val="29D4E9"/>
            </a:solidFill>
            <a:ln cap="flat" cmpd="sng" w="9525">
              <a:solidFill>
                <a:schemeClr val="accent1"/>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3"/>
            <p:cNvSpPr txBox="1"/>
            <p:nvPr/>
          </p:nvSpPr>
          <p:spPr>
            <a:xfrm>
              <a:off x="-1" y="-1"/>
              <a:ext cx="5892621" cy="358101"/>
            </a:xfrm>
            <a:prstGeom prst="rect">
              <a:avLst/>
            </a:prstGeom>
            <a:noFill/>
            <a:ln>
              <a:noFill/>
            </a:ln>
          </p:spPr>
          <p:txBody>
            <a:bodyPr anchorCtr="0" anchor="t" bIns="45675" lIns="45675" spcFirstLastPara="1" rIns="45675" wrap="square" tIns="45675">
              <a:no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Profesor:   E</a:t>
              </a:r>
              <a:r>
                <a:rPr b="1" lang="en-US" sz="1800">
                  <a:latin typeface="Calibri"/>
                  <a:ea typeface="Calibri"/>
                  <a:cs typeface="Calibri"/>
                  <a:sym typeface="Calibri"/>
                </a:rPr>
                <a:t>stanislao Contrera</a:t>
              </a:r>
              <a:endParaRPr/>
            </a:p>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                    Rubén Rivas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4400"/>
              <a:buFont typeface="Calibri"/>
              <a:buNone/>
            </a:pPr>
            <a:r>
              <a:rPr b="1" i="0" lang="en-US" sz="4400" u="none" cap="none" strike="noStrike">
                <a:solidFill>
                  <a:srgbClr val="000000"/>
                </a:solidFill>
                <a:latin typeface="Calibri"/>
                <a:ea typeface="Calibri"/>
                <a:cs typeface="Calibri"/>
                <a:sym typeface="Calibri"/>
              </a:rPr>
              <a:t>Ejercicio #2</a:t>
            </a:r>
            <a:endParaRPr/>
          </a:p>
        </p:txBody>
      </p:sp>
      <p:sp>
        <p:nvSpPr>
          <p:cNvPr id="126" name="Google Shape;126;p22"/>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p>
            <a:pPr indent="-406400" lvl="0" marL="457200" marR="0" rtl="0" algn="l">
              <a:lnSpc>
                <a:spcPct val="90000"/>
              </a:lnSpc>
              <a:spcBef>
                <a:spcPts val="100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Crear una template de función de C++ llamado multiple que tenga 3 parámetros suma, x, and n. los 2 primeros parámetros tendra como tipo WhatKind. n siempre será del int. El tipo de retorno de la función será void. Todos los parámetros serán por valor excepto el parámetro suma que se pasara por referencia. El template de funciones va calcular este tipo de operación:</a:t>
            </a:r>
            <a:endParaRPr/>
          </a:p>
          <a:p>
            <a:pPr indent="0" lvl="5" marL="2336800" marR="0" rtl="0" algn="l">
              <a:lnSpc>
                <a:spcPct val="90000"/>
              </a:lnSpc>
              <a:spcBef>
                <a:spcPts val="1000"/>
              </a:spcBef>
              <a:spcAft>
                <a:spcPts val="0"/>
              </a:spcAft>
              <a:buClr>
                <a:srgbClr val="000000"/>
              </a:buClr>
              <a:buSzPts val="2800"/>
              <a:buFont typeface="Arial"/>
              <a:buNone/>
            </a:pPr>
            <a:r>
              <a:rPr b="1" i="0" lang="en-US" sz="2800" u="none" cap="none" strike="noStrike">
                <a:solidFill>
                  <a:srgbClr val="000000"/>
                </a:solidFill>
                <a:latin typeface="Calibri"/>
                <a:ea typeface="Calibri"/>
                <a:cs typeface="Calibri"/>
                <a:sym typeface="Calibri"/>
              </a:rPr>
              <a:t>sum = 1 + x + 2x + 3x + ... + nx</a:t>
            </a:r>
            <a:endParaRPr b="0" i="0" sz="36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4400"/>
              <a:buFont typeface="Calibri"/>
              <a:buNone/>
            </a:pPr>
            <a:r>
              <a:rPr b="1" i="0" lang="en-US" sz="4400" u="none" cap="none" strike="noStrike">
                <a:solidFill>
                  <a:srgbClr val="000000"/>
                </a:solidFill>
                <a:latin typeface="Calibri"/>
                <a:ea typeface="Calibri"/>
                <a:cs typeface="Calibri"/>
                <a:sym typeface="Calibri"/>
              </a:rPr>
              <a:t>Ejercicio #3</a:t>
            </a:r>
            <a:endParaRPr/>
          </a:p>
        </p:txBody>
      </p:sp>
      <p:sp>
        <p:nvSpPr>
          <p:cNvPr id="132" name="Google Shape;132;p2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p>
            <a:pPr indent="0" lvl="0" marL="50800" marR="0" rtl="0" algn="l">
              <a:lnSpc>
                <a:spcPct val="90000"/>
              </a:lnSpc>
              <a:spcBef>
                <a:spcPts val="1000"/>
              </a:spcBef>
              <a:spcAft>
                <a:spcPts val="0"/>
              </a:spcAft>
              <a:buClr>
                <a:srgbClr val="000000"/>
              </a:buClr>
              <a:buSzPts val="2800"/>
              <a:buFont typeface="Arial"/>
              <a:buNone/>
            </a:pPr>
            <a:r>
              <a:rPr b="0" i="0" lang="en-US" sz="3600" u="none" cap="none" strike="noStrike">
                <a:solidFill>
                  <a:srgbClr val="000000"/>
                </a:solidFill>
                <a:latin typeface="Calibri"/>
                <a:ea typeface="Calibri"/>
                <a:cs typeface="Calibri"/>
                <a:sym typeface="Calibri"/>
              </a:rPr>
              <a:t>Implementar una función que ejecute la suma de los valores (enteros o float) de un vector y que utilizando 2 thread realice la suma total del vector.</a:t>
            </a:r>
            <a:endParaRPr/>
          </a:p>
          <a:p>
            <a:pPr indent="0" lvl="0" marL="50800" marR="0" rtl="0" algn="l">
              <a:lnSpc>
                <a:spcPct val="90000"/>
              </a:lnSpc>
              <a:spcBef>
                <a:spcPts val="1000"/>
              </a:spcBef>
              <a:spcAft>
                <a:spcPts val="0"/>
              </a:spcAft>
              <a:buClr>
                <a:srgbClr val="000000"/>
              </a:buClr>
              <a:buSzPts val="2800"/>
              <a:buFont typeface="Arial"/>
              <a:buNone/>
            </a:pPr>
            <a:r>
              <a:t/>
            </a:r>
            <a:endParaRPr b="0" i="0" sz="3600" u="none" cap="none" strike="noStrike">
              <a:solidFill>
                <a:srgbClr val="000000"/>
              </a:solidFill>
              <a:latin typeface="Calibri"/>
              <a:ea typeface="Calibri"/>
              <a:cs typeface="Calibri"/>
              <a:sym typeface="Calibri"/>
            </a:endParaRPr>
          </a:p>
          <a:p>
            <a:pPr indent="-228600" lvl="0" marL="457200" marR="0" rtl="0" algn="l">
              <a:lnSpc>
                <a:spcPct val="90000"/>
              </a:lnSpc>
              <a:spcBef>
                <a:spcPts val="1000"/>
              </a:spcBef>
              <a:spcAft>
                <a:spcPts val="0"/>
              </a:spcAft>
              <a:buClr>
                <a:srgbClr val="000000"/>
              </a:buClr>
              <a:buSzPts val="2800"/>
              <a:buFont typeface="Arial"/>
              <a:buNone/>
            </a:pPr>
            <a:r>
              <a:t/>
            </a:r>
            <a:endParaRPr b="0" i="0" sz="36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4400"/>
              <a:buFont typeface="Calibri"/>
              <a:buNone/>
            </a:pPr>
            <a:r>
              <a:rPr b="1" i="0" lang="en-US" sz="4400" u="none" cap="none" strike="noStrike">
                <a:solidFill>
                  <a:srgbClr val="000000"/>
                </a:solidFill>
                <a:latin typeface="Calibri"/>
                <a:ea typeface="Calibri"/>
                <a:cs typeface="Calibri"/>
                <a:sym typeface="Calibri"/>
              </a:rPr>
              <a:t>Ejercicio #4</a:t>
            </a:r>
            <a:endParaRPr/>
          </a:p>
        </p:txBody>
      </p:sp>
      <p:sp>
        <p:nvSpPr>
          <p:cNvPr id="138" name="Google Shape;138;p24"/>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p>
            <a:pPr indent="0" lvl="0" marL="50800" marR="0" rtl="0" algn="l">
              <a:lnSpc>
                <a:spcPct val="90000"/>
              </a:lnSpc>
              <a:spcBef>
                <a:spcPts val="1000"/>
              </a:spcBef>
              <a:spcAft>
                <a:spcPts val="0"/>
              </a:spcAft>
              <a:buClr>
                <a:srgbClr val="000000"/>
              </a:buClr>
              <a:buSzPts val="2800"/>
              <a:buFont typeface="Arial"/>
              <a:buNone/>
            </a:pPr>
            <a:r>
              <a:rPr b="0" i="0" lang="en-US" sz="3600" u="none" cap="none" strike="noStrike">
                <a:solidFill>
                  <a:srgbClr val="000000"/>
                </a:solidFill>
                <a:latin typeface="Calibri"/>
                <a:ea typeface="Calibri"/>
                <a:cs typeface="Calibri"/>
                <a:sym typeface="Calibri"/>
              </a:rPr>
              <a:t>Similar al caso anterior desarrollar una función que dado un valor, elimine todos los valores iguales al valor dado.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4400"/>
              <a:buFont typeface="Calibri"/>
              <a:buNone/>
            </a:pPr>
            <a:r>
              <a:rPr b="1" i="0" lang="en-US" sz="4400" u="none" cap="none" strike="noStrike">
                <a:solidFill>
                  <a:srgbClr val="000000"/>
                </a:solidFill>
                <a:latin typeface="Calibri"/>
                <a:ea typeface="Calibri"/>
                <a:cs typeface="Calibri"/>
                <a:sym typeface="Calibri"/>
              </a:rPr>
              <a:t>Ejercicio #5</a:t>
            </a:r>
            <a:endParaRPr/>
          </a:p>
        </p:txBody>
      </p:sp>
      <p:sp>
        <p:nvSpPr>
          <p:cNvPr id="144" name="Google Shape;144;p25"/>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p>
            <a:pPr indent="0" lvl="0" marL="50800" marR="0" rtl="0" algn="l">
              <a:lnSpc>
                <a:spcPct val="90000"/>
              </a:lnSpc>
              <a:spcBef>
                <a:spcPts val="1000"/>
              </a:spcBef>
              <a:spcAft>
                <a:spcPts val="0"/>
              </a:spcAft>
              <a:buClr>
                <a:srgbClr val="000000"/>
              </a:buClr>
              <a:buSzPts val="2800"/>
              <a:buFont typeface="Arial"/>
              <a:buNone/>
            </a:pPr>
            <a:r>
              <a:rPr b="0" i="0" lang="en-US" sz="3600" u="none" cap="none" strike="noStrike">
                <a:solidFill>
                  <a:srgbClr val="000000"/>
                </a:solidFill>
                <a:latin typeface="Calibri"/>
                <a:ea typeface="Calibri"/>
                <a:cs typeface="Calibri"/>
                <a:sym typeface="Calibri"/>
              </a:rPr>
              <a:t>Implementar su propia versión de búsqueda binaria de modo genérica, utilizando templates.</a:t>
            </a:r>
            <a:endParaRPr/>
          </a:p>
          <a:p>
            <a:pPr indent="0" lvl="0" marL="50800" marR="0" rtl="0" algn="l">
              <a:lnSpc>
                <a:spcPct val="90000"/>
              </a:lnSpc>
              <a:spcBef>
                <a:spcPts val="1000"/>
              </a:spcBef>
              <a:spcAft>
                <a:spcPts val="0"/>
              </a:spcAft>
              <a:buClr>
                <a:srgbClr val="000000"/>
              </a:buClr>
              <a:buSzPts val="2800"/>
              <a:buFont typeface="Arial"/>
              <a:buNone/>
            </a:pPr>
            <a:r>
              <a:t/>
            </a:r>
            <a:endParaRPr b="0" i="0" sz="36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4400"/>
              <a:buFont typeface="Calibri"/>
              <a:buNone/>
            </a:pPr>
            <a:r>
              <a:rPr b="1" i="0" lang="en-US" sz="4400" u="none" cap="none" strike="noStrike">
                <a:solidFill>
                  <a:srgbClr val="000000"/>
                </a:solidFill>
                <a:latin typeface="Calibri"/>
                <a:ea typeface="Calibri"/>
                <a:cs typeface="Calibri"/>
                <a:sym typeface="Calibri"/>
              </a:rPr>
              <a:t>Ejercicio #6</a:t>
            </a:r>
            <a:endParaRPr/>
          </a:p>
        </p:txBody>
      </p:sp>
      <p:sp>
        <p:nvSpPr>
          <p:cNvPr id="150" name="Google Shape;150;p26"/>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p>
            <a:pPr indent="0" lvl="0" marL="50800" marR="0" rtl="0" algn="l">
              <a:lnSpc>
                <a:spcPct val="90000"/>
              </a:lnSpc>
              <a:spcBef>
                <a:spcPts val="1000"/>
              </a:spcBef>
              <a:spcAft>
                <a:spcPts val="0"/>
              </a:spcAft>
              <a:buClr>
                <a:srgbClr val="000000"/>
              </a:buClr>
              <a:buSzPts val="2800"/>
              <a:buFont typeface="Arial"/>
              <a:buNone/>
            </a:pPr>
            <a:r>
              <a:rPr b="0" i="0" lang="en-US" sz="3600" u="none" cap="none" strike="noStrike">
                <a:solidFill>
                  <a:srgbClr val="000000"/>
                </a:solidFill>
                <a:latin typeface="Calibri"/>
                <a:ea typeface="Calibri"/>
                <a:cs typeface="Calibri"/>
                <a:sym typeface="Calibri"/>
              </a:rPr>
              <a:t>Crear una clase de búsqueda binaria multihilos que use un lock simple para asegurarse que un solo thread pueda ingresa en un tiempo objetos.</a:t>
            </a:r>
            <a:endParaRPr/>
          </a:p>
          <a:p>
            <a:pPr indent="-228600" lvl="0" marL="457200" marR="0" rtl="0" algn="l">
              <a:lnSpc>
                <a:spcPct val="90000"/>
              </a:lnSpc>
              <a:spcBef>
                <a:spcPts val="1000"/>
              </a:spcBef>
              <a:spcAft>
                <a:spcPts val="0"/>
              </a:spcAft>
              <a:buClr>
                <a:srgbClr val="000000"/>
              </a:buClr>
              <a:buSzPts val="2800"/>
              <a:buFont typeface="Arial"/>
              <a:buNone/>
            </a:pPr>
            <a:r>
              <a:t/>
            </a:r>
            <a:endParaRPr b="0" i="0" sz="3600" u="none" cap="none" strike="noStrike">
              <a:solidFill>
                <a:srgbClr val="000000"/>
              </a:solidFill>
              <a:latin typeface="Calibri"/>
              <a:ea typeface="Calibri"/>
              <a:cs typeface="Calibri"/>
              <a:sym typeface="Calibri"/>
            </a:endParaRPr>
          </a:p>
          <a:p>
            <a:pPr indent="-228600" lvl="0" marL="457200" marR="0" rtl="0" algn="l">
              <a:lnSpc>
                <a:spcPct val="90000"/>
              </a:lnSpc>
              <a:spcBef>
                <a:spcPts val="1000"/>
              </a:spcBef>
              <a:spcAft>
                <a:spcPts val="0"/>
              </a:spcAft>
              <a:buClr>
                <a:srgbClr val="000000"/>
              </a:buClr>
              <a:buSzPts val="2800"/>
              <a:buFont typeface="Arial"/>
              <a:buNone/>
            </a:pPr>
            <a:r>
              <a:t/>
            </a:r>
            <a:endParaRPr b="0" i="0" sz="36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4" name="Shape 154"/>
        <p:cNvGrpSpPr/>
        <p:nvPr/>
      </p:nvGrpSpPr>
      <p:grpSpPr>
        <a:xfrm>
          <a:off x="0" y="0"/>
          <a:ext cx="0" cy="0"/>
          <a:chOff x="0" y="0"/>
          <a:chExt cx="0" cy="0"/>
        </a:xfrm>
      </p:grpSpPr>
      <p:cxnSp>
        <p:nvCxnSpPr>
          <p:cNvPr id="155" name="Google Shape;155;p27"/>
          <p:cNvCxnSpPr/>
          <p:nvPr/>
        </p:nvCxnSpPr>
        <p:spPr>
          <a:xfrm>
            <a:off x="655320" y="2316480"/>
            <a:ext cx="4572000" cy="0"/>
          </a:xfrm>
          <a:prstGeom prst="straightConnector1">
            <a:avLst/>
          </a:prstGeom>
          <a:noFill/>
          <a:ln cap="sq" cmpd="sng" w="19050">
            <a:solidFill>
              <a:schemeClr val="dk1"/>
            </a:solidFill>
            <a:prstDash val="solid"/>
            <a:round/>
            <a:headEnd len="sm" w="sm" type="none"/>
            <a:tailEnd len="sm" w="sm" type="none"/>
          </a:ln>
        </p:spPr>
      </p:cxnSp>
      <p:pic>
        <p:nvPicPr>
          <p:cNvPr descr="A picture containing building, outdoor, sky, clock&#10;&#10;Description generated with very high confidence" id="156" name="Google Shape;156;p27"/>
          <p:cNvPicPr preferRelativeResize="0"/>
          <p:nvPr/>
        </p:nvPicPr>
        <p:blipFill rotWithShape="1">
          <a:blip r:embed="rId3">
            <a:alphaModFix/>
          </a:blip>
          <a:srcRect b="-1" l="17902" r="20650" t="0"/>
          <a:stretch/>
        </p:blipFill>
        <p:spPr>
          <a:xfrm>
            <a:off x="5878849" y="10"/>
            <a:ext cx="6313150" cy="6857987"/>
          </a:xfrm>
          <a:custGeom>
            <a:rect b="b" l="l" r="r" t="t"/>
            <a:pathLst>
              <a:path extrusionOk="0" h="6857997" w="631315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sp>
        <p:nvSpPr>
          <p:cNvPr id="157" name="Google Shape;157;p27"/>
          <p:cNvSpPr txBox="1"/>
          <p:nvPr>
            <p:ph type="title"/>
          </p:nvPr>
        </p:nvSpPr>
        <p:spPr>
          <a:xfrm>
            <a:off x="655320" y="365125"/>
            <a:ext cx="5120114" cy="169279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400"/>
              <a:buFont typeface="Calibri"/>
              <a:buNone/>
            </a:pPr>
            <a:r>
              <a:rPr b="1" i="0" lang="en-US" sz="4400" u="none" cap="none" strike="noStrike">
                <a:solidFill>
                  <a:schemeClr val="dk1"/>
                </a:solidFill>
                <a:latin typeface="Arial"/>
                <a:ea typeface="Arial"/>
                <a:cs typeface="Arial"/>
                <a:sym typeface="Arial"/>
              </a:rPr>
              <a:t>Explorando lo aprendido</a:t>
            </a:r>
            <a:endParaRPr b="0" i="0" sz="4400" u="none" cap="none" strike="noStrike">
              <a:solidFill>
                <a:schemeClr val="dk1"/>
              </a:solidFill>
              <a:latin typeface="Arial"/>
              <a:ea typeface="Arial"/>
              <a:cs typeface="Arial"/>
              <a:sym typeface="Arial"/>
            </a:endParaRPr>
          </a:p>
        </p:txBody>
      </p:sp>
      <p:sp>
        <p:nvSpPr>
          <p:cNvPr id="158" name="Google Shape;158;p27"/>
          <p:cNvSpPr txBox="1"/>
          <p:nvPr>
            <p:ph idx="1" type="body"/>
          </p:nvPr>
        </p:nvSpPr>
        <p:spPr>
          <a:xfrm>
            <a:off x="655321" y="2575034"/>
            <a:ext cx="5773188" cy="3462228"/>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1000"/>
              </a:spcBef>
              <a:spcAft>
                <a:spcPts val="0"/>
              </a:spcAft>
              <a:buClr>
                <a:srgbClr val="000000"/>
              </a:buClr>
              <a:buSzPts val="2800"/>
              <a:buFont typeface="Arial"/>
              <a:buChar char="•"/>
            </a:pPr>
            <a:r>
              <a:rPr b="0" i="0" lang="en-US" sz="1850" u="none" cap="none" strike="noStrike">
                <a:solidFill>
                  <a:srgbClr val="000000"/>
                </a:solidFill>
                <a:latin typeface="Arial"/>
                <a:ea typeface="Arial"/>
                <a:cs typeface="Arial"/>
                <a:sym typeface="Arial"/>
              </a:rPr>
              <a:t>¿Qué diferencia existe entre programación concurrente y programación paralela?</a:t>
            </a:r>
            <a:endParaRPr/>
          </a:p>
          <a:p>
            <a:pPr indent="-228600" lvl="0" marL="457200" marR="0" rtl="0" algn="l">
              <a:lnSpc>
                <a:spcPct val="100000"/>
              </a:lnSpc>
              <a:spcBef>
                <a:spcPts val="1000"/>
              </a:spcBef>
              <a:spcAft>
                <a:spcPts val="0"/>
              </a:spcAft>
              <a:buClr>
                <a:srgbClr val="000000"/>
              </a:buClr>
              <a:buSzPts val="2800"/>
              <a:buFont typeface="Arial"/>
              <a:buChar char="•"/>
            </a:pPr>
            <a:r>
              <a:rPr b="0" i="0" lang="en-US" sz="1850" u="none" cap="none" strike="noStrike">
                <a:solidFill>
                  <a:srgbClr val="000000"/>
                </a:solidFill>
                <a:latin typeface="Arial"/>
                <a:ea typeface="Arial"/>
                <a:cs typeface="Arial"/>
                <a:sym typeface="Arial"/>
              </a:rPr>
              <a:t>¿Puede existir paralelismos sin concurrencia?</a:t>
            </a:r>
            <a:endParaRPr/>
          </a:p>
          <a:p>
            <a:pPr indent="-228600" lvl="0" marL="457200" marR="0" rtl="0" algn="l">
              <a:lnSpc>
                <a:spcPct val="100000"/>
              </a:lnSpc>
              <a:spcBef>
                <a:spcPts val="1000"/>
              </a:spcBef>
              <a:spcAft>
                <a:spcPts val="0"/>
              </a:spcAft>
              <a:buClr>
                <a:srgbClr val="000000"/>
              </a:buClr>
              <a:buSzPts val="2800"/>
              <a:buFont typeface="Arial"/>
              <a:buChar char="•"/>
            </a:pPr>
            <a:r>
              <a:rPr b="0" i="0" lang="en-US" sz="1850" u="none" cap="none" strike="noStrike">
                <a:solidFill>
                  <a:srgbClr val="000000"/>
                </a:solidFill>
                <a:latin typeface="Arial"/>
                <a:ea typeface="Arial"/>
                <a:cs typeface="Arial"/>
                <a:sym typeface="Arial"/>
              </a:rPr>
              <a:t>¿Por que es importante la programación concurrente?</a:t>
            </a:r>
            <a:endParaRPr/>
          </a:p>
          <a:p>
            <a:pPr indent="-228600" lvl="0" marL="457200" marR="0" rtl="0" algn="l">
              <a:lnSpc>
                <a:spcPct val="100000"/>
              </a:lnSpc>
              <a:spcBef>
                <a:spcPts val="1000"/>
              </a:spcBef>
              <a:spcAft>
                <a:spcPts val="0"/>
              </a:spcAft>
              <a:buClr>
                <a:srgbClr val="000000"/>
              </a:buClr>
              <a:buSzPts val="2800"/>
              <a:buFont typeface="Arial"/>
              <a:buChar char="•"/>
            </a:pPr>
            <a:r>
              <a:rPr b="0" i="0" lang="en-US" sz="1850" u="none" cap="none" strike="noStrike">
                <a:solidFill>
                  <a:srgbClr val="000000"/>
                </a:solidFill>
                <a:latin typeface="Arial"/>
                <a:ea typeface="Arial"/>
                <a:cs typeface="Arial"/>
                <a:sym typeface="Arial"/>
              </a:rPr>
              <a:t>¿Cuáles son las arquitecturas típicas de programación paralela?</a:t>
            </a:r>
            <a:endParaRPr/>
          </a:p>
          <a:p>
            <a:pPr indent="-228600" lvl="0" marL="457200" marR="0" rtl="0" algn="l">
              <a:lnSpc>
                <a:spcPct val="100000"/>
              </a:lnSpc>
              <a:spcBef>
                <a:spcPts val="1000"/>
              </a:spcBef>
              <a:spcAft>
                <a:spcPts val="0"/>
              </a:spcAft>
              <a:buClr>
                <a:srgbClr val="000000"/>
              </a:buClr>
              <a:buSzPts val="2800"/>
              <a:buFont typeface="Arial"/>
              <a:buChar char="•"/>
            </a:pPr>
            <a:r>
              <a:rPr b="0" i="0" lang="en-US" sz="1850" u="none" cap="none" strike="noStrike">
                <a:solidFill>
                  <a:srgbClr val="000000"/>
                </a:solidFill>
                <a:latin typeface="Arial"/>
                <a:ea typeface="Arial"/>
                <a:cs typeface="Arial"/>
                <a:sym typeface="Arial"/>
              </a:rPr>
              <a:t>¿Cuáles son los modelos de programación?</a:t>
            </a:r>
            <a:endParaRPr/>
          </a:p>
          <a:p>
            <a:pPr indent="-228600" lvl="0" marL="457200" marR="0" rtl="0" algn="l">
              <a:lnSpc>
                <a:spcPct val="100000"/>
              </a:lnSpc>
              <a:spcBef>
                <a:spcPts val="1000"/>
              </a:spcBef>
              <a:spcAft>
                <a:spcPts val="0"/>
              </a:spcAft>
              <a:buClr>
                <a:srgbClr val="000000"/>
              </a:buClr>
              <a:buSzPts val="2800"/>
              <a:buFont typeface="Arial"/>
              <a:buChar char="•"/>
            </a:pPr>
            <a:r>
              <a:rPr b="0" i="0" lang="en-US" sz="1850" u="none" cap="none" strike="noStrike">
                <a:solidFill>
                  <a:srgbClr val="000000"/>
                </a:solidFill>
                <a:latin typeface="Arial"/>
                <a:ea typeface="Arial"/>
                <a:cs typeface="Arial"/>
                <a:sym typeface="Arial"/>
              </a:rPr>
              <a:t>¿Para que es útil promise y future?</a:t>
            </a:r>
            <a:endParaRPr/>
          </a:p>
          <a:p>
            <a:pPr indent="-50800" lvl="0" marL="457200" marR="0" rtl="0" algn="l">
              <a:lnSpc>
                <a:spcPct val="100000"/>
              </a:lnSpc>
              <a:spcBef>
                <a:spcPts val="1000"/>
              </a:spcBef>
              <a:spcAft>
                <a:spcPts val="0"/>
              </a:spcAft>
              <a:buClr>
                <a:srgbClr val="000000"/>
              </a:buClr>
              <a:buSzPts val="2800"/>
              <a:buFont typeface="Arial"/>
              <a:buNone/>
            </a:pPr>
            <a:r>
              <a:t/>
            </a:r>
            <a:endParaRPr b="0" i="0" sz="1850" u="none" cap="none" strike="noStrike">
              <a:solidFill>
                <a:srgbClr val="000000"/>
              </a:solidFill>
              <a:latin typeface="Arial"/>
              <a:ea typeface="Arial"/>
              <a:cs typeface="Arial"/>
              <a:sym typeface="Arial"/>
            </a:endParaRPr>
          </a:p>
          <a:p>
            <a:pPr indent="-50800" lvl="0" marL="457200" marR="0" rtl="0" algn="l">
              <a:lnSpc>
                <a:spcPct val="100000"/>
              </a:lnSpc>
              <a:spcBef>
                <a:spcPts val="1000"/>
              </a:spcBef>
              <a:spcAft>
                <a:spcPts val="0"/>
              </a:spcAft>
              <a:buClr>
                <a:srgbClr val="000000"/>
              </a:buClr>
              <a:buSzPts val="2800"/>
              <a:buFont typeface="Arial"/>
              <a:buNone/>
            </a:pPr>
            <a:r>
              <a:t/>
            </a:r>
            <a:endParaRPr b="0" i="0" sz="1850" u="none" cap="none" strike="noStrike">
              <a:solidFill>
                <a:srgbClr val="000000"/>
              </a:solidFill>
              <a:latin typeface="Arial"/>
              <a:ea typeface="Arial"/>
              <a:cs typeface="Arial"/>
              <a:sym typeface="Arial"/>
            </a:endParaRPr>
          </a:p>
          <a:p>
            <a:pPr indent="-50800" lvl="0" marL="457200" marR="0" rtl="0" algn="l">
              <a:lnSpc>
                <a:spcPct val="100000"/>
              </a:lnSpc>
              <a:spcBef>
                <a:spcPts val="1000"/>
              </a:spcBef>
              <a:spcAft>
                <a:spcPts val="0"/>
              </a:spcAft>
              <a:buClr>
                <a:srgbClr val="000000"/>
              </a:buClr>
              <a:buSzPts val="2800"/>
              <a:buFont typeface="Arial"/>
              <a:buNone/>
            </a:pPr>
            <a:r>
              <a:t/>
            </a:r>
            <a:endParaRPr b="0" i="0" sz="185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15599" y="593366"/>
            <a:ext cx="11360802" cy="763600"/>
          </a:xfrm>
          <a:prstGeom prst="rect">
            <a:avLst/>
          </a:prstGeom>
          <a:noFill/>
          <a:ln>
            <a:noFill/>
          </a:ln>
        </p:spPr>
        <p:txBody>
          <a:bodyPr anchorCtr="0" anchor="t" bIns="91400" lIns="91400" spcFirstLastPara="1" rIns="91400" wrap="square" tIns="91400">
            <a:noAutofit/>
          </a:bodyPr>
          <a:lstStyle/>
          <a:p>
            <a:pPr indent="0" lvl="0" marL="0" marR="0" rtl="0" algn="l">
              <a:lnSpc>
                <a:spcPct val="90000"/>
              </a:lnSpc>
              <a:spcBef>
                <a:spcPts val="0"/>
              </a:spcBef>
              <a:spcAft>
                <a:spcPts val="0"/>
              </a:spcAft>
              <a:buClr>
                <a:srgbClr val="000000"/>
              </a:buClr>
              <a:buSzPts val="3872"/>
              <a:buFont typeface="Calibri"/>
              <a:buNone/>
            </a:pPr>
            <a:r>
              <a:rPr b="1" i="0" lang="en-US" sz="3872" u="none" cap="none" strike="noStrike">
                <a:solidFill>
                  <a:srgbClr val="000000"/>
                </a:solidFill>
                <a:latin typeface="Calibri"/>
                <a:ea typeface="Calibri"/>
                <a:cs typeface="Calibri"/>
                <a:sym typeface="Calibri"/>
              </a:rPr>
              <a:t>Bibliografía:</a:t>
            </a:r>
            <a:endParaRPr b="0" i="0" sz="4400" u="none" cap="none" strike="noStrike">
              <a:solidFill>
                <a:srgbClr val="000000"/>
              </a:solidFill>
              <a:latin typeface="Calibri"/>
              <a:ea typeface="Calibri"/>
              <a:cs typeface="Calibri"/>
              <a:sym typeface="Calibri"/>
            </a:endParaRPr>
          </a:p>
        </p:txBody>
      </p:sp>
      <p:sp>
        <p:nvSpPr>
          <p:cNvPr id="164" name="Google Shape;164;p28"/>
          <p:cNvSpPr txBox="1"/>
          <p:nvPr>
            <p:ph idx="1" type="body"/>
          </p:nvPr>
        </p:nvSpPr>
        <p:spPr>
          <a:xfrm>
            <a:off x="895625" y="1638349"/>
            <a:ext cx="9166200" cy="4568813"/>
          </a:xfrm>
          <a:prstGeom prst="rect">
            <a:avLst/>
          </a:prstGeom>
          <a:noFill/>
          <a:ln>
            <a:noFill/>
          </a:ln>
        </p:spPr>
        <p:txBody>
          <a:bodyPr anchorCtr="0" anchor="t" bIns="91400" lIns="91400" spcFirstLastPara="1" rIns="91400" wrap="square" tIns="91400">
            <a:noAutofit/>
          </a:bodyPr>
          <a:lstStyle/>
          <a:p>
            <a:pPr indent="-228600" lvl="0" marL="228600" marR="0" rtl="0" algn="l">
              <a:lnSpc>
                <a:spcPct val="90000"/>
              </a:lnSpc>
              <a:spcBef>
                <a:spcPts val="0"/>
              </a:spcBef>
              <a:spcAft>
                <a:spcPts val="0"/>
              </a:spcAft>
              <a:buClr>
                <a:srgbClr val="000000"/>
              </a:buClr>
              <a:buSzPts val="3000"/>
              <a:buFont typeface="Arial"/>
              <a:buChar char="•"/>
            </a:pPr>
            <a:r>
              <a:rPr b="0" i="0" lang="en-US" sz="2400" u="none" cap="none" strike="noStrike">
                <a:solidFill>
                  <a:srgbClr val="000000"/>
                </a:solidFill>
                <a:latin typeface="Calibri"/>
                <a:ea typeface="Calibri"/>
                <a:cs typeface="Calibri"/>
                <a:sym typeface="Calibri"/>
              </a:rPr>
              <a:t>A Tour of C++. Bjarne Stroustrup. 2013</a:t>
            </a:r>
            <a:endParaRPr b="0" i="0" sz="1800" u="none" cap="none" strike="noStrike">
              <a:solidFill>
                <a:srgbClr val="000000"/>
              </a:solidFill>
              <a:latin typeface="Calibri"/>
              <a:ea typeface="Calibri"/>
              <a:cs typeface="Calibri"/>
              <a:sym typeface="Calibri"/>
            </a:endParaRPr>
          </a:p>
          <a:p>
            <a:pPr indent="-38100" lvl="0" marL="228600" marR="0" rtl="0" algn="l">
              <a:lnSpc>
                <a:spcPct val="90000"/>
              </a:lnSpc>
              <a:spcBef>
                <a:spcPts val="0"/>
              </a:spcBef>
              <a:spcAft>
                <a:spcPts val="0"/>
              </a:spcAft>
              <a:buClr>
                <a:srgbClr val="000000"/>
              </a:buClr>
              <a:buSzPts val="3000"/>
              <a:buFont typeface="Arial"/>
              <a:buNone/>
            </a:pPr>
            <a:r>
              <a:t/>
            </a:r>
            <a:endParaRPr b="0" i="0" sz="2400" u="none" cap="none" strike="noStrike">
              <a:solidFill>
                <a:srgbClr val="000000"/>
              </a:solidFill>
              <a:latin typeface="Calibri"/>
              <a:ea typeface="Calibri"/>
              <a:cs typeface="Calibri"/>
              <a:sym typeface="Calibri"/>
            </a:endParaRPr>
          </a:p>
          <a:p>
            <a:pPr indent="-228600" lvl="0" marL="228600" marR="0" rtl="0" algn="l">
              <a:lnSpc>
                <a:spcPct val="90000"/>
              </a:lnSpc>
              <a:spcBef>
                <a:spcPts val="0"/>
              </a:spcBef>
              <a:spcAft>
                <a:spcPts val="0"/>
              </a:spcAft>
              <a:buClr>
                <a:srgbClr val="000000"/>
              </a:buClr>
              <a:buSzPts val="3000"/>
              <a:buFont typeface="Arial"/>
              <a:buChar char="•"/>
            </a:pPr>
            <a:r>
              <a:rPr b="0" i="0" lang="en-US" sz="2400" u="none" cap="none" strike="noStrike">
                <a:solidFill>
                  <a:srgbClr val="000000"/>
                </a:solidFill>
                <a:latin typeface="Calibri"/>
                <a:ea typeface="Calibri"/>
                <a:cs typeface="Calibri"/>
                <a:sym typeface="Calibri"/>
              </a:rPr>
              <a:t>Accelerated C++ Practical Programming by Example. Andrew Koenig and Barbara E. Moo. 2000.</a:t>
            </a:r>
            <a:endParaRPr b="0" i="0" sz="1800" u="none" cap="none" strike="noStrike">
              <a:solidFill>
                <a:srgbClr val="000000"/>
              </a:solidFill>
              <a:latin typeface="Calibri"/>
              <a:ea typeface="Calibri"/>
              <a:cs typeface="Calibri"/>
              <a:sym typeface="Calibri"/>
            </a:endParaRPr>
          </a:p>
          <a:p>
            <a:pPr indent="-38100" lvl="0" marL="228600" marR="0" rtl="0" algn="l">
              <a:lnSpc>
                <a:spcPct val="90000"/>
              </a:lnSpc>
              <a:spcBef>
                <a:spcPts val="0"/>
              </a:spcBef>
              <a:spcAft>
                <a:spcPts val="0"/>
              </a:spcAft>
              <a:buClr>
                <a:srgbClr val="000000"/>
              </a:buClr>
              <a:buSzPts val="3000"/>
              <a:buFont typeface="Arial"/>
              <a:buNone/>
            </a:pPr>
            <a:r>
              <a:t/>
            </a:r>
            <a:endParaRPr b="0" i="0" sz="2400" u="none" cap="none" strike="noStrike">
              <a:solidFill>
                <a:srgbClr val="000000"/>
              </a:solidFill>
              <a:latin typeface="Calibri"/>
              <a:ea typeface="Calibri"/>
              <a:cs typeface="Calibri"/>
              <a:sym typeface="Calibri"/>
            </a:endParaRPr>
          </a:p>
          <a:p>
            <a:pPr indent="-228600" lvl="0" marL="228600" marR="0" rtl="0" algn="l">
              <a:lnSpc>
                <a:spcPct val="90000"/>
              </a:lnSpc>
              <a:spcBef>
                <a:spcPts val="0"/>
              </a:spcBef>
              <a:spcAft>
                <a:spcPts val="0"/>
              </a:spcAft>
              <a:buClr>
                <a:srgbClr val="000000"/>
              </a:buClr>
              <a:buSzPts val="3000"/>
              <a:buFont typeface="Arial"/>
              <a:buChar char="•"/>
            </a:pPr>
            <a:r>
              <a:rPr b="0" i="0" lang="en-US" sz="2400" u="none" cap="none" strike="noStrike">
                <a:solidFill>
                  <a:srgbClr val="000000"/>
                </a:solidFill>
                <a:latin typeface="Calibri"/>
                <a:ea typeface="Calibri"/>
                <a:cs typeface="Calibri"/>
                <a:sym typeface="Calibri"/>
              </a:rPr>
              <a:t>How to think like a computer scientist. Allen B. Downey. 2012.</a:t>
            </a:r>
            <a:endParaRPr b="0" i="0" sz="1800" u="none" cap="none" strike="noStrike">
              <a:solidFill>
                <a:srgbClr val="000000"/>
              </a:solidFill>
              <a:latin typeface="Calibri"/>
              <a:ea typeface="Calibri"/>
              <a:cs typeface="Calibri"/>
              <a:sym typeface="Calibri"/>
            </a:endParaRPr>
          </a:p>
          <a:p>
            <a:pPr indent="-38100" lvl="0" marL="228600" marR="0" rtl="0" algn="l">
              <a:lnSpc>
                <a:spcPct val="90000"/>
              </a:lnSpc>
              <a:spcBef>
                <a:spcPts val="0"/>
              </a:spcBef>
              <a:spcAft>
                <a:spcPts val="0"/>
              </a:spcAft>
              <a:buClr>
                <a:srgbClr val="000000"/>
              </a:buClr>
              <a:buSzPts val="3000"/>
              <a:buFont typeface="Arial"/>
              <a:buNone/>
            </a:pPr>
            <a:r>
              <a:t/>
            </a:r>
            <a:endParaRPr b="0" i="0" sz="2400" u="none" cap="none" strike="noStrike">
              <a:solidFill>
                <a:srgbClr val="000000"/>
              </a:solidFill>
              <a:latin typeface="Calibri"/>
              <a:ea typeface="Calibri"/>
              <a:cs typeface="Calibri"/>
              <a:sym typeface="Calibri"/>
            </a:endParaRPr>
          </a:p>
          <a:p>
            <a:pPr indent="-228600" lvl="0" marL="228600" marR="0" rtl="0" algn="just">
              <a:lnSpc>
                <a:spcPct val="90000"/>
              </a:lnSpc>
              <a:spcBef>
                <a:spcPts val="0"/>
              </a:spcBef>
              <a:spcAft>
                <a:spcPts val="0"/>
              </a:spcAft>
              <a:buClr>
                <a:srgbClr val="000000"/>
              </a:buClr>
              <a:buSzPts val="3000"/>
              <a:buFont typeface="Arial"/>
              <a:buChar char="•"/>
            </a:pPr>
            <a:r>
              <a:rPr b="0" i="0" lang="en-US" sz="2400" u="sng" cap="none" strike="noStrike">
                <a:solidFill>
                  <a:schemeClr val="hlink"/>
                </a:solidFill>
                <a:latin typeface="Calibri"/>
                <a:ea typeface="Calibri"/>
                <a:cs typeface="Calibri"/>
                <a:sym typeface="Calibri"/>
                <a:hlinkClick r:id="rId3"/>
              </a:rPr>
              <a:t>https://www.technologyreview.es/s/7919/matematicas-fisica-e-ingenieria-son-las-nuevas-puertas-de-entrada-para-trabajar-en-silicon</a:t>
            </a:r>
            <a:endParaRPr b="0" i="0" sz="2400" u="none" cap="none" strike="noStrike">
              <a:solidFill>
                <a:srgbClr val="000000"/>
              </a:solidFill>
              <a:latin typeface="Calibri"/>
              <a:ea typeface="Calibri"/>
              <a:cs typeface="Calibri"/>
              <a:sym typeface="Calibri"/>
            </a:endParaRPr>
          </a:p>
          <a:p>
            <a:pPr indent="-38100" lvl="0" marL="228600" marR="0" rtl="0" algn="just">
              <a:lnSpc>
                <a:spcPct val="90000"/>
              </a:lnSpc>
              <a:spcBef>
                <a:spcPts val="0"/>
              </a:spcBef>
              <a:spcAft>
                <a:spcPts val="0"/>
              </a:spcAft>
              <a:buClr>
                <a:srgbClr val="000000"/>
              </a:buClr>
              <a:buSzPts val="3000"/>
              <a:buFont typeface="Arial"/>
              <a:buNone/>
            </a:pPr>
            <a:r>
              <a:t/>
            </a:r>
            <a:endParaRPr b="0" i="0" sz="2400" u="none" cap="none" strike="noStrike">
              <a:solidFill>
                <a:srgbClr val="000000"/>
              </a:solidFill>
              <a:latin typeface="Calibri"/>
              <a:ea typeface="Calibri"/>
              <a:cs typeface="Calibri"/>
              <a:sym typeface="Calibri"/>
            </a:endParaRPr>
          </a:p>
          <a:p>
            <a:pPr indent="-228600" lvl="0" marL="228600" marR="0" rtl="0" algn="l">
              <a:lnSpc>
                <a:spcPct val="90000"/>
              </a:lnSpc>
              <a:spcBef>
                <a:spcPts val="0"/>
              </a:spcBef>
              <a:spcAft>
                <a:spcPts val="0"/>
              </a:spcAft>
              <a:buClr>
                <a:srgbClr val="000000"/>
              </a:buClr>
              <a:buSzPts val="3000"/>
              <a:buFont typeface="Arial"/>
              <a:buChar char="•"/>
            </a:pPr>
            <a:r>
              <a:rPr b="0" i="0" lang="en-US" sz="2400" u="none" cap="none" strike="noStrike">
                <a:solidFill>
                  <a:srgbClr val="000000"/>
                </a:solidFill>
                <a:latin typeface="Calibri"/>
                <a:ea typeface="Calibri"/>
                <a:cs typeface="Calibri"/>
                <a:sym typeface="Calibri"/>
              </a:rPr>
              <a:t> The Essence of C++. Bjarne Stroustrup. 2014.</a:t>
            </a:r>
            <a:endParaRPr b="0" i="0" sz="2400" u="none" cap="none" strike="noStrike">
              <a:solidFill>
                <a:srgbClr val="000000"/>
              </a:solidFill>
              <a:latin typeface="Calibri"/>
              <a:ea typeface="Calibri"/>
              <a:cs typeface="Calibri"/>
              <a:sym typeface="Calibri"/>
            </a:endParaRPr>
          </a:p>
        </p:txBody>
      </p:sp>
      <p:pic>
        <p:nvPicPr>
          <p:cNvPr descr="Shape 611" id="165" name="Google Shape;165;p28"/>
          <p:cNvPicPr preferRelativeResize="0"/>
          <p:nvPr/>
        </p:nvPicPr>
        <p:blipFill rotWithShape="1">
          <a:blip r:embed="rId4">
            <a:alphaModFix/>
          </a:blip>
          <a:srcRect b="0" l="0" r="0" t="0"/>
          <a:stretch/>
        </p:blipFill>
        <p:spPr>
          <a:xfrm>
            <a:off x="9139625" y="340950"/>
            <a:ext cx="2767900" cy="153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4400"/>
              <a:buFont typeface="Calibri"/>
              <a:buNone/>
            </a:pPr>
            <a:r>
              <a:rPr b="1" i="0" lang="en-US" sz="4400" u="none" cap="none" strike="noStrike">
                <a:solidFill>
                  <a:srgbClr val="000000"/>
                </a:solidFill>
                <a:latin typeface="Calibri"/>
                <a:ea typeface="Calibri"/>
                <a:cs typeface="Calibri"/>
                <a:sym typeface="Calibri"/>
              </a:rPr>
              <a:t>Logro de la sesión:</a:t>
            </a:r>
            <a:endParaRPr/>
          </a:p>
        </p:txBody>
      </p:sp>
      <p:sp>
        <p:nvSpPr>
          <p:cNvPr id="75" name="Google Shape;75;p14"/>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p>
            <a:pPr indent="-406400" lvl="0" marL="457200" marR="0" rtl="0" algn="l">
              <a:lnSpc>
                <a:spcPct val="90000"/>
              </a:lnSpc>
              <a:spcBef>
                <a:spcPts val="100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Al finalizar  la sesión, los alumnos podrán entender el concepto de Programación Paralela y mecanismos para implementarlo en C++</a:t>
            </a:r>
            <a:r>
              <a:rPr b="1" i="0" lang="en-US" sz="2800" u="none" cap="none" strike="noStrike">
                <a:solidFill>
                  <a:schemeClr val="dk1"/>
                </a:solidFill>
                <a:latin typeface="Calibri"/>
                <a:ea typeface="Calibri"/>
                <a:cs typeface="Calibri"/>
                <a:sym typeface="Calibri"/>
              </a:rPr>
              <a:t>. </a:t>
            </a:r>
            <a:endParaRPr b="0" i="0" sz="1600" u="none" cap="none" strike="noStrike">
              <a:solidFill>
                <a:schemeClr val="dk1"/>
              </a:solidFill>
              <a:latin typeface="Arial"/>
              <a:ea typeface="Arial"/>
              <a:cs typeface="Arial"/>
              <a:sym typeface="Arial"/>
            </a:endParaRPr>
          </a:p>
          <a:p>
            <a:pPr indent="-228600" lvl="0" marL="457200" marR="0" rtl="0" algn="l">
              <a:lnSpc>
                <a:spcPct val="90000"/>
              </a:lnSpc>
              <a:spcBef>
                <a:spcPts val="100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4400"/>
              <a:buFont typeface="Calibri"/>
              <a:buNone/>
            </a:pPr>
            <a:r>
              <a:rPr b="1" i="0" lang="en-US" sz="4000" u="none" cap="none" strike="noStrike">
                <a:solidFill>
                  <a:srgbClr val="000000"/>
                </a:solidFill>
                <a:latin typeface="Calibri"/>
                <a:ea typeface="Calibri"/>
                <a:cs typeface="Calibri"/>
                <a:sym typeface="Calibri"/>
              </a:rPr>
              <a:t>Contenido:</a:t>
            </a:r>
            <a:endParaRPr/>
          </a:p>
        </p:txBody>
      </p:sp>
      <p:sp>
        <p:nvSpPr>
          <p:cNvPr id="81" name="Google Shape;81;p15"/>
          <p:cNvSpPr txBox="1"/>
          <p:nvPr>
            <p:ph idx="1" type="body"/>
          </p:nvPr>
        </p:nvSpPr>
        <p:spPr>
          <a:xfrm>
            <a:off x="838200" y="1825625"/>
            <a:ext cx="10515600" cy="4351338"/>
          </a:xfrm>
          <a:prstGeom prst="rect">
            <a:avLst/>
          </a:prstGeom>
          <a:noFill/>
          <a:ln>
            <a:noFill/>
          </a:ln>
        </p:spPr>
        <p:txBody>
          <a:bodyPr anchorCtr="0" anchor="t" bIns="45675" lIns="45675" spcFirstLastPara="1" rIns="45675" wrap="square" tIns="45675">
            <a:noAutofit/>
          </a:bodyPr>
          <a:lstStyle/>
          <a:p>
            <a:pPr indent="-457200" lvl="0" marL="457200" marR="0" rtl="0" algn="l">
              <a:lnSpc>
                <a:spcPct val="100000"/>
              </a:lnSpc>
              <a:spcBef>
                <a:spcPts val="0"/>
              </a:spcBef>
              <a:spcAft>
                <a:spcPts val="0"/>
              </a:spcAft>
              <a:buClr>
                <a:srgbClr val="000000"/>
              </a:buClr>
              <a:buSzPts val="2400"/>
              <a:buFont typeface="Arial"/>
              <a:buAutoNum type="arabicPeriod"/>
            </a:pPr>
            <a:r>
              <a:rPr b="0" i="0" lang="en-US" sz="3200" u="none" cap="none" strike="noStrike">
                <a:solidFill>
                  <a:srgbClr val="000000"/>
                </a:solidFill>
                <a:latin typeface="Calibri"/>
                <a:ea typeface="Calibri"/>
                <a:cs typeface="Calibri"/>
                <a:sym typeface="Calibri"/>
              </a:rPr>
              <a:t>Programación Paralela en C++ - librería </a:t>
            </a:r>
            <a:r>
              <a:rPr b="1" i="0" lang="en-US" sz="3200" u="none" cap="none" strike="noStrike">
                <a:solidFill>
                  <a:srgbClr val="000000"/>
                </a:solidFill>
                <a:latin typeface="Consolas"/>
                <a:ea typeface="Consolas"/>
                <a:cs typeface="Consolas"/>
                <a:sym typeface="Consolas"/>
              </a:rPr>
              <a:t>&lt;thread&gt;</a:t>
            </a:r>
            <a:endParaRPr/>
          </a:p>
          <a:p>
            <a:pPr indent="-457200" lvl="1" marL="914400" marR="0" rtl="0" algn="l">
              <a:lnSpc>
                <a:spcPct val="100000"/>
              </a:lnSpc>
              <a:spcBef>
                <a:spcPts val="0"/>
              </a:spcBef>
              <a:spcAft>
                <a:spcPts val="0"/>
              </a:spcAft>
              <a:buClr>
                <a:srgbClr val="000000"/>
              </a:buClr>
              <a:buSzPts val="2400"/>
              <a:buFont typeface="Arial"/>
              <a:buChar char="•"/>
            </a:pPr>
            <a:r>
              <a:rPr b="1" i="0" lang="en-US" sz="3200" u="none" cap="none" strike="noStrike">
                <a:solidFill>
                  <a:srgbClr val="000000"/>
                </a:solidFill>
                <a:latin typeface="Consolas"/>
                <a:ea typeface="Consolas"/>
                <a:cs typeface="Consolas"/>
                <a:sym typeface="Consolas"/>
              </a:rPr>
              <a:t>thread/join</a:t>
            </a:r>
            <a:endParaRPr b="1" i="0" sz="3200" u="none" cap="none" strike="noStrike">
              <a:solidFill>
                <a:srgbClr val="000000"/>
              </a:solidFill>
              <a:latin typeface="Consolas"/>
              <a:ea typeface="Consolas"/>
              <a:cs typeface="Consolas"/>
              <a:sym typeface="Consolas"/>
            </a:endParaRPr>
          </a:p>
          <a:p>
            <a:pPr indent="-457200" lvl="1" marL="914400" marR="0" rtl="0" algn="l">
              <a:lnSpc>
                <a:spcPct val="100000"/>
              </a:lnSpc>
              <a:spcBef>
                <a:spcPts val="0"/>
              </a:spcBef>
              <a:spcAft>
                <a:spcPts val="0"/>
              </a:spcAft>
              <a:buClr>
                <a:srgbClr val="000000"/>
              </a:buClr>
              <a:buSzPts val="2400"/>
              <a:buFont typeface="Arial"/>
              <a:buChar char="•"/>
            </a:pPr>
            <a:r>
              <a:rPr b="1" i="0" lang="en-US" sz="3200" u="none" cap="none" strike="noStrike">
                <a:solidFill>
                  <a:srgbClr val="000000"/>
                </a:solidFill>
                <a:latin typeface="Consolas"/>
                <a:ea typeface="Consolas"/>
                <a:cs typeface="Consolas"/>
                <a:sym typeface="Consolas"/>
              </a:rPr>
              <a:t>promise/future</a:t>
            </a:r>
            <a:endParaRPr b="1" i="0" sz="3200" u="none" cap="none" strike="noStrike">
              <a:solidFill>
                <a:srgbClr val="000000"/>
              </a:solidFill>
              <a:latin typeface="Consolas"/>
              <a:ea typeface="Consolas"/>
              <a:cs typeface="Consolas"/>
              <a:sym typeface="Consolas"/>
            </a:endParaRPr>
          </a:p>
          <a:p>
            <a:pPr indent="-514350" lvl="0" marL="514350" marR="0" rtl="0" algn="l">
              <a:lnSpc>
                <a:spcPct val="100000"/>
              </a:lnSpc>
              <a:spcBef>
                <a:spcPts val="0"/>
              </a:spcBef>
              <a:spcAft>
                <a:spcPts val="0"/>
              </a:spcAft>
              <a:buClr>
                <a:srgbClr val="000000"/>
              </a:buClr>
              <a:buSzPts val="2400"/>
              <a:buFont typeface="Arial"/>
              <a:buAutoNum type="arabicPeriod"/>
            </a:pPr>
            <a:r>
              <a:rPr b="0" i="0" lang="en-US" sz="3200" u="none" cap="none" strike="noStrike">
                <a:solidFill>
                  <a:srgbClr val="000000"/>
                </a:solidFill>
                <a:latin typeface="Calibri"/>
                <a:ea typeface="Calibri"/>
                <a:cs typeface="Calibri"/>
                <a:sym typeface="Calibri"/>
              </a:rPr>
              <a:t>Información</a:t>
            </a:r>
            <a:r>
              <a:rPr b="1" i="0" lang="en-US" sz="3200" u="none" cap="none" strike="noStrike">
                <a:solidFill>
                  <a:srgbClr val="000000"/>
                </a:solidFill>
                <a:latin typeface="Consolas"/>
                <a:ea typeface="Consolas"/>
                <a:cs typeface="Consolas"/>
                <a:sym typeface="Consolas"/>
              </a:rPr>
              <a:t> </a:t>
            </a:r>
            <a:r>
              <a:rPr b="0" i="0" lang="en-US" sz="3200" u="none" cap="none" strike="noStrike">
                <a:solidFill>
                  <a:srgbClr val="000000"/>
                </a:solidFill>
                <a:latin typeface="Calibri"/>
                <a:ea typeface="Calibri"/>
                <a:cs typeface="Calibri"/>
                <a:sym typeface="Calibri"/>
              </a:rPr>
              <a:t>compartida, </a:t>
            </a:r>
            <a:endParaRPr/>
          </a:p>
          <a:p>
            <a:pPr indent="-457200" lvl="1" marL="914400" marR="0" rtl="0" algn="l">
              <a:lnSpc>
                <a:spcPct val="100000"/>
              </a:lnSpc>
              <a:spcBef>
                <a:spcPts val="0"/>
              </a:spcBef>
              <a:spcAft>
                <a:spcPts val="0"/>
              </a:spcAft>
              <a:buClr>
                <a:srgbClr val="000000"/>
              </a:buClr>
              <a:buSzPts val="2400"/>
              <a:buFont typeface="Arial"/>
              <a:buChar char="•"/>
            </a:pPr>
            <a:r>
              <a:rPr b="1" i="0" lang="en-US" sz="3200" u="none" cap="none" strike="noStrike">
                <a:solidFill>
                  <a:srgbClr val="000000"/>
                </a:solidFill>
                <a:latin typeface="Consolas"/>
                <a:ea typeface="Consolas"/>
                <a:cs typeface="Consolas"/>
                <a:sym typeface="Consolas"/>
              </a:rPr>
              <a:t>Race condition</a:t>
            </a:r>
            <a:endParaRPr/>
          </a:p>
          <a:p>
            <a:pPr indent="-457200" lvl="1" marL="914400" marR="0" rtl="0" algn="l">
              <a:lnSpc>
                <a:spcPct val="100000"/>
              </a:lnSpc>
              <a:spcBef>
                <a:spcPts val="0"/>
              </a:spcBef>
              <a:spcAft>
                <a:spcPts val="0"/>
              </a:spcAft>
              <a:buClr>
                <a:srgbClr val="000000"/>
              </a:buClr>
              <a:buSzPts val="2400"/>
              <a:buFont typeface="Arial"/>
              <a:buChar char="•"/>
            </a:pPr>
            <a:r>
              <a:rPr b="1" i="0" lang="en-US" sz="3200" u="none" cap="none" strike="noStrike">
                <a:solidFill>
                  <a:srgbClr val="000000"/>
                </a:solidFill>
                <a:latin typeface="Consolas"/>
                <a:ea typeface="Consolas"/>
                <a:cs typeface="Consolas"/>
                <a:sym typeface="Consolas"/>
              </a:rPr>
              <a:t>mutex/lock_guard</a:t>
            </a:r>
            <a:endParaRPr b="1" i="0" sz="3200" u="none" cap="none" strike="noStrike">
              <a:solidFill>
                <a:srgbClr val="000000"/>
              </a:solidFill>
              <a:latin typeface="Consolas"/>
              <a:ea typeface="Consolas"/>
              <a:cs typeface="Consolas"/>
              <a:sym typeface="Consolas"/>
            </a:endParaRPr>
          </a:p>
          <a:p>
            <a:pPr indent="-304800" lvl="1" marL="914400" marR="0" rtl="0" algn="l">
              <a:lnSpc>
                <a:spcPct val="100000"/>
              </a:lnSpc>
              <a:spcBef>
                <a:spcPts val="0"/>
              </a:spcBef>
              <a:spcAft>
                <a:spcPts val="0"/>
              </a:spcAft>
              <a:buClr>
                <a:srgbClr val="000000"/>
              </a:buClr>
              <a:buSzPts val="2400"/>
              <a:buFont typeface="Arial"/>
              <a:buNone/>
            </a:pPr>
            <a:r>
              <a:t/>
            </a:r>
            <a:endParaRPr b="1" i="0" sz="3200" u="none" cap="none" strike="noStrike">
              <a:solidFill>
                <a:srgbClr val="000000"/>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838200" y="365125"/>
            <a:ext cx="5803232" cy="132556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4400"/>
              <a:buFont typeface="Calibri"/>
              <a:buNone/>
            </a:pPr>
            <a:r>
              <a:rPr b="1" i="0" lang="en-US" sz="4400" u="none" cap="none" strike="noStrike">
                <a:solidFill>
                  <a:srgbClr val="7030A0"/>
                </a:solidFill>
                <a:latin typeface="Calibri"/>
                <a:ea typeface="Calibri"/>
                <a:cs typeface="Calibri"/>
                <a:sym typeface="Calibri"/>
              </a:rPr>
              <a:t>Implementación en C++</a:t>
            </a:r>
            <a:endParaRPr b="1" i="0" sz="4400" u="none" cap="none" strike="noStrike">
              <a:solidFill>
                <a:srgbClr val="7030A0"/>
              </a:solidFill>
              <a:latin typeface="Calibri"/>
              <a:ea typeface="Calibri"/>
              <a:cs typeface="Calibri"/>
              <a:sym typeface="Calibri"/>
            </a:endParaRPr>
          </a:p>
        </p:txBody>
      </p:sp>
      <p:sp>
        <p:nvSpPr>
          <p:cNvPr id="87" name="Google Shape;87;p16"/>
          <p:cNvSpPr txBox="1"/>
          <p:nvPr>
            <p:ph idx="1" type="body"/>
          </p:nvPr>
        </p:nvSpPr>
        <p:spPr>
          <a:xfrm>
            <a:off x="838200" y="1825625"/>
            <a:ext cx="5803232" cy="4568776"/>
          </a:xfrm>
          <a:prstGeom prst="rect">
            <a:avLst/>
          </a:prstGeom>
          <a:noFill/>
          <a:ln>
            <a:noFill/>
          </a:ln>
        </p:spPr>
        <p:txBody>
          <a:bodyPr anchorCtr="0" anchor="t" bIns="91425" lIns="91425" spcFirstLastPara="1" rIns="91425" wrap="square" tIns="91425">
            <a:noAutofit/>
          </a:bodyPr>
          <a:lstStyle/>
          <a:p>
            <a:pPr indent="-406400" lvl="0" marL="457200" marR="0" rtl="0" algn="l">
              <a:lnSpc>
                <a:spcPct val="90000"/>
              </a:lnSpc>
              <a:spcBef>
                <a:spcPts val="1000"/>
              </a:spcBef>
              <a:spcAft>
                <a:spcPts val="0"/>
              </a:spcAft>
              <a:buClr>
                <a:srgbClr val="000000"/>
              </a:buClr>
              <a:buSzPts val="2800"/>
              <a:buFont typeface="Arial"/>
              <a:buChar char="•"/>
            </a:pPr>
            <a:r>
              <a:rPr b="1" i="0" lang="en-US" sz="2800" u="none" cap="none" strike="noStrike">
                <a:solidFill>
                  <a:srgbClr val="000000"/>
                </a:solidFill>
                <a:latin typeface="Consolas"/>
                <a:ea typeface="Consolas"/>
                <a:cs typeface="Consolas"/>
                <a:sym typeface="Consolas"/>
              </a:rPr>
              <a:t>thread/join</a:t>
            </a:r>
            <a:endParaRPr b="1" i="0" sz="2800" u="none" cap="none" strike="noStrike">
              <a:solidFill>
                <a:srgbClr val="000000"/>
              </a:solidFill>
              <a:latin typeface="Consolas"/>
              <a:ea typeface="Consolas"/>
              <a:cs typeface="Consolas"/>
              <a:sym typeface="Consolas"/>
            </a:endParaRPr>
          </a:p>
          <a:p>
            <a:pPr indent="-406400" lvl="0" marL="457200" marR="0" rtl="0" algn="l">
              <a:lnSpc>
                <a:spcPct val="90000"/>
              </a:lnSpc>
              <a:spcBef>
                <a:spcPts val="100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Se encuentra en </a:t>
            </a:r>
            <a:r>
              <a:rPr b="1" i="0" lang="en-US" sz="2800" u="none" cap="none" strike="noStrike">
                <a:solidFill>
                  <a:srgbClr val="000000"/>
                </a:solidFill>
                <a:latin typeface="Consolas"/>
                <a:ea typeface="Consolas"/>
                <a:cs typeface="Consolas"/>
                <a:sym typeface="Consolas"/>
              </a:rPr>
              <a:t>&lt;thread&gt;</a:t>
            </a:r>
            <a:endParaRPr/>
          </a:p>
          <a:p>
            <a:pPr indent="-406400" lvl="0" marL="457200" marR="0" rtl="0" algn="l">
              <a:lnSpc>
                <a:spcPct val="90000"/>
              </a:lnSpc>
              <a:spcBef>
                <a:spcPts val="1000"/>
              </a:spcBef>
              <a:spcAft>
                <a:spcPts val="0"/>
              </a:spcAft>
              <a:buClr>
                <a:srgbClr val="000000"/>
              </a:buClr>
              <a:buSzPts val="2800"/>
              <a:buFont typeface="Arial"/>
              <a:buChar char="•"/>
            </a:pPr>
            <a:r>
              <a:rPr b="1" i="0" lang="en-US" sz="2800" u="none" cap="none" strike="noStrike">
                <a:solidFill>
                  <a:srgbClr val="000000"/>
                </a:solidFill>
                <a:latin typeface="Consolas"/>
                <a:ea typeface="Consolas"/>
                <a:cs typeface="Consolas"/>
                <a:sym typeface="Consolas"/>
              </a:rPr>
              <a:t>thread, </a:t>
            </a:r>
            <a:r>
              <a:rPr b="0" i="0" lang="en-US" sz="2800" u="none" cap="none" strike="noStrike">
                <a:solidFill>
                  <a:srgbClr val="000000"/>
                </a:solidFill>
                <a:latin typeface="Calibri"/>
                <a:ea typeface="Calibri"/>
                <a:cs typeface="Calibri"/>
                <a:sym typeface="Calibri"/>
              </a:rPr>
              <a:t>genera un hilo.</a:t>
            </a:r>
            <a:endParaRPr/>
          </a:p>
          <a:p>
            <a:pPr indent="-406400" lvl="0" marL="457200" marR="0" rtl="0" algn="l">
              <a:lnSpc>
                <a:spcPct val="90000"/>
              </a:lnSpc>
              <a:spcBef>
                <a:spcPts val="1000"/>
              </a:spcBef>
              <a:spcAft>
                <a:spcPts val="0"/>
              </a:spcAft>
              <a:buClr>
                <a:srgbClr val="000000"/>
              </a:buClr>
              <a:buSzPts val="2800"/>
              <a:buFont typeface="Arial"/>
              <a:buChar char="•"/>
            </a:pPr>
            <a:r>
              <a:rPr b="1" i="0" lang="en-US" sz="2800" u="none" cap="none" strike="noStrike">
                <a:solidFill>
                  <a:srgbClr val="000000"/>
                </a:solidFill>
                <a:latin typeface="Consolas"/>
                <a:ea typeface="Consolas"/>
                <a:cs typeface="Consolas"/>
                <a:sym typeface="Consolas"/>
              </a:rPr>
              <a:t>join, </a:t>
            </a:r>
            <a:r>
              <a:rPr b="0" i="0" lang="en-US" sz="2800" u="none" cap="none" strike="noStrike">
                <a:solidFill>
                  <a:srgbClr val="000000"/>
                </a:solidFill>
                <a:latin typeface="Calibri"/>
                <a:ea typeface="Calibri"/>
                <a:cs typeface="Calibri"/>
                <a:sym typeface="Calibri"/>
              </a:rPr>
              <a:t>espera que el </a:t>
            </a:r>
            <a:r>
              <a:rPr b="1" i="0" lang="en-US" sz="2800" u="none" cap="none" strike="noStrike">
                <a:solidFill>
                  <a:srgbClr val="000000"/>
                </a:solidFill>
                <a:latin typeface="Consolas"/>
                <a:ea typeface="Consolas"/>
                <a:cs typeface="Consolas"/>
                <a:sym typeface="Consolas"/>
              </a:rPr>
              <a:t>thread</a:t>
            </a:r>
            <a:r>
              <a:rPr b="0" i="0" lang="en-US" sz="2800" u="none" cap="none" strike="noStrike">
                <a:solidFill>
                  <a:srgbClr val="000000"/>
                </a:solidFill>
                <a:latin typeface="Consolas"/>
                <a:ea typeface="Consolas"/>
                <a:cs typeface="Consolas"/>
                <a:sym typeface="Consolas"/>
              </a:rPr>
              <a:t> termine.</a:t>
            </a:r>
            <a:endParaRPr/>
          </a:p>
          <a:p>
            <a:pPr indent="-406400" lvl="0" marL="457200" marR="0" rtl="0" algn="l">
              <a:lnSpc>
                <a:spcPct val="90000"/>
              </a:lnSpc>
              <a:spcBef>
                <a:spcPts val="100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Es necesario incluir el flag </a:t>
            </a:r>
            <a:r>
              <a:rPr b="1" i="0" lang="en-US" sz="2800" u="none" cap="none" strike="noStrike">
                <a:solidFill>
                  <a:srgbClr val="000000"/>
                </a:solidFill>
                <a:latin typeface="Consolas"/>
                <a:ea typeface="Consolas"/>
                <a:cs typeface="Consolas"/>
                <a:sym typeface="Consolas"/>
              </a:rPr>
              <a:t>pthread </a:t>
            </a:r>
            <a:endParaRPr/>
          </a:p>
          <a:p>
            <a:pPr indent="0" lvl="0" marL="50800" marR="0" rtl="0" algn="l">
              <a:lnSpc>
                <a:spcPct val="90000"/>
              </a:lnSpc>
              <a:spcBef>
                <a:spcPts val="1000"/>
              </a:spcBef>
              <a:spcAft>
                <a:spcPts val="0"/>
              </a:spcAft>
              <a:buClr>
                <a:srgbClr val="000000"/>
              </a:buClr>
              <a:buSzPts val="2800"/>
              <a:buFont typeface="Arial"/>
              <a:buNone/>
            </a:pPr>
            <a:r>
              <a:t/>
            </a:r>
            <a:endParaRPr b="0" i="1" sz="2800" u="none" cap="none" strike="noStrike">
              <a:solidFill>
                <a:srgbClr val="000000"/>
              </a:solidFill>
              <a:latin typeface="Calibri"/>
              <a:ea typeface="Calibri"/>
              <a:cs typeface="Calibri"/>
              <a:sym typeface="Calibri"/>
            </a:endParaRPr>
          </a:p>
          <a:p>
            <a:pPr indent="0" lvl="0" marL="50800" marR="0" rtl="0" algn="l">
              <a:lnSpc>
                <a:spcPct val="90000"/>
              </a:lnSpc>
              <a:spcBef>
                <a:spcPts val="100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En Clion, dentro del CMake:</a:t>
            </a:r>
            <a:endParaRPr/>
          </a:p>
          <a:p>
            <a:pPr indent="-406400" lvl="0" marL="457200" marR="0" rtl="0" algn="l">
              <a:lnSpc>
                <a:spcPct val="90000"/>
              </a:lnSpc>
              <a:spcBef>
                <a:spcPts val="1000"/>
              </a:spcBef>
              <a:spcAft>
                <a:spcPts val="0"/>
              </a:spcAft>
              <a:buClr>
                <a:srgbClr val="000000"/>
              </a:buClr>
              <a:buSzPts val="2800"/>
              <a:buFont typeface="Arial"/>
              <a:buChar char="•"/>
            </a:pPr>
            <a:r>
              <a:rPr b="1" i="0" lang="en-US" sz="2400" u="none" cap="none" strike="noStrike">
                <a:solidFill>
                  <a:srgbClr val="000000"/>
                </a:solidFill>
                <a:latin typeface="Consolas"/>
                <a:ea typeface="Consolas"/>
                <a:cs typeface="Consolas"/>
                <a:sym typeface="Consolas"/>
              </a:rPr>
              <a:t>SET(CMAKE_CXX_FLAGS -pthread)</a:t>
            </a:r>
            <a:endParaRPr/>
          </a:p>
          <a:p>
            <a:pPr indent="0" lvl="0" marL="50800" marR="0" rtl="0" algn="l">
              <a:lnSpc>
                <a:spcPct val="90000"/>
              </a:lnSpc>
              <a:spcBef>
                <a:spcPts val="1000"/>
              </a:spcBef>
              <a:spcAft>
                <a:spcPts val="0"/>
              </a:spcAft>
              <a:buClr>
                <a:srgbClr val="000000"/>
              </a:buClr>
              <a:buSzPts val="2800"/>
              <a:buFont typeface="Arial"/>
              <a:buNone/>
            </a:pPr>
            <a:r>
              <a:t/>
            </a:r>
            <a:endParaRPr b="0" i="0" sz="2400" u="none" cap="none" strike="noStrike">
              <a:solidFill>
                <a:srgbClr val="000000"/>
              </a:solidFill>
              <a:latin typeface="Consolas"/>
              <a:ea typeface="Consolas"/>
              <a:cs typeface="Consolas"/>
              <a:sym typeface="Consolas"/>
            </a:endParaRPr>
          </a:p>
        </p:txBody>
      </p:sp>
      <p:sp>
        <p:nvSpPr>
          <p:cNvPr id="88" name="Google Shape;88;p16"/>
          <p:cNvSpPr txBox="1"/>
          <p:nvPr/>
        </p:nvSpPr>
        <p:spPr>
          <a:xfrm>
            <a:off x="6941020" y="874694"/>
            <a:ext cx="4549137" cy="5016758"/>
          </a:xfrm>
          <a:prstGeom prst="rect">
            <a:avLst/>
          </a:prstGeom>
          <a:solidFill>
            <a:srgbClr val="F2F2F2"/>
          </a:solidFill>
          <a:ln cap="flat" cmpd="sng" w="12700">
            <a:solidFill>
              <a:schemeClr val="dk1"/>
            </a:solidFill>
            <a:prstDash val="lgDash"/>
            <a:round/>
            <a:headEnd len="sm" w="sm" type="none"/>
            <a:tailEnd len="sm" w="sm" type="none"/>
          </a:ln>
        </p:spPr>
        <p:txBody>
          <a:bodyPr anchorCtr="0" anchor="t" bIns="45700" lIns="91425" spcFirstLastPara="1" rIns="91425" wrap="square" tIns="45700">
            <a:noAutofit/>
          </a:bodyPr>
          <a:lstStyle/>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#include &lt;thread&gt;</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#include &lt;iostream&gt;</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void f1()</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    cout&lt;&lt;“Mi Primer thread\n";</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void f2(int x)</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    cout&lt;&lt;“Mi Segundo thread\n"; </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    cout&lt;&lt;“Parametro” &lt;&lt; x &lt;&lt; ‘\n’; </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int main()</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  std::thread t1{f1};</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  std::thread t2{f2, 10};</a:t>
            </a:r>
            <a:endParaRPr/>
          </a:p>
          <a:p>
            <a:pPr indent="0" lvl="0" marL="5080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Consolas"/>
              <a:ea typeface="Consolas"/>
              <a:cs typeface="Consolas"/>
              <a:sym typeface="Consolas"/>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  t1.join();</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  t2.join();</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  return 0;</a:t>
            </a:r>
            <a:endParaRPr/>
          </a:p>
          <a:p>
            <a:pPr indent="0" lvl="0" marL="508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2" name="Shape 92"/>
        <p:cNvGrpSpPr/>
        <p:nvPr/>
      </p:nvGrpSpPr>
      <p:grpSpPr>
        <a:xfrm>
          <a:off x="0" y="0"/>
          <a:ext cx="0" cy="0"/>
          <a:chOff x="0" y="0"/>
          <a:chExt cx="0" cy="0"/>
        </a:xfrm>
      </p:grpSpPr>
      <p:pic>
        <p:nvPicPr>
          <p:cNvPr descr="A screenshot of a cell phone&#10;&#10;Description generated with very high confidence" id="93" name="Google Shape;93;p17"/>
          <p:cNvPicPr preferRelativeResize="0"/>
          <p:nvPr/>
        </p:nvPicPr>
        <p:blipFill rotWithShape="1">
          <a:blip r:embed="rId3">
            <a:alphaModFix/>
          </a:blip>
          <a:srcRect b="0" l="0" r="0" t="0"/>
          <a:stretch/>
        </p:blipFill>
        <p:spPr>
          <a:xfrm>
            <a:off x="7574466" y="525479"/>
            <a:ext cx="3748667" cy="5571067"/>
          </a:xfrm>
          <a:prstGeom prst="rect">
            <a:avLst/>
          </a:prstGeom>
          <a:noFill/>
          <a:ln>
            <a:noFill/>
          </a:ln>
        </p:spPr>
      </p:pic>
      <p:sp>
        <p:nvSpPr>
          <p:cNvPr id="94" name="Google Shape;94;p17"/>
          <p:cNvSpPr txBox="1"/>
          <p:nvPr>
            <p:ph type="title"/>
          </p:nvPr>
        </p:nvSpPr>
        <p:spPr>
          <a:xfrm>
            <a:off x="956186" y="525479"/>
            <a:ext cx="6083711" cy="131315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4400"/>
              <a:buFont typeface="Calibri"/>
              <a:buNone/>
            </a:pPr>
            <a:r>
              <a:rPr b="1" i="0" lang="en-US" sz="4400" u="none" cap="none" strike="noStrike">
                <a:solidFill>
                  <a:srgbClr val="000000"/>
                </a:solidFill>
                <a:latin typeface="Calibri"/>
                <a:ea typeface="Calibri"/>
                <a:cs typeface="Calibri"/>
                <a:sym typeface="Calibri"/>
              </a:rPr>
              <a:t>future and promise</a:t>
            </a:r>
            <a:endParaRPr/>
          </a:p>
        </p:txBody>
      </p:sp>
      <p:sp>
        <p:nvSpPr>
          <p:cNvPr id="95" name="Google Shape;95;p17"/>
          <p:cNvSpPr txBox="1"/>
          <p:nvPr/>
        </p:nvSpPr>
        <p:spPr>
          <a:xfrm>
            <a:off x="1467464" y="1910785"/>
            <a:ext cx="5209674" cy="4401205"/>
          </a:xfrm>
          <a:prstGeom prst="rect">
            <a:avLst/>
          </a:prstGeom>
          <a:solidFill>
            <a:srgbClr val="F2F2F2"/>
          </a:solidFill>
          <a:ln cap="flat" cmpd="sng" w="12700">
            <a:solidFill>
              <a:schemeClr val="dk1"/>
            </a:solidFill>
            <a:prstDash val="lgDash"/>
            <a:round/>
            <a:headEnd len="sm" w="sm" type="none"/>
            <a:tailEnd len="sm" w="sm" type="none"/>
          </a:ln>
        </p:spPr>
        <p:txBody>
          <a:bodyPr anchorCtr="0" anchor="t" bIns="45700" lIns="91425" spcFirstLastPara="1" rIns="91425" wrap="square" tIns="45700">
            <a:noAutofit/>
          </a:bodyPr>
          <a:lstStyle/>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#include &lt;thread&gt;</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#include &lt;future&gt;</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#include &lt;iostream&gt;</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using namespace std;</a:t>
            </a:r>
            <a:endParaRPr/>
          </a:p>
          <a:p>
            <a:pPr indent="0" lvl="0" marL="508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onsolas"/>
              <a:ea typeface="Consolas"/>
              <a:cs typeface="Consolas"/>
              <a:sym typeface="Consolas"/>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void worker(promise&lt;string&gt; prom) {</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this_thread::sleep_for(chrono::seconds(5));</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prom.set_value("Mensaje enviado desde producer\n");</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a:t>
            </a:r>
            <a:endParaRPr/>
          </a:p>
          <a:p>
            <a:pPr indent="0" lvl="0" marL="508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onsolas"/>
              <a:ea typeface="Consolas"/>
              <a:cs typeface="Consolas"/>
              <a:sym typeface="Consolas"/>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int main()</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promise&lt;string&gt; prom;</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future&lt;string&gt; fut = prom.get_future();</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std::thread t2{worker, &amp;prom};</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std::cout &lt;&lt; fut.get() &lt;&lt; std::endl;</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t2.join();</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return 0;</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838200" y="365125"/>
            <a:ext cx="4985084" cy="132556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4400"/>
              <a:buFont typeface="Calibri"/>
              <a:buNone/>
            </a:pPr>
            <a:r>
              <a:rPr b="1" i="0" lang="en-US" sz="4400" u="none" cap="none" strike="noStrike">
                <a:solidFill>
                  <a:srgbClr val="000000"/>
                </a:solidFill>
                <a:latin typeface="Calibri"/>
                <a:ea typeface="Calibri"/>
                <a:cs typeface="Calibri"/>
                <a:sym typeface="Calibri"/>
              </a:rPr>
              <a:t>future and promise</a:t>
            </a:r>
            <a:endParaRPr/>
          </a:p>
        </p:txBody>
      </p:sp>
      <p:sp>
        <p:nvSpPr>
          <p:cNvPr id="101" name="Google Shape;101;p18"/>
          <p:cNvSpPr txBox="1"/>
          <p:nvPr>
            <p:ph idx="1" type="body"/>
          </p:nvPr>
        </p:nvSpPr>
        <p:spPr>
          <a:xfrm>
            <a:off x="838200" y="1825625"/>
            <a:ext cx="4684295" cy="4351338"/>
          </a:xfrm>
          <a:prstGeom prst="rect">
            <a:avLst/>
          </a:prstGeom>
          <a:noFill/>
          <a:ln>
            <a:noFill/>
          </a:ln>
        </p:spPr>
        <p:txBody>
          <a:bodyPr anchorCtr="0" anchor="ctr" bIns="91425" lIns="91425" spcFirstLastPara="1" rIns="91425" wrap="square" tIns="91425">
            <a:noAutofit/>
          </a:bodyPr>
          <a:lstStyle/>
          <a:p>
            <a:pPr indent="-406400" lvl="0" marL="457200" marR="0" rtl="0" algn="l">
              <a:lnSpc>
                <a:spcPct val="90000"/>
              </a:lnSpc>
              <a:spcBef>
                <a:spcPts val="1000"/>
              </a:spcBef>
              <a:spcAft>
                <a:spcPts val="0"/>
              </a:spcAft>
              <a:buClr>
                <a:srgbClr val="000000"/>
              </a:buClr>
              <a:buSzPts val="2800"/>
              <a:buFont typeface="Arial"/>
              <a:buChar char="•"/>
            </a:pPr>
            <a:r>
              <a:rPr b="1" i="0" lang="en-US" sz="2800" u="none" cap="none" strike="noStrike">
                <a:solidFill>
                  <a:srgbClr val="000000"/>
                </a:solidFill>
                <a:latin typeface="Consolas"/>
                <a:ea typeface="Consolas"/>
                <a:cs typeface="Consolas"/>
                <a:sym typeface="Consolas"/>
              </a:rPr>
              <a:t>promise</a:t>
            </a:r>
            <a:r>
              <a:rPr b="0" i="0" lang="en-US" sz="2800" u="none" cap="none" strike="noStrike">
                <a:solidFill>
                  <a:srgbClr val="000000"/>
                </a:solidFill>
                <a:latin typeface="Calibri"/>
                <a:ea typeface="Calibri"/>
                <a:cs typeface="Calibri"/>
                <a:sym typeface="Calibri"/>
              </a:rPr>
              <a:t> retornar valores de un thread.</a:t>
            </a:r>
            <a:endParaRPr/>
          </a:p>
          <a:p>
            <a:pPr indent="-406400" lvl="0" marL="457200" marR="0" rtl="0" algn="l">
              <a:lnSpc>
                <a:spcPct val="90000"/>
              </a:lnSpc>
              <a:spcBef>
                <a:spcPts val="1000"/>
              </a:spcBef>
              <a:spcAft>
                <a:spcPts val="0"/>
              </a:spcAft>
              <a:buClr>
                <a:srgbClr val="000000"/>
              </a:buClr>
              <a:buSzPts val="2800"/>
              <a:buFont typeface="Arial"/>
              <a:buChar char="•"/>
            </a:pPr>
            <a:r>
              <a:rPr b="1" i="0" lang="en-US" sz="2800" u="none" cap="none" strike="noStrike">
                <a:solidFill>
                  <a:srgbClr val="000000"/>
                </a:solidFill>
                <a:latin typeface="Consolas"/>
                <a:ea typeface="Consolas"/>
                <a:cs typeface="Consolas"/>
                <a:sym typeface="Consolas"/>
              </a:rPr>
              <a:t>future</a:t>
            </a:r>
            <a:r>
              <a:rPr b="0" i="0" lang="en-US" sz="2800" u="none" cap="none" strike="noStrike">
                <a:solidFill>
                  <a:srgbClr val="000000"/>
                </a:solidFill>
                <a:latin typeface="Calibri"/>
                <a:ea typeface="Calibri"/>
                <a:cs typeface="Calibri"/>
                <a:sym typeface="Calibri"/>
              </a:rPr>
              <a:t> sirve para leer el valor retornado por el </a:t>
            </a:r>
            <a:r>
              <a:rPr b="1" i="0" lang="en-US" sz="2800" u="none" cap="none" strike="noStrike">
                <a:solidFill>
                  <a:srgbClr val="000000"/>
                </a:solidFill>
                <a:latin typeface="Consolas"/>
                <a:ea typeface="Consolas"/>
                <a:cs typeface="Consolas"/>
                <a:sym typeface="Consolas"/>
              </a:rPr>
              <a:t>promise</a:t>
            </a:r>
            <a:r>
              <a:rPr b="0" i="0" lang="en-US" sz="2800" u="none" cap="none" strike="noStrike">
                <a:solidFill>
                  <a:srgbClr val="000000"/>
                </a:solidFill>
                <a:latin typeface="Calibri"/>
                <a:ea typeface="Calibri"/>
                <a:cs typeface="Calibri"/>
                <a:sym typeface="Calibri"/>
              </a:rPr>
              <a:t>.</a:t>
            </a:r>
            <a:endParaRPr/>
          </a:p>
          <a:p>
            <a:pPr indent="-406400" lvl="0" marL="457200" marR="0" rtl="0" algn="l">
              <a:lnSpc>
                <a:spcPct val="90000"/>
              </a:lnSpc>
              <a:spcBef>
                <a:spcPts val="100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Se encuentra en </a:t>
            </a:r>
            <a:r>
              <a:rPr b="1" i="0" lang="en-US" sz="2800" u="none" cap="none" strike="noStrike">
                <a:solidFill>
                  <a:srgbClr val="000000"/>
                </a:solidFill>
                <a:latin typeface="Consolas"/>
                <a:ea typeface="Consolas"/>
                <a:cs typeface="Consolas"/>
                <a:sym typeface="Consolas"/>
              </a:rPr>
              <a:t>&lt;future&gt;</a:t>
            </a:r>
            <a:endParaRPr/>
          </a:p>
        </p:txBody>
      </p:sp>
      <p:sp>
        <p:nvSpPr>
          <p:cNvPr id="102" name="Google Shape;102;p18"/>
          <p:cNvSpPr txBox="1"/>
          <p:nvPr/>
        </p:nvSpPr>
        <p:spPr>
          <a:xfrm>
            <a:off x="6144126" y="698540"/>
            <a:ext cx="5209674" cy="5478423"/>
          </a:xfrm>
          <a:prstGeom prst="rect">
            <a:avLst/>
          </a:prstGeom>
          <a:solidFill>
            <a:srgbClr val="F2F2F2"/>
          </a:solidFill>
          <a:ln cap="flat" cmpd="sng" w="12700">
            <a:solidFill>
              <a:schemeClr val="dk1"/>
            </a:solidFill>
            <a:prstDash val="lgDash"/>
            <a:round/>
            <a:headEnd len="sm" w="sm" type="none"/>
            <a:tailEnd len="sm" w="sm" type="none"/>
          </a:ln>
        </p:spPr>
        <p:txBody>
          <a:bodyPr anchorCtr="0" anchor="t" bIns="45700" lIns="91425" spcFirstLastPara="1" rIns="91425" wrap="square" tIns="45700">
            <a:noAutofit/>
          </a:bodyPr>
          <a:lstStyle/>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#include &lt;thread&gt;</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#include &lt;future&gt;</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#include &lt;iostream&gt;</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using namespace std;</a:t>
            </a:r>
            <a:endParaRPr/>
          </a:p>
          <a:p>
            <a:pPr indent="0" lvl="0" marL="508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onsolas"/>
              <a:ea typeface="Consolas"/>
              <a:cs typeface="Consolas"/>
              <a:sym typeface="Consolas"/>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void producer(promise&lt;string&gt; prom) {</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this_thread::sleep_for(chrono::seconds(5));</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prom.set_value("Mensaje enviado desde producer\n");</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void consumer(future&lt;string&gt; fut) {</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cout &lt;&lt; "Mensaje recibido por consumer\n";</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cout &lt;&lt; fut.get().c_str();</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int main()</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promise&lt;string&gt; prom;</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future&lt;string&gt; fut = prom.get_future();</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std::thread t1{producer, move(prom)};</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std::thread t2{consumer, move(fut)};</a:t>
            </a:r>
            <a:endParaRPr/>
          </a:p>
          <a:p>
            <a:pPr indent="0" lvl="0" marL="508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onsolas"/>
              <a:ea typeface="Consolas"/>
              <a:cs typeface="Consolas"/>
              <a:sym typeface="Consolas"/>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t1.join();</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t2.join();</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    return 0;</a:t>
            </a:r>
            <a:endParaRPr/>
          </a:p>
          <a:p>
            <a:pPr indent="0" lvl="0" marL="5080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4400"/>
              <a:buFont typeface="Calibri"/>
              <a:buNone/>
            </a:pPr>
            <a:r>
              <a:rPr b="1" i="0" lang="en-US" sz="4400" u="none" cap="none" strike="noStrike">
                <a:solidFill>
                  <a:srgbClr val="000000"/>
                </a:solidFill>
                <a:latin typeface="Calibri"/>
                <a:ea typeface="Calibri"/>
                <a:cs typeface="Calibri"/>
                <a:sym typeface="Calibri"/>
              </a:rPr>
              <a:t>Race Condition</a:t>
            </a:r>
            <a:endParaRPr/>
          </a:p>
        </p:txBody>
      </p:sp>
      <p:sp>
        <p:nvSpPr>
          <p:cNvPr id="108" name="Google Shape;108;p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p>
            <a:pPr indent="-406400" lvl="0" marL="457200" marR="0" rtl="0" algn="l">
              <a:lnSpc>
                <a:spcPct val="90000"/>
              </a:lnSpc>
              <a:spcBef>
                <a:spcPts val="1000"/>
              </a:spcBef>
              <a:spcAft>
                <a:spcPts val="0"/>
              </a:spcAft>
              <a:buClr>
                <a:srgbClr val="000000"/>
              </a:buClr>
              <a:buSzPts val="2800"/>
              <a:buFont typeface="Arial"/>
              <a:buChar char="•"/>
            </a:pPr>
            <a:r>
              <a:rPr b="0" i="0" lang="en-US" sz="2400" u="none" cap="none" strike="noStrike">
                <a:solidFill>
                  <a:srgbClr val="000000"/>
                </a:solidFill>
                <a:latin typeface="Calibri"/>
                <a:ea typeface="Calibri"/>
                <a:cs typeface="Calibri"/>
                <a:sym typeface="Calibri"/>
              </a:rPr>
              <a:t>Ocurre cuando múltiples hilos o entidades acceden o modifican un recurso compartido. Los recursos se comportan correctamente cuando funcionan como se espera, pero por demoras no controladas en lo hilos que acceden se generan características no deseadas en los recursos.</a:t>
            </a:r>
            <a:endParaRPr/>
          </a:p>
          <a:p>
            <a:pPr indent="-406400" lvl="0" marL="457200" marR="0" rtl="0" algn="l">
              <a:lnSpc>
                <a:spcPct val="90000"/>
              </a:lnSpc>
              <a:spcBef>
                <a:spcPts val="1000"/>
              </a:spcBef>
              <a:spcAft>
                <a:spcPts val="0"/>
              </a:spcAft>
              <a:buClr>
                <a:srgbClr val="000000"/>
              </a:buClr>
              <a:buSzPts val="2800"/>
              <a:buFont typeface="Arial"/>
              <a:buChar char="•"/>
            </a:pPr>
            <a:r>
              <a:rPr b="0" i="0" lang="en-US" sz="2400" u="none" cap="none" strike="noStrike">
                <a:solidFill>
                  <a:srgbClr val="000000"/>
                </a:solidFill>
                <a:latin typeface="Calibri"/>
                <a:ea typeface="Calibri"/>
                <a:cs typeface="Calibri"/>
                <a:sym typeface="Calibri"/>
              </a:rPr>
              <a:t>Controlar los race condition es complejo, es deseable evitarlo. </a:t>
            </a:r>
            <a:endParaRPr/>
          </a:p>
          <a:p>
            <a:pPr indent="-406400" lvl="0" marL="457200" marR="0" rtl="0" algn="l">
              <a:lnSpc>
                <a:spcPct val="90000"/>
              </a:lnSpc>
              <a:spcBef>
                <a:spcPts val="1000"/>
              </a:spcBef>
              <a:spcAft>
                <a:spcPts val="0"/>
              </a:spcAft>
              <a:buClr>
                <a:srgbClr val="000000"/>
              </a:buClr>
              <a:buSzPts val="2800"/>
              <a:buFont typeface="Arial"/>
              <a:buChar char="•"/>
            </a:pPr>
            <a:r>
              <a:rPr b="0" i="0" lang="en-US" sz="2400" u="none" cap="none" strike="noStrike">
                <a:solidFill>
                  <a:srgbClr val="000000"/>
                </a:solidFill>
                <a:latin typeface="Calibri"/>
                <a:ea typeface="Calibri"/>
                <a:cs typeface="Calibri"/>
                <a:sym typeface="Calibri"/>
              </a:rPr>
              <a:t>Ejemplo la actualización de una cuenta bancaria:</a:t>
            </a:r>
            <a:endParaRPr/>
          </a:p>
          <a:p>
            <a:pPr indent="-406400" lvl="1" marL="914400" marR="0" rtl="0" algn="l">
              <a:lnSpc>
                <a:spcPct val="90000"/>
              </a:lnSpc>
              <a:spcBef>
                <a:spcPts val="1000"/>
              </a:spcBef>
              <a:spcAft>
                <a:spcPts val="0"/>
              </a:spcAft>
              <a:buClr>
                <a:srgbClr val="000000"/>
              </a:buClr>
              <a:buSzPts val="2800"/>
              <a:buFont typeface="Arial"/>
              <a:buChar char="•"/>
            </a:pPr>
            <a:r>
              <a:rPr b="0" i="0" lang="en-US" sz="2400" u="none" cap="none" strike="noStrike">
                <a:solidFill>
                  <a:srgbClr val="000000"/>
                </a:solidFill>
                <a:latin typeface="Calibri"/>
                <a:ea typeface="Calibri"/>
                <a:cs typeface="Calibri"/>
                <a:sym typeface="Calibri"/>
              </a:rPr>
              <a:t>2 Hilos o más hilos intentan acceder al estado de una cuenta agregando o restando un monto (actualizando un valor), por una condición de demora algunos de los hilos toma un valor anterior y actualizan con un valor incorrecto.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4400"/>
              <a:buFont typeface="Calibri"/>
              <a:buNone/>
            </a:pPr>
            <a:r>
              <a:rPr b="1" i="0" lang="en-US" sz="4400" u="none" cap="none" strike="noStrike">
                <a:solidFill>
                  <a:srgbClr val="000000"/>
                </a:solidFill>
                <a:latin typeface="Calibri"/>
                <a:ea typeface="Calibri"/>
                <a:cs typeface="Calibri"/>
                <a:sym typeface="Calibri"/>
              </a:rPr>
              <a:t>mutex/lock_guard</a:t>
            </a:r>
            <a:endParaRPr b="1" i="0" sz="4400" u="none" cap="none" strike="noStrike">
              <a:solidFill>
                <a:srgbClr val="000000"/>
              </a:solidFill>
              <a:latin typeface="Calibri"/>
              <a:ea typeface="Calibri"/>
              <a:cs typeface="Calibri"/>
              <a:sym typeface="Calibri"/>
            </a:endParaRPr>
          </a:p>
        </p:txBody>
      </p:sp>
      <p:sp>
        <p:nvSpPr>
          <p:cNvPr id="114" name="Google Shape;114;p20"/>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p>
            <a:pPr indent="-406400" lvl="0" marL="457200" marR="0" rtl="0" algn="l">
              <a:lnSpc>
                <a:spcPct val="90000"/>
              </a:lnSpc>
              <a:spcBef>
                <a:spcPts val="1000"/>
              </a:spcBef>
              <a:spcAft>
                <a:spcPts val="0"/>
              </a:spcAft>
              <a:buClr>
                <a:srgbClr val="000000"/>
              </a:buClr>
              <a:buSzPts val="2800"/>
              <a:buFont typeface="Arial"/>
              <a:buChar char="•"/>
            </a:pPr>
            <a:r>
              <a:rPr b="1" i="0" lang="en-US" sz="2800" u="none" cap="none" strike="noStrike">
                <a:solidFill>
                  <a:srgbClr val="000000"/>
                </a:solidFill>
                <a:latin typeface="Consolas"/>
                <a:ea typeface="Consolas"/>
                <a:cs typeface="Consolas"/>
                <a:sym typeface="Consolas"/>
              </a:rPr>
              <a:t>mutex</a:t>
            </a:r>
            <a:r>
              <a:rPr b="0" i="0" lang="en-US" sz="2800" u="none" cap="none" strike="noStrike">
                <a:solidFill>
                  <a:srgbClr val="000000"/>
                </a:solidFill>
                <a:latin typeface="Calibri"/>
                <a:ea typeface="Calibri"/>
                <a:cs typeface="Calibri"/>
                <a:sym typeface="Calibri"/>
              </a:rPr>
              <a:t> permite la creación de la sección critica que es un conjunto de instrucciones que son tratadas como una sola sentencia y que permiten mantener la consistencia y atomicidad de una operación. Para generar esta sección se utiliza el método </a:t>
            </a:r>
            <a:r>
              <a:rPr b="1" i="0" lang="en-US" sz="2800" u="none" cap="none" strike="noStrike">
                <a:solidFill>
                  <a:srgbClr val="000000"/>
                </a:solidFill>
                <a:latin typeface="Consolas"/>
                <a:ea typeface="Consolas"/>
                <a:cs typeface="Consolas"/>
                <a:sym typeface="Consolas"/>
              </a:rPr>
              <a:t>lock()</a:t>
            </a:r>
            <a:r>
              <a:rPr b="0" i="0" lang="en-US" sz="2800" u="none" cap="none" strike="noStrike">
                <a:solidFill>
                  <a:srgbClr val="000000"/>
                </a:solidFill>
                <a:latin typeface="Calibri"/>
                <a:ea typeface="Calibri"/>
                <a:cs typeface="Calibri"/>
                <a:sym typeface="Calibri"/>
              </a:rPr>
              <a:t> y para liberarla se utiliza el método </a:t>
            </a:r>
            <a:r>
              <a:rPr b="1" i="0" lang="en-US" sz="2800" u="none" cap="none" strike="noStrike">
                <a:solidFill>
                  <a:srgbClr val="000000"/>
                </a:solidFill>
                <a:latin typeface="Consolas"/>
                <a:ea typeface="Consolas"/>
                <a:cs typeface="Consolas"/>
                <a:sym typeface="Consolas"/>
              </a:rPr>
              <a:t>unlock()</a:t>
            </a:r>
            <a:r>
              <a:rPr b="0" i="0" lang="en-US" sz="2800" u="none" cap="none" strike="noStrike">
                <a:solidFill>
                  <a:srgbClr val="000000"/>
                </a:solidFill>
                <a:latin typeface="Calibri"/>
                <a:ea typeface="Calibri"/>
                <a:cs typeface="Calibri"/>
                <a:sym typeface="Calibri"/>
              </a:rPr>
              <a:t>.</a:t>
            </a:r>
            <a:endParaRPr/>
          </a:p>
          <a:p>
            <a:pPr indent="-406400" lvl="0" marL="457200" marR="0" rtl="0" algn="l">
              <a:lnSpc>
                <a:spcPct val="90000"/>
              </a:lnSpc>
              <a:spcBef>
                <a:spcPts val="1000"/>
              </a:spcBef>
              <a:spcAft>
                <a:spcPts val="0"/>
              </a:spcAft>
              <a:buClr>
                <a:srgbClr val="000000"/>
              </a:buClr>
              <a:buSzPts val="2800"/>
              <a:buFont typeface="Arial"/>
              <a:buChar char="•"/>
            </a:pPr>
            <a:r>
              <a:rPr b="1" i="0" lang="en-US" sz="2800" u="none" cap="none" strike="noStrike">
                <a:solidFill>
                  <a:srgbClr val="000000"/>
                </a:solidFill>
                <a:latin typeface="Consolas"/>
                <a:ea typeface="Consolas"/>
                <a:cs typeface="Consolas"/>
                <a:sym typeface="Consolas"/>
              </a:rPr>
              <a:t>lock_guard</a:t>
            </a:r>
            <a:r>
              <a:rPr b="0" i="0" lang="en-US" sz="2800" u="none" cap="none" strike="noStrike">
                <a:solidFill>
                  <a:srgbClr val="000000"/>
                </a:solidFill>
                <a:latin typeface="Calibri"/>
                <a:ea typeface="Calibri"/>
                <a:cs typeface="Calibri"/>
                <a:sym typeface="Calibri"/>
              </a:rPr>
              <a:t>, facilita el uso del </a:t>
            </a:r>
            <a:r>
              <a:rPr b="1" i="0" lang="en-US" sz="2800" u="none" cap="none" strike="noStrike">
                <a:solidFill>
                  <a:srgbClr val="000000"/>
                </a:solidFill>
                <a:latin typeface="Consolas"/>
                <a:ea typeface="Consolas"/>
                <a:cs typeface="Consolas"/>
                <a:sym typeface="Consolas"/>
              </a:rPr>
              <a:t>mutex</a:t>
            </a:r>
            <a:r>
              <a:rPr b="0" i="0" lang="en-US" sz="2800" u="none" cap="none" strike="noStrike">
                <a:solidFill>
                  <a:srgbClr val="000000"/>
                </a:solidFill>
                <a:latin typeface="Calibri"/>
                <a:ea typeface="Calibri"/>
                <a:cs typeface="Calibri"/>
                <a:sym typeface="Calibri"/>
              </a:rPr>
              <a:t>, eliminando la necesidad de liberar la sección critica.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838200" y="365125"/>
            <a:ext cx="10515600" cy="1325563"/>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4400"/>
              <a:buFont typeface="Calibri"/>
              <a:buNone/>
            </a:pPr>
            <a:r>
              <a:rPr b="1" i="0" lang="en-US" sz="4400" u="none" cap="none" strike="noStrike">
                <a:solidFill>
                  <a:srgbClr val="000000"/>
                </a:solidFill>
                <a:latin typeface="Calibri"/>
                <a:ea typeface="Calibri"/>
                <a:cs typeface="Calibri"/>
                <a:sym typeface="Calibri"/>
              </a:rPr>
              <a:t>Ejercicio #1</a:t>
            </a:r>
            <a:endParaRPr/>
          </a:p>
        </p:txBody>
      </p:sp>
      <p:sp>
        <p:nvSpPr>
          <p:cNvPr id="120" name="Google Shape;120;p2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p>
            <a:pPr indent="-406400" lvl="0" marL="457200" marR="0" rtl="0" algn="l">
              <a:lnSpc>
                <a:spcPct val="90000"/>
              </a:lnSpc>
              <a:spcBef>
                <a:spcPts val="1000"/>
              </a:spcBef>
              <a:spcAft>
                <a:spcPts val="0"/>
              </a:spcAft>
              <a:buClr>
                <a:srgbClr val="000000"/>
              </a:buClr>
              <a:buSzPts val="2800"/>
              <a:buFont typeface="Arial"/>
              <a:buChar char="•"/>
            </a:pPr>
            <a:r>
              <a:rPr b="0" i="0" lang="en-US" sz="3600" u="none" cap="none" strike="noStrike">
                <a:solidFill>
                  <a:srgbClr val="000000"/>
                </a:solidFill>
                <a:latin typeface="Calibri"/>
                <a:ea typeface="Calibri"/>
                <a:cs typeface="Calibri"/>
                <a:sym typeface="Calibri"/>
              </a:rPr>
              <a:t>Implementar su propia versión de quick sort genérico, utilizando templates.</a:t>
            </a:r>
            <a:endParaRPr/>
          </a:p>
          <a:p>
            <a:pPr indent="-228600" lvl="0" marL="457200" marR="0" rtl="0" algn="l">
              <a:lnSpc>
                <a:spcPct val="90000"/>
              </a:lnSpc>
              <a:spcBef>
                <a:spcPts val="1000"/>
              </a:spcBef>
              <a:spcAft>
                <a:spcPts val="0"/>
              </a:spcAft>
              <a:buClr>
                <a:srgbClr val="000000"/>
              </a:buClr>
              <a:buSzPts val="2800"/>
              <a:buFont typeface="Arial"/>
              <a:buNone/>
            </a:pPr>
            <a:r>
              <a:t/>
            </a:r>
            <a:endParaRPr b="0" i="0" sz="36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