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Shape 98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65818" y="184487"/>
            <a:ext cx="2159000" cy="105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6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Shape 96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113" y="6103993"/>
            <a:ext cx="49810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682" y="6103992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65375"/>
            <a:ext cx="5096256" cy="395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181344" y="1865375"/>
            <a:ext cx="5172455" cy="395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echnologyreview.es/s/7919/matematicas-fisica-e-ingenieria-son-las-nuevas-puertas-de-entrada-para-trabajar-en-silicon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fCd6P7Ya160" TargetMode="External"/><Relationship Id="rId4" Type="http://schemas.openxmlformats.org/officeDocument/2006/relationships/hyperlink" Target="https://www.youtube.com/watch?v=B2G4zmW8Gs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4294967295" type="ctrTitle"/>
          </p:nvPr>
        </p:nvSpPr>
        <p:spPr>
          <a:xfrm>
            <a:off x="1502878" y="1480450"/>
            <a:ext cx="9144001" cy="2387601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/>
          <p:nvPr>
            <p:ph idx="4294967295" type="subTitle"/>
          </p:nvPr>
        </p:nvSpPr>
        <p:spPr>
          <a:xfrm>
            <a:off x="1502879" y="4263883"/>
            <a:ext cx="9144001" cy="71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7 : Programación concurrente y paralela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4754257" y="5780071"/>
            <a:ext cx="5892622" cy="692770"/>
            <a:chOff x="-1" y="-1"/>
            <a:chExt cx="5892621" cy="369334"/>
          </a:xfrm>
        </p:grpSpPr>
        <p:sp>
          <p:nvSpPr>
            <p:cNvPr id="68" name="Google Shape;68;p13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s-419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</a:t>
              </a:r>
              <a:r>
                <a:rPr b="1" lang="es-419" sz="1800">
                  <a:latin typeface="Calibri"/>
                  <a:ea typeface="Calibri"/>
                  <a:cs typeface="Calibri"/>
                  <a:sym typeface="Calibri"/>
                </a:rPr>
                <a:t>stanislao Contrera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s-419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Rubén Rivas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Instruction/Multiple Data (MIMD)</a:t>
            </a:r>
            <a:endParaRPr b="1" i="0" sz="3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838200" y="1825625"/>
            <a:ext cx="745949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Múltiples instrucciones son aplicadas sobre múltiple data concurrentemente.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logra con el apoyo de hilos y procesadores.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caso de procesadores se puede lograr procesamiento asíncrono.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resolver problemas subdividiendo, sin requerir de estructuras regulares como SIMD.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 considerarse que los algoritmos asíncronos son difíciles de diseñar, analizar e implementar.</a:t>
            </a:r>
            <a:endParaRPr/>
          </a:p>
        </p:txBody>
      </p:sp>
      <p:pic>
        <p:nvPicPr>
          <p:cNvPr descr="A close up of a sign&#10;&#10;Description generated with high confidence"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496" y="2428461"/>
            <a:ext cx="2998304" cy="299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Modelos de programación</a:t>
            </a:r>
            <a:endParaRPr b="1" i="0" sz="4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838199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modelos de programación paralela mas usados son: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Shared memory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Message passing/ Distributed memory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Data parallel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Shared Memory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838199" y="1825625"/>
            <a:ext cx="6486940" cy="4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área de memoria compartida, acceso asíncrono.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acceso es controlado por mecanismos como: lock, semáforos, mutex.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Requiere que se realize la sincronización entre hilos.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generated with very high confidence"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3616" y="3015075"/>
            <a:ext cx="3780183" cy="162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Message Passing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838199" y="1825625"/>
            <a:ext cx="6576392" cy="4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Procesadores con uso exclusivo de su área de memoria.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medio de comunicación de los procesadores es a través de mensajes.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Requiere de paralelismo explicito, es responsabilidad de quien lo implementa, el diseño y el análisis y selección del algoritmo.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mensajes suelen ser asíncronos.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 muy flexibles, pero a la vez son complejos y demandan un esfuerzo intelectual grande.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2706" y="3305445"/>
            <a:ext cx="4098694" cy="213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Data Parallel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838199" y="1825625"/>
            <a:ext cx="6576392" cy="4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Operan sobre una misma estructura de datos pero en diferente porción de datos.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aplica tanto a memoria compartida como para memoria distribuida.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Quien programe o diseñe el algoritmo debe especificar la distribución y alineamiento de la data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generaciones de GPU operan cómodamente en este tipo de modelo.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1379" y="3338222"/>
            <a:ext cx="4232421" cy="1809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Diseño de Programas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838199" y="1825625"/>
            <a:ext cx="10515600" cy="4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modelos de programación paralela deben seguir los siguientes pasos: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Descomposición de tareas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Asignación de tareas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Aglomeración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Mapeo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Descomposición de Tareas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838199" y="1825625"/>
            <a:ext cx="10515600" cy="4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esta etapa el software se divide en tareas que puedan ser ejecutadas por diferente procesadores en forma paralela. Se usan 2 métodos: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Descomposición por dominio</a:t>
            </a: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se orienta en la data, es usada cuando la cantidad de información es grande y debe ser procesada.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Descomposición funcional</a:t>
            </a: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se orienta a las tareas, cada tarea realiza una tarea particular sobre la data.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Asignación de Tareas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838199" y="1825625"/>
            <a:ext cx="10515600" cy="4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 etapa en la que a cada procesador se le asigna una carga de trabajo.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etapa es clave y crucial define el flujo y el balance de carga entre procesadores.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paralelismo eficiente limita la comunicación entre procesadores ya que ello consume recursos y reduce la velocidad.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Aglomeración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838199" y="1825625"/>
            <a:ext cx="10515600" cy="4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combinación de tareas pequeñas con tareas más grandes con el objetivo de buscar eficiencia.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Usualmente se realiza esta tarea cuando la división de tareas excede el numero de procesadores o.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reducir significativamente la comunicación entre procesos que consumen mucho tiempo y hacen ineficiente el paralelismo.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Mapeo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38199" y="1825625"/>
            <a:ext cx="10515600" cy="427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especifica donde una tarea será ejecutada.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mapeo permite en tiempo de ejecución definir donde debe ejecutarse.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Debido a la dinámica y a las características NP del problema, usualmente se requiere la implementación de algoritmos de load balancing.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Logro de la sesión: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finalizar  la sesión, los alumnos podrán entender el concepto de Programación Paralela y mecanismos para implementarlo en C++</a:t>
            </a: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838200" y="365125"/>
            <a:ext cx="5803232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Implementación en C++</a:t>
            </a:r>
            <a:endParaRPr b="1" i="0" sz="4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838200" y="1825625"/>
            <a:ext cx="5803232" cy="4568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thread/join</a:t>
            </a:r>
            <a:endParaRPr b="1" i="0" sz="2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encuentra en </a:t>
            </a: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&lt;thread&gt;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thread, 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 un hilo.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join, 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espera que el </a:t>
            </a: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termine.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necesario incluir el flag </a:t>
            </a: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pthread 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Clion, dentro del CMake: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SET(CMAKE_CXX_FLAGS -pthread)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6941020" y="874694"/>
            <a:ext cx="4549137" cy="501675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&lt;thread&gt;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f1()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cout&lt;&lt;“Mi Primer thread\n";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f2(int x)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cout&lt;&lt;“Mi Segundo thread\n"; 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cout&lt;&lt;“Parametro” &lt;&lt; x &lt;&lt; ‘\n’; 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std::thread t1{f1};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std::thread t2{f2, 10};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t1.join();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t2.join();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generated with very high confidence" id="197" name="Google Shape;1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466" y="525479"/>
            <a:ext cx="3748667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>
            <p:ph type="title"/>
          </p:nvPr>
        </p:nvSpPr>
        <p:spPr>
          <a:xfrm>
            <a:off x="956186" y="525479"/>
            <a:ext cx="6083711" cy="13131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and promise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467464" y="1910785"/>
            <a:ext cx="5209674" cy="440120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&lt;thread&gt;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&lt;future&gt;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worker(promise&lt;string&gt; prom) {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this_thread::sleep_for(chrono::seconds(5));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prom.set_value("Mensaje enviado desde producer\n");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promise&lt;string&gt; prom;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future&lt;string&gt; fut = prom.get_future();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std::thread t2{worker, &amp;prom};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std::cout &lt;&lt; fut.get() &lt;&lt; std::endl;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t2.join();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838200" y="365125"/>
            <a:ext cx="4985084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and promise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838200" y="1825625"/>
            <a:ext cx="46842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retornar valores de un thread.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sirve para leer el valor retornado por el </a:t>
            </a: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encuentra en </a:t>
            </a:r>
            <a:r>
              <a:rPr b="1" i="0" lang="es-419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&lt;future&gt;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6144126" y="698540"/>
            <a:ext cx="5209674" cy="547842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&lt;thread&gt;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&lt;future&gt;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producer(promise&lt;string&gt; prom) {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this_thread::sleep_for(chrono::seconds(5));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prom.set_value("Mensaje enviado desde producer\n");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consumer(future&lt;string&gt; fut) {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&lt;&lt; "Mensaje recibido por consumer\n";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cout &lt;&lt; fut.get().c_str();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promise&lt;string&gt; prom;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future&lt;string&gt; fut = prom.get_future();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std::thread t1{producer, move(prom)};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std::thread t2{consumer, move(fut)};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t1.join();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t2.join();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5"/>
          <p:cNvCxnSpPr/>
          <p:nvPr/>
        </p:nvCxnSpPr>
        <p:spPr>
          <a:xfrm>
            <a:off x="655320" y="2316480"/>
            <a:ext cx="4572000" cy="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building, outdoor, sky, clock&#10;&#10;Description generated with very high confidence" id="212" name="Google Shape;212;p35"/>
          <p:cNvPicPr preferRelativeResize="0"/>
          <p:nvPr/>
        </p:nvPicPr>
        <p:blipFill rotWithShape="1">
          <a:blip r:embed="rId3">
            <a:alphaModFix/>
          </a:blip>
          <a:srcRect b="-1" l="17902" r="20650" t="0"/>
          <a:stretch/>
        </p:blipFill>
        <p:spPr>
          <a:xfrm>
            <a:off x="5878849" y="10"/>
            <a:ext cx="6313150" cy="6857987"/>
          </a:xfrm>
          <a:custGeom>
            <a:rect b="b" l="l" r="r" t="t"/>
            <a:pathLst>
              <a:path extrusionOk="0" h="6857997" w="631315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3" name="Google Shape;213;p35"/>
          <p:cNvSpPr txBox="1"/>
          <p:nvPr>
            <p:ph type="title"/>
          </p:nvPr>
        </p:nvSpPr>
        <p:spPr>
          <a:xfrm>
            <a:off x="655320" y="365125"/>
            <a:ext cx="5120114" cy="16927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Explorando lo aprendido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655321" y="2575034"/>
            <a:ext cx="5773188" cy="346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diferencia existe entre programación concurrente y programación paralela?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¿Puede existir paralelismos sin concurrencia?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que es importante la programación concurrente?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¿Cuáles son las arquitecturas típicas de programación paralela?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¿Cuáles son los modelos de programación?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¿Para que es útil promise y future?</a:t>
            </a:r>
            <a:endParaRPr/>
          </a:p>
          <a:p>
            <a:pPr indent="-50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415599" y="593366"/>
            <a:ext cx="11360802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2"/>
              <a:buFont typeface="Calibri"/>
              <a:buNone/>
            </a:pPr>
            <a:r>
              <a:rPr b="1" i="0" lang="es-419" sz="38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Bibliografía: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895625" y="1638349"/>
            <a:ext cx="9166200" cy="45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Tour of C++. Bjarne Stroustrup. 2013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Accelerated C++ Practical Programming by Example. Andrew Koenig and Barbara E. Moo. 2000.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think like a computer scientist. Allen B. Downey. 2012.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https://www.technologyreview.es/s/7919/matematicas-fisica-e-ingenieria-son-las-nuevas-puertas-de-entrada-para-trabajar-en-silicon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Essence of C++. Bjarne Stroustrup. 2014.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611" id="221" name="Google Shape;22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9625" y="340950"/>
            <a:ext cx="2767900" cy="15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Contenido: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concurrente y paralela.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Arquitectura de Computación Paralela.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de Programación Paralela.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Diseño de Programas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Paralela en C++ - librería </a:t>
            </a:r>
            <a:r>
              <a:rPr b="1" i="0" lang="es-419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&lt;thread&gt;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419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thread/join</a:t>
            </a:r>
            <a:endParaRPr b="1" i="0" sz="3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419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promise/future</a:t>
            </a:r>
            <a:endParaRPr b="1" i="0" sz="3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 de Drones en las Olimpiadas de Invierno 2018: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https://www.youtube.com/watch?v=fCd6P7Ya160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Seguimiento de las Abejas: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https://www.youtube.com/watch?v=B2G4zmW8Gsk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Programación concurrencia y paralela</a:t>
            </a:r>
            <a:endParaRPr b="1" i="0" sz="4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términos computacionales concurrencia se refiere a la capacidad de un sistema o software de ejecutar múltiples actividades independientes en forma paralela o simultanea.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otro lado el paralelismo busca dividir sus tareas en subtareas que se pueden ejecutar paralelamente.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concurrencia no significa paralelismo y viceversa, ambos pueden subsistir sin depender el uno del otro es así que existe paralelismos si concurrencia, o concurrencia sin paralelismo.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generated with very high confidence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280" y="3365354"/>
            <a:ext cx="6575899" cy="3127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¿Por qué la programación concurrente y paralela?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838200" y="1825625"/>
            <a:ext cx="79264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reducir el tiempo en la resolución de problemas.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la resolución de problemas mas grandes.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Mejora la eficiencia en el uso de la capacidad computacional existente.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Cloud-core </a:t>
            </a:r>
            <a:endParaRPr/>
          </a:p>
          <a:p>
            <a: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AWS, Azure, etc.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Hetero-core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1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CPU, GPU, NPU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576530" y="6338986"/>
            <a:ext cx="47772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Tomado de: https://herbsutter.com/welcome-to-the-jungle/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Arquitectura de programación concurrente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Basados en las instrucciones y data se generan 3 arquitecturas concurrentes.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Instruction/Multiple Data.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Instruction/Single Data.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Instruction/Multiple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Instruction/Multiple Data (SIMD)</a:t>
            </a:r>
            <a:endParaRPr b="1" i="0" sz="3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38200" y="1825625"/>
            <a:ext cx="7282070" cy="4475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sola instrucción es aplicada </a:t>
            </a: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múltiple data</a:t>
            </a: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concurrentemente.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algoritmos son simples de diseñar, analizar e implementar.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 usados en procesamiento de imágenes, sonido o procesamiento multimedia.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mas versátil que el modelo MISD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desventaja es que no todo los problemas puede ser vectorizados.</a:t>
            </a:r>
            <a:endParaRPr/>
          </a:p>
          <a:p>
            <a:pPr indent="0" lvl="4" marL="1879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 = Process Unit</a:t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generated with high confidence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8749" y="2666218"/>
            <a:ext cx="2985052" cy="30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Instruction/Single Data (MISD)</a:t>
            </a:r>
            <a:endParaRPr b="1" i="0" sz="3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838200" y="1825625"/>
            <a:ext cx="745949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Múltiples instrucciones son aplicadas sobre una misma data concurrentemente.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problemas que resuelven esta arquitectura son muy especiales.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 usados en encriptación de data, replicación o procesos redundantes.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de poco uso comercial.</a:t>
            </a:r>
            <a:endParaRPr/>
          </a:p>
        </p:txBody>
      </p:sp>
      <p:pic>
        <p:nvPicPr>
          <p:cNvPr descr="A close up of a sign&#10;&#10;Description generated with high confidence"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695" y="2358232"/>
            <a:ext cx="3068534" cy="306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