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776e248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g37776e248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76fc27eb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g3776fc27eb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76fc27eb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g3776fc27eb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76fc27eb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3776fc27eb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798e3a1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798e3a1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798e3a1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798e3a1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798e3a17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798e3a17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798e3a1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798e3a17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798e3a17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798e3a17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76fc27eb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g3776fc27eb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interprete lee el código fuente y el resultado aparece en en el output.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compilador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 el código y crea el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objeto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instrucciones el lenguaje de computadora)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enlazador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 bibliotecas y genera el programa. La ejecución genera el resultado en el output.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776e2489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g37776e2489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776e248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g37776e2489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776e2489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g37776e2489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76e2489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37776e248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776e248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776e2489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8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6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15600" y="593366"/>
            <a:ext cx="11360801" cy="7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1536633"/>
            <a:ext cx="5333199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activemanifesto.org/glossary#Failure" TargetMode="External"/><Relationship Id="rId4" Type="http://schemas.openxmlformats.org/officeDocument/2006/relationships/hyperlink" Target="https://www.reactivemanifesto.org/glossary#Replication" TargetMode="External"/><Relationship Id="rId5" Type="http://schemas.openxmlformats.org/officeDocument/2006/relationships/hyperlink" Target="https://www.reactivemanifesto.org/glossary#Isolation" TargetMode="External"/><Relationship Id="rId6" Type="http://schemas.openxmlformats.org/officeDocument/2006/relationships/hyperlink" Target="https://www.reactivemanifesto.org/glossary#Delegation" TargetMode="External"/><Relationship Id="rId7" Type="http://schemas.openxmlformats.org/officeDocument/2006/relationships/hyperlink" Target="https://www.reactivemanifesto.org/glossary#Compone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activemanifesto.org/glossary#Resource" TargetMode="External"/><Relationship Id="rId4" Type="http://schemas.openxmlformats.org/officeDocument/2006/relationships/hyperlink" Target="https://www.reactivemanifesto.org/glossary#Elasticit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activemanifesto.org/glossary#Message-Driven" TargetMode="External"/><Relationship Id="rId4" Type="http://schemas.openxmlformats.org/officeDocument/2006/relationships/hyperlink" Target="https://www.reactivemanifesto.org/glossary#Asynchronous" TargetMode="External"/><Relationship Id="rId9" Type="http://schemas.openxmlformats.org/officeDocument/2006/relationships/hyperlink" Target="https://www.reactivemanifesto.org/glossary#Resource" TargetMode="External"/><Relationship Id="rId5" Type="http://schemas.openxmlformats.org/officeDocument/2006/relationships/hyperlink" Target="https://www.reactivemanifesto.org/glossary#Location-Transparency" TargetMode="External"/><Relationship Id="rId6" Type="http://schemas.openxmlformats.org/officeDocument/2006/relationships/hyperlink" Target="https://www.reactivemanifesto.org/glossary#Failure" TargetMode="External"/><Relationship Id="rId7" Type="http://schemas.openxmlformats.org/officeDocument/2006/relationships/hyperlink" Target="https://www.reactivemanifesto.org/glossary#Back-Pressure" TargetMode="External"/><Relationship Id="rId8" Type="http://schemas.openxmlformats.org/officeDocument/2006/relationships/hyperlink" Target="https://www.reactivemanifesto.org/glossary#Non-Block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eactivemanifesto.org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introtorx.com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xLEE3KrGTps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eactivemanifesto.org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ctrTitle"/>
          </p:nvPr>
        </p:nvSpPr>
        <p:spPr>
          <a:xfrm>
            <a:off x="1502878" y="1480450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1502879" y="4263883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</a:t>
            </a:r>
            <a:r>
              <a:rPr b="1" lang="en-US"/>
              <a:t>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-US"/>
              <a:t>Programación Reactiva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4754257" y="5780071"/>
            <a:ext cx="5892600" cy="692696"/>
            <a:chOff x="-1" y="-1"/>
            <a:chExt cx="5892600" cy="369300"/>
          </a:xfrm>
        </p:grpSpPr>
        <p:sp>
          <p:nvSpPr>
            <p:cNvPr id="73" name="Google Shape;73;p14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Rubén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Los sistemas responden a tiempo en la medida de lo posible.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Proveer tiempos de respuesta rápidos y consistentes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Establecen límites de tiempo de atención superiores confiables para así proporcionar una calidad de servicio consistente.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Los problemas pueden ser detectados rápidamente y tratados efectivamente.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responsividad es la piedra angular de la usabilidad y la utilidad.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Simplifica el tratamiento de errores, aporta seguridad al usuario final y fomenta una mayor interacción.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a. Responsivos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 sistema permanece responsivo frente a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fallos</a:t>
            </a:r>
            <a:r>
              <a:rPr lang="en-U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Un sistema que no sea resiliente dejará de ser responsivo después de un fallo, así sea un </a:t>
            </a:r>
            <a:r>
              <a:rPr lang="en-US" sz="2400">
                <a:solidFill>
                  <a:schemeClr val="dk1"/>
                </a:solidFill>
              </a:rPr>
              <a:t>sistema de alta disponibilidad o de misión crítica</a:t>
            </a:r>
            <a:r>
              <a:rPr lang="en-US" sz="2400"/>
              <a:t> 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resiliencia es alcanzada con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replicación</a:t>
            </a:r>
            <a:r>
              <a:rPr lang="en-US" sz="2400"/>
              <a:t>, contención,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aislamiento</a:t>
            </a:r>
            <a:r>
              <a:rPr lang="en-US" sz="2400"/>
              <a:t> y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delegación</a:t>
            </a:r>
            <a:r>
              <a:rPr lang="en-US" sz="2400"/>
              <a:t>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Los fallos son manejados dentro de cada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componente</a:t>
            </a:r>
            <a:r>
              <a:rPr lang="en-US" sz="2400"/>
              <a:t>, aislando cada componente de los demás, y asegurando así que cualquier parte del sistema pueda fallar y recuperarse sin comprometer el sistema como un todo.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recuperación de cada componente se delega en otro componente (externo) y la alta disponibilidad se asegura con replicación allí donde sea necesario.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 cliente de un componente no tiene que responsabilizarse del manejo de fallos.</a:t>
            </a:r>
            <a:endParaRPr sz="2400"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b. Resilientes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 sistema se mantiene responsivo bajo variaciones en la carga de trabajo.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Los Sistemas Reactivos pueden reaccionar a cambios en la frecuencia de peticiones incrementando o reduciendo los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recursos</a:t>
            </a:r>
            <a:r>
              <a:rPr lang="en-US" sz="2400"/>
              <a:t> asignados para servir dichas peticiones.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Esto implica diseños que no tengan puntos de contención o cuellos de botella centralizados, resultando en la capacidad de dividir o replicar componentes y distribuir las peticiones entre ellos.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Soportan algoritmos de escalado predictivos, así como Reactivos, al proporcionar relevantes medidas de rendimiento en tiempo real.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elasticidad</a:t>
            </a:r>
            <a:r>
              <a:rPr lang="en-US" sz="2400"/>
              <a:t> se consigue de forma rentable haciendo uso de plataformas con hardware y software genéricos.</a:t>
            </a:r>
            <a:endParaRPr sz="240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c. Elasticos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Los Sistemas Reactivos confían en el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intercambio de mensajes</a:t>
            </a:r>
            <a:r>
              <a:rPr lang="en-US" sz="2400"/>
              <a:t>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asíncrono</a:t>
            </a:r>
            <a:r>
              <a:rPr lang="en-US" sz="2400"/>
              <a:t> para establecer fronteras entre componentes, lo que asegura bajo acoplamiento, aislamiento y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transparencia de ubicación</a:t>
            </a:r>
            <a:r>
              <a:rPr lang="en-U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Estas fronteras permiten delegar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fallos</a:t>
            </a:r>
            <a:r>
              <a:rPr lang="en-US" sz="2400"/>
              <a:t> como mensajes.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 intercambio de mensajes posibilita la gestión de la carga, la elasticidad, y el control de flujo, gracias al modelado y monitorización de las colas de mensajes en el sistema, y la aplicación de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back-pressure</a:t>
            </a:r>
            <a:r>
              <a:rPr lang="en-US" sz="2400"/>
              <a:t> cuando sea necesario.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mensajería basada en ubicaciones transparentes como medio de comunicación permite que la gestión de fallos pueda trabajar con los mismos bloques y semánticas a través de un cluster o dentro de un solo nodo.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comunicación 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No-bloqueante</a:t>
            </a:r>
            <a:r>
              <a:rPr lang="en-US" sz="2400"/>
              <a:t> permite a los destinatarios consumir 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recursos</a:t>
            </a:r>
            <a:r>
              <a:rPr lang="en-US" sz="2400"/>
              <a:t> sólo mientras estén activos, llevando a una menor sobrecarga del sistema.</a:t>
            </a:r>
            <a:endParaRPr sz="2400"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d. Orientados a Mensajes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Orientación a Mensajes en C++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Puntero a funcion (Callback)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Functor (Callback)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Lambdas (Callback)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QT: Signals and Slots (QML)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838200" y="365125"/>
            <a:ext cx="52578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Puntero a función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838200" y="1825625"/>
            <a:ext cx="51252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Es una variable que almacena la dirección de una función.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Permite la ejecución de la función a través del puntero.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304925" y="365125"/>
            <a:ext cx="5125200" cy="62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Function: print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200">
                <a:solidFill>
                  <a:srgbClr val="371F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value)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&lt;&lt; 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Function: power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 (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base,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exponent)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pow(base, exponent);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Printer</a:t>
            </a:r>
            <a:endParaRPr sz="12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print(){cout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"Prueba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Create function pointers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(*ptrFunction1)(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200">
                <a:solidFill>
                  <a:srgbClr val="371F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(*ptrFunction2)(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Assign functions to pointers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ptrFunction1 = print;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ptrFunction2 = power;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Create and assign method to a pointer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ptrMethod = &amp;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Printer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::print;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Create a Printer object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Printer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Call functions and method through pointers</a:t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ptrFunction1(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"Hola UTEC"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ptrFunction2(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&lt;&lt;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(p.*ptrMethod)();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838200" y="365125"/>
            <a:ext cx="52578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Functor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838200" y="1825625"/>
            <a:ext cx="51252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Es una objeto que se comporta como una función.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Permite almacenar estados que podrán ser reutilizados.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304925" y="365125"/>
            <a:ext cx="5125200" cy="62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Power</a:t>
            </a:r>
            <a:endParaRPr sz="14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exponent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Power(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exponent);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operator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::Power(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exponent){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exponent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exponent;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pow(base, </a:t>
            </a:r>
            <a:r>
              <a:rPr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exponent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Power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power_3(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Power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power_5(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power_3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power_5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838200" y="365125"/>
            <a:ext cx="109893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expression/Lambda function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838200" y="1825625"/>
            <a:ext cx="5125200" cy="17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Es una notación simplificada que permite definir funciones anónimas.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963400" y="2181975"/>
            <a:ext cx="5864100" cy="443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 = [](</a:t>
            </a: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base, </a:t>
            </a: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pow(base, exp);};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904500" y="3372225"/>
            <a:ext cx="4891500" cy="25935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[capture clause](parameters){ Body };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Ejemplo: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power = [](float base, float exp)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{ return pow(base, exp); };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Observer Pattern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Uno de los mecanismo utilizados para implementar la “Orientación a Mensajes” 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25" y="3155225"/>
            <a:ext cx="8279125" cy="3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3000">
                <a:solidFill>
                  <a:schemeClr val="dk1"/>
                </a:solidFill>
              </a:rPr>
              <a:t>Aplicarlo desde el inicio….</a:t>
            </a:r>
            <a:endParaRPr b="1" i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…..se deben de aplicar los principios de diseño de los sistemas </a:t>
            </a:r>
            <a:r>
              <a:rPr b="1" i="1" lang="en-US"/>
              <a:t>reactivos</a:t>
            </a:r>
            <a:r>
              <a:rPr lang="en-US"/>
              <a:t> en la </a:t>
            </a:r>
            <a:r>
              <a:rPr b="1" i="1" lang="en-US"/>
              <a:t>arquitectura</a:t>
            </a:r>
            <a:r>
              <a:rPr lang="en-US"/>
              <a:t> de los sistemas que atienden a miles de millones de personas diariamente </a:t>
            </a:r>
            <a:r>
              <a:rPr b="1" i="1" lang="en-US"/>
              <a:t>desde el inicio.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400"/>
              <a:t>Fuente: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https://www.reactivemanifesto.org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Conclusión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125" y="4132663"/>
            <a:ext cx="62103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Logro de la sesión: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 la clase, los alumnos conocer</a:t>
            </a:r>
            <a:r>
              <a:rPr b="1" lang="en-US"/>
              <a:t>án el concepto y características de los sistemas reactivos, implementarán programas que usen este paradigma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C++.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3"/>
          <p:cNvCxnSpPr/>
          <p:nvPr/>
        </p:nvCxnSpPr>
        <p:spPr>
          <a:xfrm>
            <a:off x="655320" y="2316480"/>
            <a:ext cx="457200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building, outdoor, sky, clock&#10;&#10;Description generated with very high confidence"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17899" r="20652" t="0"/>
          <a:stretch/>
        </p:blipFill>
        <p:spPr>
          <a:xfrm>
            <a:off x="5878849" y="10"/>
            <a:ext cx="6313150" cy="6857997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title"/>
          </p:nvPr>
        </p:nvSpPr>
        <p:spPr>
          <a:xfrm>
            <a:off x="655320" y="365125"/>
            <a:ext cx="5120100" cy="169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Explorando lo aprendido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655321" y="2575034"/>
            <a:ext cx="51201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Cuáles son los problemas de la arquitecturas monolíticas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¿En qué consiste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el paradigma de la programación reactiva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¿Cua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les son las características de un sistema reactivo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En qué consiste que un sistema sea elástico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50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15599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2"/>
              <a:buFont typeface="Calibri"/>
              <a:buNone/>
            </a:pPr>
            <a:r>
              <a:rPr b="1" i="0" lang="en-US" sz="38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Bibliografía: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895625" y="1638349"/>
            <a:ext cx="91662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Tour of C++. Bjarne Stroustrup. 2013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C++ Reactive Programming: Write concurrent and asynchronous applications using the RxCpp library and modern C++. Kindle Edition. September 11, 2018. Praseed Pai y‎ Peter Abraham.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Reactive Programming with Node.js 1st ed. Edition, Kindle Edition. Fernando Doglio.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Introduction to Rx: A step by step guide to the Reactive Extensions to .NET. Kindle Edition. Lee Campbell.</a:t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http://www.introtorx.com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Shape 611" id="205" name="Google Shape;2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9625" y="340950"/>
            <a:ext cx="2767900" cy="15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Contenido: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La Programación Reactiva</a:t>
            </a:r>
            <a:endParaRPr b="1" sz="18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Aplicaciones</a:t>
            </a:r>
            <a:endParaRPr b="1" sz="18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Enfoque en POO II</a:t>
            </a:r>
            <a:endParaRPr b="1" sz="18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Conference 2017 - Reactive Systems (video)</a:t>
            </a:r>
            <a:endParaRPr sz="18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The Reactive Manifesto</a:t>
            </a:r>
            <a:endParaRPr b="1" sz="18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Características de los Sistemas Reactivos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/>
              <a:t>Responsivos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/>
              <a:t>Resilientes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/>
              <a:t>Elasticos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/>
              <a:t>Orientados a Mensajes</a:t>
            </a:r>
            <a:endParaRPr b="1" sz="1800"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Conclusión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400"/>
              <a:t>Definición</a:t>
            </a:r>
            <a:r>
              <a:rPr lang="en-US" sz="2400"/>
              <a:t>: 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/>
              <a:t>  Es un paradigma de programación orientado a los flujos de datos y la propagación del cambio. 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/>
              <a:t> Esto significa que debería ser posible expresar flujos de datos estáticos o dinámicos con facilidad en los lenguajes de programación utilizados, y que el modelo de ejecución subyacente propaga automáticamente los cambios a través del flujo de datos.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/>
              <a:t>Fuente: Wikipedia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La Programación Reactiva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Ejemplo: Un programa de Hojas de cálculo es un ejemplo de programación reactiva:</a:t>
            </a:r>
            <a:endParaRPr sz="3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  Las celdas en la hoja de cálculo pueden tener valores literales o fórmulas como:</a:t>
            </a:r>
            <a:endParaRPr sz="3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3000">
                <a:solidFill>
                  <a:srgbClr val="0000FF"/>
                </a:solidFill>
              </a:rPr>
              <a:t>=B1+C1</a:t>
            </a:r>
            <a:endParaRPr i="1" sz="3000"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que son evaluadas basadas en otras celdas.</a:t>
            </a:r>
            <a:endParaRPr sz="3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Cada vez que cambia el valor de las otras celdas, el valor de la fórmula se actualiza automáticamente.	</a:t>
            </a:r>
            <a:endParaRPr sz="30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Aplicaciones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 programación reactiva se ha propuesto principalmente como una forma de simplificar la creación de </a:t>
            </a:r>
            <a:r>
              <a:rPr lang="en-US" sz="3600">
                <a:solidFill>
                  <a:srgbClr val="0000FF"/>
                </a:solidFill>
              </a:rPr>
              <a:t>interfaces de usuario interactivas</a:t>
            </a:r>
            <a:r>
              <a:rPr lang="en-US" sz="3600">
                <a:solidFill>
                  <a:schemeClr val="dk1"/>
                </a:solidFill>
              </a:rPr>
              <a:t>, animaciones en sistemas de tiempo real, pero es esencialmente un paradigma de programación general.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Enfoque en POO II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1800"/>
              <a:t>“21st century problems cannot be solved with 20th century software architectures.”</a:t>
            </a:r>
            <a:endParaRPr i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YOW! Conference 2017 - Dave Farley - Reactive Systems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/>
              <a:t>Fuente: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https://www.youtube.com/watch?v=xLEE3KrGTps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/>
              <a:t>Conference 2017 Dave Farley - Reactive Systems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325" y="2400003"/>
            <a:ext cx="4476352" cy="27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400"/>
              <a:t>Fuente: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https://www.reactivemanifesto.org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The Reactive </a:t>
            </a:r>
            <a:r>
              <a:rPr lang="en-US" sz="4000"/>
              <a:t>Manifesto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600" y="1825625"/>
            <a:ext cx="6672550" cy="41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Características de los Sistemas Reactivos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