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1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92" y="1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AFEB1-608C-4247-9812-A5CF90F021A4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2C6DC-CAE6-684C-9977-BED6242E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86EAD-06A6-42B9-B291-76460DE9C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65" y="2781294"/>
            <a:ext cx="6021122" cy="171262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the cover design for the RMHCI 2nd edition shows a diverse set of 6 individual users, one of whom is blind, and one of whom is a wheelchair user" title="cover design of RMHCI 2nd edition">
            <a:extLst>
              <a:ext uri="{FF2B5EF4-FFF2-40B4-BE49-F238E27FC236}">
                <a16:creationId xmlns:a16="http://schemas.microsoft.com/office/drawing/2014/main" xmlns="" id="{BC5FB13A-A7D3-4475-8074-D57C7A948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19" y="161817"/>
            <a:ext cx="4259035" cy="523895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853B7C4C-C458-4B04-850F-DEB0EFE26F53}"/>
              </a:ext>
            </a:extLst>
          </p:cNvPr>
          <p:cNvSpPr txBox="1">
            <a:spLocks/>
          </p:cNvSpPr>
          <p:nvPr userDrawn="1"/>
        </p:nvSpPr>
        <p:spPr>
          <a:xfrm>
            <a:off x="565946" y="6350639"/>
            <a:ext cx="11180889" cy="39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Slides</a:t>
            </a:r>
            <a:r>
              <a:rPr lang="en-US" baseline="0" dirty="0" smtClean="0"/>
              <a:t> </a:t>
            </a:r>
            <a:r>
              <a:rPr lang="de-DE" baseline="0" dirty="0" smtClean="0"/>
              <a:t>©2017 </a:t>
            </a:r>
            <a:r>
              <a:rPr lang="en-US" baseline="0" dirty="0" smtClean="0"/>
              <a:t>Lazar, Feng, and </a:t>
            </a:r>
            <a:r>
              <a:rPr lang="en-US" baseline="0" dirty="0" err="1" smtClean="0"/>
              <a:t>Hochheiser</a:t>
            </a:r>
            <a:r>
              <a:rPr lang="en-US" baseline="0" dirty="0" smtClean="0"/>
              <a:t>, </a:t>
            </a:r>
            <a:r>
              <a:rPr lang="en-US" dirty="0" smtClean="0"/>
              <a:t>Creative Commons, </a:t>
            </a:r>
            <a:r>
              <a:rPr lang="en-US" b="1" dirty="0" smtClean="0"/>
              <a:t>Attribution-</a:t>
            </a:r>
            <a:r>
              <a:rPr lang="en-US" b="1" dirty="0" err="1" smtClean="0"/>
              <a:t>NonCommercial</a:t>
            </a:r>
            <a:r>
              <a:rPr lang="en-US" b="1" dirty="0" smtClean="0"/>
              <a:t>-</a:t>
            </a:r>
            <a:r>
              <a:rPr lang="en-US" b="1" dirty="0" err="1" smtClean="0"/>
              <a:t>ShareAlike</a:t>
            </a:r>
            <a:r>
              <a:rPr lang="en-US" b="1" dirty="0" smtClean="0"/>
              <a:t> 4.0 License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222465" y="421621"/>
            <a:ext cx="708713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Research Methods</a:t>
            </a:r>
            <a:r>
              <a:rPr lang="en-US" sz="4400" b="1" baseline="0" dirty="0" smtClean="0"/>
              <a:t> in </a:t>
            </a:r>
          </a:p>
          <a:p>
            <a:r>
              <a:rPr lang="en-US" sz="4400" b="1" baseline="0" dirty="0" smtClean="0"/>
              <a:t>Human-Computer Interaction</a:t>
            </a:r>
          </a:p>
          <a:p>
            <a:r>
              <a:rPr lang="en-US" sz="2400" b="1" baseline="0" dirty="0" smtClean="0"/>
              <a:t>Second Edition</a:t>
            </a:r>
            <a:endParaRPr lang="en-US" sz="24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22465" y="5315130"/>
            <a:ext cx="4814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baseline="0" dirty="0" smtClean="0"/>
              <a:t>Lazar, Feng, and </a:t>
            </a:r>
            <a:r>
              <a:rPr lang="en-US" sz="3200" b="0" baseline="0" dirty="0" err="1" smtClean="0"/>
              <a:t>Hochheiser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650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7235B-5E47-48D3-9C1D-9A17EB01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C98693-12B0-4D91-A43A-E675BFD0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205A0-82A7-435B-9459-C043E278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D17A06-EDD9-4F20-A529-C0AFB7C9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BF1B8F-5229-4B0F-A191-9A9C30F6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1853B6-9172-4A61-851F-6EDF8C89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C23636-8C65-43B8-858D-73148C90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03CF17-9DC4-4A83-B377-1DEEB296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EE3235-B658-4608-B4F0-3F8983A4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79685-3080-4A40-842F-F98C338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F00FD-0987-45CE-93D7-A84EED69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6" y="337514"/>
            <a:ext cx="10515600" cy="1325563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AF25E-1B95-4C31-BB0F-B85F6CE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6" y="1847850"/>
            <a:ext cx="10515600" cy="4208354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the cover design for the RMHCI 2nd edition shows a diverse set of 6 individual users, one of whom is blind, and one of whom is a wheelchair user" title="cover design for RMHCI 2nd edition">
            <a:extLst>
              <a:ext uri="{FF2B5EF4-FFF2-40B4-BE49-F238E27FC236}">
                <a16:creationId xmlns:a16="http://schemas.microsoft.com/office/drawing/2014/main" xmlns="" id="{19EB38CA-0969-4193-84AC-348C72C9FD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46" y="161818"/>
            <a:ext cx="1486908" cy="182901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53B7C4C-C458-4B04-850F-DEB0EFE26F53}"/>
              </a:ext>
            </a:extLst>
          </p:cNvPr>
          <p:cNvSpPr txBox="1">
            <a:spLocks/>
          </p:cNvSpPr>
          <p:nvPr userDrawn="1"/>
        </p:nvSpPr>
        <p:spPr>
          <a:xfrm>
            <a:off x="427911" y="6378251"/>
            <a:ext cx="11374138" cy="383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Slides</a:t>
            </a:r>
            <a:r>
              <a:rPr lang="en-US" baseline="0" dirty="0" smtClean="0"/>
              <a:t> </a:t>
            </a:r>
            <a:r>
              <a:rPr lang="de-DE" baseline="0" dirty="0" smtClean="0"/>
              <a:t>©2017 </a:t>
            </a:r>
            <a:r>
              <a:rPr lang="en-US" baseline="0" dirty="0" smtClean="0"/>
              <a:t>Lazar, Feng, and </a:t>
            </a:r>
            <a:r>
              <a:rPr lang="en-US" baseline="0" dirty="0" err="1" smtClean="0"/>
              <a:t>Hochheiser</a:t>
            </a:r>
            <a:r>
              <a:rPr lang="en-US" baseline="0" dirty="0" smtClean="0"/>
              <a:t>,  </a:t>
            </a:r>
            <a:r>
              <a:rPr lang="en-US" dirty="0" smtClean="0"/>
              <a:t>Creative Commons,</a:t>
            </a:r>
            <a:r>
              <a:rPr lang="en-US" baseline="0" dirty="0" smtClean="0"/>
              <a:t> </a:t>
            </a:r>
            <a:r>
              <a:rPr lang="en-US" b="1" dirty="0" smtClean="0"/>
              <a:t>Attribution-</a:t>
            </a:r>
            <a:r>
              <a:rPr lang="en-US" b="1" dirty="0" err="1" smtClean="0"/>
              <a:t>NonCommercial</a:t>
            </a:r>
            <a:r>
              <a:rPr lang="en-US" b="1" dirty="0" smtClean="0"/>
              <a:t>-</a:t>
            </a:r>
            <a:r>
              <a:rPr lang="en-US" b="1" dirty="0" err="1" smtClean="0"/>
              <a:t>ShareAlike</a:t>
            </a:r>
            <a:r>
              <a:rPr lang="en-US" b="1" dirty="0" smtClean="0"/>
              <a:t> 4.0 License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6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6CDEC-3921-49C6-B256-3F677C87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5927C4-11DA-471C-B2E7-D9745228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7E767-777D-493E-8C5A-02B81C5D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6132B-E50C-4677-A8CE-E0E9923C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0A9AF-2B5F-4633-9F74-FAE0DE10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D3BF3-81C7-467C-9D84-3DB1AAF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1E4C7F-0FBD-4184-B9C8-0F7B32E2F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6C62C0-F9E7-4036-8AAC-B64D468D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17DFDC-A668-45C4-8686-9BDBF0DC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C8FC40-CE13-46CD-9C23-7714E00B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B23352-8915-49F8-B152-EC43412D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E5944-5E17-4701-A3AC-D8669492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07DB87-BBB9-4BBF-BDF3-D2D3C8F0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581049-2486-42D8-8A92-AF806FE9F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7573F6-F2C2-4569-BE61-BAD293B04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CECD02-C88F-49E1-B23F-B6A5E7B9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13D086-F46E-4134-9CE4-810D39A7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5472DC-26F3-4C60-AE79-1BDCD480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44EE4A6-E5AA-4A6A-BCE3-DDC8436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D97E0-94F9-4702-B093-518FD828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04BF42-DB45-4381-8AE0-C06F2912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EF779F-36E7-40AE-ABF7-881294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A017C07-C6AE-47B3-BD15-6C42AD77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27000A-9EC1-4A42-81C7-DCD4EFB9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51AD48-37A6-4982-B06A-0C144F69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F42BF4-DE09-4758-BEBF-6362B282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04F85-386C-4D3D-AB2A-018A8FB3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47C63C-CFEA-4EFD-8AF3-E010B510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A8812-5FC8-46B5-A2F2-4E2AA0D8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6D7EE3-B0F4-4EF3-85D6-7F483EB2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3DD86D-5274-470B-A183-146252E9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F4024-4EB6-4421-85E9-C5B266B0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1AD57-8F41-4967-BB8B-B20C03E7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A5636DE-BC9A-4E4C-B21E-1B716361E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B63007-CBA9-4E0A-BFCD-3DEB2CC9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C8D78D-E7F6-43F5-876E-4EE8C800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B9A354-11E8-482F-9471-0BD6628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708619-1877-4AAA-AC5B-975AC3B8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ABF039-1A83-4D05-A314-2AA0E1EA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FA71A5-CA3F-4790-BB55-8F01D4F2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E2C8EA-9580-41CC-AB28-8E4149DB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B66E-BF4A-48AB-A42C-E319A4FECD38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1B20A-F270-47D9-A54A-9BC31033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A4D9E-FDC9-4263-B8B7-E7274E0D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524D-4C8D-4ED9-8709-BDE56CC9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rry/Dropbox/RMHCI_2nd_edition/slides/ethnography/ethnography-v8.doc%04!OLE_LINK2" TargetMode="External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Chapter 9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Ethnography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9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True understanding of complex human practices requires in-depth, engaged study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to gain an understanding of a world that you know little about, you must encounter it firsthand” (Blomberg and Burrell, 2007, p. 967).</a:t>
            </a:r>
          </a:p>
          <a:p>
            <a:endParaRPr lang="en-US" dirty="0" smtClean="0"/>
          </a:p>
          <a:p>
            <a:r>
              <a:rPr lang="en-US" dirty="0" smtClean="0"/>
              <a:t>Participation </a:t>
            </a:r>
            <a:r>
              <a:rPr lang="en-US" dirty="0"/>
              <a:t>is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Ethnography vs. hypothesis-driven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Ethnography is inductive </a:t>
            </a:r>
          </a:p>
          <a:p>
            <a:pPr lvl="1"/>
            <a:r>
              <a:rPr lang="en-US" dirty="0"/>
              <a:t>Data -&gt; Patterns -&gt; Theories</a:t>
            </a:r>
          </a:p>
          <a:p>
            <a:pPr lvl="1"/>
            <a:r>
              <a:rPr lang="en-US" dirty="0"/>
              <a:t>Not hypothesis driven</a:t>
            </a:r>
          </a:p>
          <a:p>
            <a:r>
              <a:rPr lang="en-US" dirty="0"/>
              <a:t>No controls – every study is unique</a:t>
            </a:r>
          </a:p>
          <a:p>
            <a:r>
              <a:rPr lang="en-US" dirty="0"/>
              <a:t>Similar to case studies (Chapter 7)</a:t>
            </a:r>
          </a:p>
          <a:p>
            <a:pPr lvl="1"/>
            <a:r>
              <a:rPr lang="en-US" dirty="0"/>
              <a:t>Multiple sources of data, triangulation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Ethnography vs.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x-none" dirty="0"/>
              <a:t>Similarities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Multiple sources of data 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Triangulation 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Time-intensive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Personal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In-context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Difference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Ethnography is generally not theory-driven </a:t>
            </a:r>
          </a:p>
          <a:p>
            <a:pPr lvl="2"/>
            <a:r>
              <a:rPr lang="en-US" altLang="x-none" dirty="0"/>
              <a:t>(but this is a topic of debate)</a:t>
            </a:r>
          </a:p>
          <a:p>
            <a:pPr>
              <a:buFont typeface="Arial" charset="0"/>
              <a:buChar char="•"/>
            </a:pPr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 as fluid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engagement with subjects</a:t>
            </a:r>
          </a:p>
          <a:p>
            <a:pPr lvl="1"/>
            <a:r>
              <a:rPr lang="en-US" dirty="0"/>
              <a:t>More so than with case studies</a:t>
            </a:r>
          </a:p>
          <a:p>
            <a:r>
              <a:rPr lang="en-US" dirty="0"/>
              <a:t>Data collection “in the movement”</a:t>
            </a:r>
          </a:p>
          <a:p>
            <a:pPr lvl="1"/>
            <a:r>
              <a:rPr lang="en-US" dirty="0"/>
              <a:t>Ordinary conversations and events can become data collection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relate to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HCI researchers rarely, if ever, spend long periods of time living in traditional villages</a:t>
            </a:r>
          </a:p>
          <a:p>
            <a:r>
              <a:rPr lang="en-US" dirty="0"/>
              <a:t>But, we do build technologies for communication and collaboration in complex environments with deep cultures</a:t>
            </a:r>
          </a:p>
          <a:p>
            <a:r>
              <a:rPr lang="en-US" dirty="0"/>
              <a:t>Workplaces, hospitals, schools, homes</a:t>
            </a:r>
          </a:p>
          <a:p>
            <a:r>
              <a:rPr lang="en-US" dirty="0"/>
              <a:t>Need to develop deep understanding of how participants work and communicate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1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 in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x-none" dirty="0" smtClean="0"/>
              <a:t>Lucy </a:t>
            </a:r>
            <a:r>
              <a:rPr lang="en-US" altLang="x-none" dirty="0" err="1" smtClean="0"/>
              <a:t>Suchman</a:t>
            </a:r>
            <a:r>
              <a:rPr lang="en-US" altLang="x-none" dirty="0" smtClean="0"/>
              <a:t> – early HCI ethnography pioneer</a:t>
            </a:r>
            <a:endParaRPr lang="en-US" altLang="x-none" dirty="0"/>
          </a:p>
          <a:p>
            <a:pPr lvl="1">
              <a:buFont typeface="Arial" charset="0"/>
              <a:buChar char="•"/>
            </a:pPr>
            <a:r>
              <a:rPr lang="en-US" altLang="x-none" dirty="0"/>
              <a:t>Situated action—all action is a product of the context from which it is taken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H</a:t>
            </a:r>
            <a:r>
              <a:rPr lang="en-US" altLang="x-none" dirty="0" smtClean="0"/>
              <a:t>uman</a:t>
            </a:r>
            <a:r>
              <a:rPr lang="en-US" altLang="x-none" dirty="0"/>
              <a:t>, social and organizational aspects of information systems development are </a:t>
            </a:r>
            <a:r>
              <a:rPr lang="en-US" altLang="x-none" dirty="0" smtClean="0"/>
              <a:t>critical </a:t>
            </a:r>
            <a:r>
              <a:rPr lang="en-US" altLang="x-none" dirty="0"/>
              <a:t>to </a:t>
            </a:r>
            <a:r>
              <a:rPr lang="en-US" altLang="x-none" dirty="0" smtClean="0"/>
              <a:t>project success </a:t>
            </a:r>
            <a:endParaRPr lang="en-US" altLang="x-none" dirty="0"/>
          </a:p>
          <a:p>
            <a:pPr>
              <a:buFont typeface="Arial" charset="0"/>
              <a:buChar char="•"/>
            </a:pPr>
            <a:r>
              <a:rPr lang="en-US" altLang="x-none" dirty="0" smtClean="0"/>
              <a:t>Ethnography focuses on understanding  context</a:t>
            </a:r>
          </a:p>
          <a:p>
            <a:pPr lvl="1">
              <a:buFont typeface="Arial" charset="0"/>
              <a:buChar char="•"/>
            </a:pPr>
            <a:r>
              <a:rPr lang="en-US" altLang="x-none" dirty="0" smtClean="0"/>
              <a:t>Informs building of systems</a:t>
            </a:r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5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Generalization? 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research methods focus on reducing research to understand portions of it, with the hope of being able to generalize</a:t>
            </a:r>
          </a:p>
          <a:p>
            <a:r>
              <a:rPr lang="en-US" dirty="0"/>
              <a:t>Ethnography is the opposite—understanding a context of individuals in groups, their processes and norms, at a specific point in time, without </a:t>
            </a:r>
            <a:r>
              <a:rPr lang="en-US" dirty="0" smtClean="0"/>
              <a:t>hoping </a:t>
            </a:r>
            <a:r>
              <a:rPr lang="en-US" dirty="0"/>
              <a:t>to generalize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4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Communication and Multitasking</a:t>
            </a:r>
            <a:br>
              <a:rPr lang="en-US" dirty="0" smtClean="0"/>
            </a:br>
            <a:r>
              <a:rPr lang="en-US" sz="3100" dirty="0" smtClean="0"/>
              <a:t>(Su and Mark, 2008)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“Shadow” 19 workers at a large US corporation</a:t>
            </a:r>
          </a:p>
          <a:p>
            <a:r>
              <a:rPr lang="en-US" dirty="0"/>
              <a:t>Note all activities at desk</a:t>
            </a:r>
          </a:p>
          <a:p>
            <a:r>
              <a:rPr lang="en-US" dirty="0"/>
              <a:t>Follow them around</a:t>
            </a:r>
          </a:p>
          <a:p>
            <a:r>
              <a:rPr lang="en-US" dirty="0"/>
              <a:t>550 hours of data, 13,000 events</a:t>
            </a:r>
          </a:p>
          <a:p>
            <a:r>
              <a:rPr lang="en-US" dirty="0"/>
              <a:t>Analyze and code to understand who workers talk to, how they switch tasks</a:t>
            </a:r>
          </a:p>
          <a:p>
            <a:r>
              <a:rPr lang="en-US" dirty="0"/>
              <a:t>Find: coordinating with multiple people is stressful and difficult</a:t>
            </a:r>
          </a:p>
          <a:p>
            <a:r>
              <a:rPr lang="en-US" dirty="0"/>
              <a:t>Systems might be designed to reduce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Participation </a:t>
            </a:r>
            <a:r>
              <a:rPr lang="en-US" dirty="0"/>
              <a:t>of users at all stages of design: requirements, prototyping, and eventual system design, used when:</a:t>
            </a:r>
          </a:p>
          <a:p>
            <a:r>
              <a:rPr lang="en-US" dirty="0"/>
              <a:t>User tasks are not well-understood</a:t>
            </a:r>
          </a:p>
          <a:p>
            <a:r>
              <a:rPr lang="en-US" dirty="0"/>
              <a:t>Users themselves are not well-understood (often people with impairments)</a:t>
            </a:r>
          </a:p>
          <a:p>
            <a:r>
              <a:rPr lang="en-US" dirty="0"/>
              <a:t>High-risk life-critical information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Similar to, but distinct from ethnography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ethnographic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“in the wild”</a:t>
            </a:r>
          </a:p>
          <a:p>
            <a:pPr lvl="1"/>
            <a:r>
              <a:rPr lang="en-US" dirty="0"/>
              <a:t>Homes, workplaces, schools, etc.</a:t>
            </a:r>
          </a:p>
          <a:p>
            <a:pPr lvl="1"/>
            <a:r>
              <a:rPr lang="en-US" dirty="0"/>
              <a:t>Extended time periods</a:t>
            </a:r>
          </a:p>
          <a:p>
            <a:r>
              <a:rPr lang="en-US" dirty="0"/>
              <a:t>Juggle goals </a:t>
            </a:r>
            <a:endParaRPr lang="en-US" dirty="0" smtClean="0"/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how to navigate unfamiliar world</a:t>
            </a:r>
          </a:p>
          <a:p>
            <a:pPr lvl="1"/>
            <a:r>
              <a:rPr lang="en-US" dirty="0"/>
              <a:t>Collecting data</a:t>
            </a:r>
          </a:p>
          <a:p>
            <a:r>
              <a:rPr lang="en-US" dirty="0" smtClean="0"/>
              <a:t>Be </a:t>
            </a:r>
            <a:r>
              <a:rPr lang="en-US" dirty="0"/>
              <a:t>sensitive to background and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Research in unfamiliar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design a tool for use in situations that are completely new to you?</a:t>
            </a:r>
          </a:p>
          <a:p>
            <a:endParaRPr lang="en-US" dirty="0"/>
          </a:p>
          <a:p>
            <a:r>
              <a:rPr lang="en-US" dirty="0"/>
              <a:t>Build an information systems for intensive care units …</a:t>
            </a:r>
          </a:p>
          <a:p>
            <a:pPr lvl="1"/>
            <a:r>
              <a:rPr lang="en-US" dirty="0"/>
              <a:t>But you’re not a health-care professional</a:t>
            </a:r>
          </a:p>
          <a:p>
            <a:r>
              <a:rPr lang="en-US" dirty="0"/>
              <a:t>… in a foreign country</a:t>
            </a:r>
          </a:p>
          <a:p>
            <a:pPr lvl="1"/>
            <a:r>
              <a:rPr lang="en-US" dirty="0"/>
              <a:t>That you’ve never been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8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site or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Often no choice – if working for </a:t>
            </a:r>
            <a:r>
              <a:rPr lang="en-US" dirty="0"/>
              <a:t>a specific customer</a:t>
            </a:r>
          </a:p>
          <a:p>
            <a:r>
              <a:rPr lang="en-US" dirty="0" smtClean="0"/>
              <a:t>“representative</a:t>
            </a:r>
            <a:r>
              <a:rPr lang="en-US" dirty="0"/>
              <a:t>” </a:t>
            </a:r>
            <a:r>
              <a:rPr lang="en-US" dirty="0" smtClean="0"/>
              <a:t>vs. extreme situations? </a:t>
            </a:r>
            <a:endParaRPr lang="en-US" dirty="0"/>
          </a:p>
          <a:p>
            <a:r>
              <a:rPr lang="is-IS" dirty="0" smtClean="0"/>
              <a:t>…</a:t>
            </a:r>
            <a:r>
              <a:rPr lang="en-US" dirty="0" smtClean="0"/>
              <a:t>all </a:t>
            </a:r>
            <a:r>
              <a:rPr lang="en-US" dirty="0"/>
              <a:t>ethnographies are different</a:t>
            </a:r>
          </a:p>
          <a:p>
            <a:r>
              <a:rPr lang="en-US" dirty="0" smtClean="0"/>
              <a:t>Convenience</a:t>
            </a:r>
            <a:endParaRPr lang="en-US" dirty="0"/>
          </a:p>
          <a:p>
            <a:r>
              <a:rPr lang="en-US" dirty="0"/>
              <a:t>Preliminary interactions </a:t>
            </a:r>
            <a:r>
              <a:rPr lang="en-US" dirty="0" smtClean="0"/>
              <a:t>evaluate </a:t>
            </a:r>
            <a:r>
              <a:rPr lang="en-US" dirty="0"/>
              <a:t>suitability </a:t>
            </a:r>
            <a:r>
              <a:rPr lang="en-US" dirty="0" smtClean="0"/>
              <a:t>and </a:t>
            </a:r>
            <a:r>
              <a:rPr lang="en-US" dirty="0"/>
              <a:t>build trust</a:t>
            </a:r>
          </a:p>
          <a:p>
            <a:r>
              <a:rPr lang="en-US" dirty="0"/>
              <a:t>Consider impact on subjects</a:t>
            </a:r>
          </a:p>
          <a:p>
            <a:r>
              <a:rPr lang="en-US" dirty="0"/>
              <a:t>Benefits should outweigh the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there privacy laws that limit access?</a:t>
            </a:r>
          </a:p>
          <a:p>
            <a:pPr lvl="1"/>
            <a:r>
              <a:rPr lang="en-US" dirty="0"/>
              <a:t>Hospitals and patient data</a:t>
            </a:r>
          </a:p>
          <a:p>
            <a:pPr lvl="1"/>
            <a:r>
              <a:rPr lang="en-US" dirty="0"/>
              <a:t>Schools and pupil performance data</a:t>
            </a:r>
          </a:p>
          <a:p>
            <a:pPr lvl="1"/>
            <a:r>
              <a:rPr lang="en-US" dirty="0"/>
              <a:t>Financial information</a:t>
            </a:r>
          </a:p>
          <a:p>
            <a:pPr lvl="1"/>
            <a:r>
              <a:rPr lang="en-US" dirty="0"/>
              <a:t>Military information</a:t>
            </a:r>
          </a:p>
          <a:p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background </a:t>
            </a:r>
            <a:r>
              <a:rPr lang="en-US" dirty="0"/>
              <a:t>and security checks, fingerprinting, or sexual harassment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confidentiality </a:t>
            </a:r>
            <a:r>
              <a:rPr lang="en-US" dirty="0"/>
              <a:t>or other legal agreements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0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“participate” mean?</a:t>
            </a:r>
          </a:p>
          <a:p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/>
              <a:t>participant – hides role as researcher</a:t>
            </a:r>
          </a:p>
          <a:p>
            <a:pPr lvl="1"/>
            <a:r>
              <a:rPr lang="en-US" dirty="0"/>
              <a:t>Very challenging</a:t>
            </a:r>
          </a:p>
          <a:p>
            <a:pPr lvl="1"/>
            <a:r>
              <a:rPr lang="en-US" dirty="0"/>
              <a:t>Rare in HCI work</a:t>
            </a:r>
          </a:p>
          <a:p>
            <a:r>
              <a:rPr lang="en-US" dirty="0"/>
              <a:t>Participant-Observer</a:t>
            </a:r>
          </a:p>
          <a:p>
            <a:r>
              <a:rPr lang="en-US" dirty="0"/>
              <a:t>Observer-Participant</a:t>
            </a:r>
          </a:p>
          <a:p>
            <a:r>
              <a:rPr lang="en-US" dirty="0"/>
              <a:t>Complete Observer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5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-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6" y="1847850"/>
            <a:ext cx="10515600" cy="1309688"/>
          </a:xfrm>
        </p:spPr>
        <p:txBody>
          <a:bodyPr/>
          <a:lstStyle/>
          <a:p>
            <a:r>
              <a:rPr lang="en-US" dirty="0"/>
              <a:t>Fidelity of data vs. risk of losing perspective</a:t>
            </a:r>
          </a:p>
          <a:p>
            <a:pPr lvl="1"/>
            <a:r>
              <a:rPr lang="en-US" dirty="0"/>
              <a:t>“going </a:t>
            </a:r>
            <a:r>
              <a:rPr lang="en-US" dirty="0" smtClean="0"/>
              <a:t>native”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45714" r="7143" b="21524"/>
          <a:stretch>
            <a:fillRect/>
          </a:stretch>
        </p:blipFill>
        <p:spPr bwMode="auto">
          <a:xfrm>
            <a:off x="1558731" y="3157538"/>
            <a:ext cx="838200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23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familiar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x-none" dirty="0" smtClean="0"/>
              <a:t>Ethnography when a member of the group? </a:t>
            </a:r>
          </a:p>
          <a:p>
            <a:pPr lvl="1">
              <a:buFont typeface="Arial" charset="0"/>
              <a:buChar char="•"/>
            </a:pPr>
            <a:r>
              <a:rPr lang="en-US" altLang="x-none" dirty="0" smtClean="0"/>
              <a:t>Pros:</a:t>
            </a:r>
          </a:p>
          <a:p>
            <a:pPr lvl="2">
              <a:buFont typeface="Arial" charset="0"/>
              <a:buChar char="•"/>
            </a:pPr>
            <a:r>
              <a:rPr lang="en-US" altLang="x-none" dirty="0" smtClean="0"/>
              <a:t>access</a:t>
            </a:r>
            <a:r>
              <a:rPr lang="en-US" altLang="x-none" dirty="0"/>
              <a:t>, relationships, trust, and </a:t>
            </a:r>
            <a:r>
              <a:rPr lang="en-US" altLang="x-none" dirty="0" smtClean="0"/>
              <a:t>knowledge</a:t>
            </a:r>
          </a:p>
          <a:p>
            <a:pPr lvl="1">
              <a:buFont typeface="Arial" charset="0"/>
              <a:buChar char="•"/>
            </a:pPr>
            <a:r>
              <a:rPr lang="en-US" altLang="x-none" dirty="0" smtClean="0"/>
              <a:t>Cons:</a:t>
            </a:r>
          </a:p>
          <a:p>
            <a:pPr lvl="2">
              <a:buFont typeface="Arial" charset="0"/>
              <a:buChar char="•"/>
            </a:pPr>
            <a:r>
              <a:rPr lang="en-US" altLang="x-none" dirty="0" smtClean="0"/>
              <a:t>pre-informed </a:t>
            </a:r>
            <a:r>
              <a:rPr lang="en-US" altLang="x-none" dirty="0"/>
              <a:t>opinions, biases, and existing relationships </a:t>
            </a:r>
            <a:endParaRPr lang="en-US" altLang="x-none" dirty="0" smtClean="0"/>
          </a:p>
          <a:p>
            <a:pPr lvl="2">
              <a:buFont typeface="Arial" charset="0"/>
              <a:buChar char="•"/>
            </a:pPr>
            <a:r>
              <a:rPr lang="en-US" altLang="x-none" dirty="0"/>
              <a:t>L</a:t>
            </a:r>
            <a:r>
              <a:rPr lang="en-US" altLang="x-none" dirty="0" smtClean="0"/>
              <a:t>imit </a:t>
            </a:r>
            <a:r>
              <a:rPr lang="en-US" altLang="x-none" dirty="0"/>
              <a:t>your ability to be neutral and truly understand</a:t>
            </a:r>
          </a:p>
          <a:p>
            <a:pPr>
              <a:buFont typeface="Arial" charset="0"/>
              <a:buChar char="•"/>
            </a:pPr>
            <a:r>
              <a:rPr lang="en-US" altLang="x-none" dirty="0" smtClean="0"/>
              <a:t>Membership in </a:t>
            </a:r>
            <a:r>
              <a:rPr lang="en-US" altLang="x-none" dirty="0"/>
              <a:t>a group may lead to interesting research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1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x-none" sz="3200" dirty="0" smtClean="0"/>
              <a:t>Need trust </a:t>
            </a:r>
            <a:r>
              <a:rPr lang="en-US" altLang="x-none" sz="3200" dirty="0"/>
              <a:t>of the group</a:t>
            </a:r>
          </a:p>
          <a:p>
            <a:pPr>
              <a:buFont typeface="Arial" charset="0"/>
              <a:buChar char="•"/>
            </a:pPr>
            <a:r>
              <a:rPr lang="en-US" altLang="x-none" sz="3200" dirty="0"/>
              <a:t>Group members may vary in interest and enthusiasm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Workplace studies – users may fear for their jobs</a:t>
            </a:r>
          </a:p>
          <a:p>
            <a:pPr>
              <a:buFont typeface="Arial" charset="0"/>
              <a:buChar char="•"/>
            </a:pPr>
            <a:r>
              <a:rPr lang="en-US" altLang="x-none" sz="3200" dirty="0"/>
              <a:t>Work to show that you can be trusted	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Be helpful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Explain research 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Respect needs and goals of group members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183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with a </a:t>
            </a:r>
            <a:r>
              <a:rPr lang="en-US" dirty="0" smtClean="0"/>
              <a:t>few </a:t>
            </a:r>
            <a:r>
              <a:rPr lang="en-US" dirty="0"/>
              <a:t>well-chosen group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They will introduce </a:t>
            </a:r>
            <a:r>
              <a:rPr lang="en-US" dirty="0"/>
              <a:t>you to others</a:t>
            </a:r>
          </a:p>
          <a:p>
            <a:r>
              <a:rPr lang="en-US" dirty="0"/>
              <a:t>S</a:t>
            </a:r>
            <a:r>
              <a:rPr lang="en-US" dirty="0" smtClean="0"/>
              <a:t>tranger-handlers </a:t>
            </a:r>
            <a:r>
              <a:rPr lang="en-US" dirty="0"/>
              <a:t>and </a:t>
            </a:r>
            <a:r>
              <a:rPr lang="en-US" dirty="0" smtClean="0"/>
              <a:t>deviants may mislead</a:t>
            </a:r>
            <a:endParaRPr lang="en-US" dirty="0"/>
          </a:p>
          <a:p>
            <a:r>
              <a:rPr lang="en-US" dirty="0" smtClean="0"/>
              <a:t>Good </a:t>
            </a:r>
            <a:r>
              <a:rPr lang="en-US" dirty="0"/>
              <a:t>initial contacts are well liked, respected, observant</a:t>
            </a:r>
          </a:p>
          <a:p>
            <a:r>
              <a:rPr lang="en-US" dirty="0"/>
              <a:t>Don’t be too closely-tied to any </a:t>
            </a:r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May bias observations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complicate </a:t>
            </a:r>
            <a:r>
              <a:rPr lang="en-US" dirty="0"/>
              <a:t>communications with others</a:t>
            </a:r>
          </a:p>
          <a:p>
            <a:r>
              <a:rPr lang="en-US" dirty="0"/>
              <a:t>It’s like you have already “taken sides”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Informants are likely to give you the story as they see it—it’s “their truth”</a:t>
            </a:r>
          </a:p>
          <a:p>
            <a:pPr lvl="1"/>
            <a:r>
              <a:rPr lang="en-US" dirty="0"/>
              <a:t>Or as they want you to see it</a:t>
            </a:r>
          </a:p>
          <a:p>
            <a:r>
              <a:rPr lang="en-US" dirty="0"/>
              <a:t>Use discussions to derive questions, build theories, plan further investigations</a:t>
            </a:r>
          </a:p>
          <a:p>
            <a:pPr lvl="1"/>
            <a:r>
              <a:rPr lang="en-US" dirty="0"/>
              <a:t>Confirm or refute comments</a:t>
            </a:r>
          </a:p>
          <a:p>
            <a:r>
              <a:rPr lang="en-US" dirty="0"/>
              <a:t>Work to maintain relationships</a:t>
            </a:r>
          </a:p>
          <a:p>
            <a:pPr lvl="1"/>
            <a:r>
              <a:rPr lang="en-US" dirty="0"/>
              <a:t>Present yourself as non-threatening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Font typeface="Arial" charset="0"/>
              <a:buChar char="•"/>
            </a:pPr>
            <a:r>
              <a:rPr lang="en-US" altLang="x-none" dirty="0"/>
              <a:t>C</a:t>
            </a:r>
            <a:r>
              <a:rPr lang="en-US" altLang="x-none" dirty="0" smtClean="0"/>
              <a:t>reate </a:t>
            </a:r>
            <a:r>
              <a:rPr lang="en-US" altLang="x-none" dirty="0"/>
              <a:t>interpretation </a:t>
            </a:r>
            <a:r>
              <a:rPr lang="en-US" altLang="x-none" dirty="0" smtClean="0"/>
              <a:t>of data </a:t>
            </a:r>
            <a:r>
              <a:rPr lang="en-US" altLang="x-none" dirty="0"/>
              <a:t>points gathered through interacting with group </a:t>
            </a:r>
            <a:r>
              <a:rPr lang="en-US" altLang="x-none" dirty="0" smtClean="0"/>
              <a:t>members</a:t>
            </a:r>
            <a:endParaRPr lang="en-US" altLang="x-none" dirty="0"/>
          </a:p>
          <a:p>
            <a:pPr lvl="1">
              <a:buFont typeface="Arial" charset="0"/>
              <a:buChar char="•"/>
            </a:pPr>
            <a:r>
              <a:rPr lang="en-US" altLang="x-none" dirty="0"/>
              <a:t>potentially biased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incomplete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and contradictory </a:t>
            </a:r>
            <a:endParaRPr lang="en-US" altLang="x-none" dirty="0" smtClean="0"/>
          </a:p>
          <a:p>
            <a:pPr>
              <a:buFont typeface="Arial" charset="0"/>
              <a:buChar char="•"/>
            </a:pPr>
            <a:r>
              <a:rPr lang="en-US" altLang="x-none" dirty="0"/>
              <a:t>I</a:t>
            </a:r>
            <a:r>
              <a:rPr lang="en-US" altLang="x-none" dirty="0" smtClean="0"/>
              <a:t>nterpretation </a:t>
            </a:r>
            <a:r>
              <a:rPr lang="en-US" altLang="x-none" dirty="0"/>
              <a:t>should help </a:t>
            </a:r>
            <a:r>
              <a:rPr lang="en-US" altLang="x-none" dirty="0" smtClean="0"/>
              <a:t>understanding group functions</a:t>
            </a:r>
          </a:p>
          <a:p>
            <a:pPr>
              <a:buFont typeface="Arial" charset="0"/>
              <a:buChar char="•"/>
            </a:pPr>
            <a:r>
              <a:rPr lang="en-US" altLang="x-none" dirty="0" smtClean="0"/>
              <a:t>Triangulation </a:t>
            </a:r>
            <a:r>
              <a:rPr lang="en-US" altLang="x-none" dirty="0"/>
              <a:t>improves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5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Ethnographic 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altLang="x-none" sz="2800" dirty="0"/>
              <a:t>Part of longer, ongoing relationships</a:t>
            </a:r>
          </a:p>
          <a:p>
            <a:pPr>
              <a:buFont typeface="Arial" charset="0"/>
              <a:buChar char="•"/>
            </a:pPr>
            <a:r>
              <a:rPr lang="en-US" altLang="x-none" sz="2800" dirty="0"/>
              <a:t>Start with establishing trust and understanding broad parameters</a:t>
            </a:r>
          </a:p>
          <a:p>
            <a:pPr>
              <a:buFont typeface="Arial" charset="0"/>
              <a:buChar char="•"/>
            </a:pPr>
            <a:r>
              <a:rPr lang="en-US" altLang="x-none" sz="2800" dirty="0"/>
              <a:t>May not feel like interviews at all</a:t>
            </a:r>
          </a:p>
          <a:p>
            <a:pPr lvl="1">
              <a:buFont typeface="Arial" charset="0"/>
              <a:buChar char="•"/>
            </a:pPr>
            <a:r>
              <a:rPr lang="en-US" altLang="x-none" sz="2800" dirty="0"/>
              <a:t>Ask questions as they show you </a:t>
            </a:r>
            <a:r>
              <a:rPr lang="en-US" altLang="x-none" sz="2800" dirty="0" smtClean="0"/>
              <a:t>around</a:t>
            </a:r>
          </a:p>
          <a:p>
            <a:pPr lvl="1">
              <a:buFont typeface="Arial" charset="0"/>
              <a:buChar char="•"/>
            </a:pPr>
            <a:r>
              <a:rPr lang="en-US" altLang="x-none" sz="2800" dirty="0" smtClean="0"/>
              <a:t>Other informal settings </a:t>
            </a:r>
            <a:endParaRPr lang="en-US" altLang="x-none" sz="2800" dirty="0"/>
          </a:p>
          <a:p>
            <a:pPr>
              <a:buFont typeface="Arial" charset="0"/>
              <a:buChar char="•"/>
            </a:pPr>
            <a:r>
              <a:rPr lang="en-US" altLang="x-none" sz="2800" dirty="0" smtClean="0"/>
              <a:t>Get people </a:t>
            </a:r>
            <a:r>
              <a:rPr lang="en-US" altLang="x-none" sz="2800" dirty="0"/>
              <a:t>talking</a:t>
            </a:r>
          </a:p>
          <a:p>
            <a:pPr>
              <a:buFont typeface="Arial" charset="0"/>
              <a:buChar char="•"/>
            </a:pPr>
            <a:r>
              <a:rPr lang="en-US" altLang="x-none" sz="2800" dirty="0"/>
              <a:t>Opportunistically ask for more detail </a:t>
            </a:r>
            <a:endParaRPr lang="en-US" altLang="x-none" sz="2800" dirty="0" smtClean="0"/>
          </a:p>
          <a:p>
            <a:pPr>
              <a:buFont typeface="Arial" charset="0"/>
              <a:buChar char="•"/>
            </a:pPr>
            <a:r>
              <a:rPr lang="en-US" altLang="x-none" sz="2800" dirty="0" smtClean="0"/>
              <a:t>Follow </a:t>
            </a:r>
            <a:r>
              <a:rPr lang="en-US" altLang="x-none" sz="2800" dirty="0"/>
              <a:t>your curiosity</a:t>
            </a:r>
          </a:p>
          <a:p>
            <a:pPr>
              <a:buFont typeface="Arial" charset="0"/>
              <a:buChar char="•"/>
            </a:pPr>
            <a:r>
              <a:rPr lang="en-US" altLang="x-none" sz="2800" dirty="0"/>
              <a:t>More formal interviews are also possible</a:t>
            </a:r>
          </a:p>
          <a:p>
            <a:pPr>
              <a:buFont typeface="Arial" charset="0"/>
              <a:buChar char="•"/>
            </a:pPr>
            <a:endParaRPr lang="en-US" altLang="x-non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383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familiarity..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don’t know the work</a:t>
            </a:r>
          </a:p>
          <a:p>
            <a:pPr lvl="1"/>
            <a:r>
              <a:rPr lang="en-US" dirty="0"/>
              <a:t>How do people communicate?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information do they need?</a:t>
            </a:r>
          </a:p>
          <a:p>
            <a:pPr lvl="1"/>
            <a:r>
              <a:rPr lang="en-US" dirty="0"/>
              <a:t>Who’s in charge?</a:t>
            </a:r>
          </a:p>
          <a:p>
            <a:r>
              <a:rPr lang="en-US" dirty="0"/>
              <a:t>You don’t know the culture</a:t>
            </a:r>
          </a:p>
          <a:p>
            <a:pPr lvl="1"/>
            <a:r>
              <a:rPr lang="en-US" dirty="0"/>
              <a:t>Broader societal/social context</a:t>
            </a:r>
          </a:p>
          <a:p>
            <a:pPr lvl="1"/>
            <a:r>
              <a:rPr lang="en-US" dirty="0"/>
              <a:t>You don’t know the language</a:t>
            </a:r>
          </a:p>
          <a:p>
            <a:pPr lvl="1"/>
            <a:r>
              <a:rPr lang="en-US" dirty="0"/>
              <a:t>Idioms and subtexts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just “stand back and watch”</a:t>
            </a:r>
          </a:p>
          <a:p>
            <a:r>
              <a:rPr lang="en-US" dirty="0"/>
              <a:t>Goal – see situations with “new” eyes</a:t>
            </a:r>
          </a:p>
          <a:p>
            <a:r>
              <a:rPr lang="en-US" dirty="0"/>
              <a:t>Record only what you see, don’t interpret</a:t>
            </a:r>
          </a:p>
          <a:p>
            <a:pPr lvl="1"/>
            <a:r>
              <a:rPr lang="en-US" dirty="0"/>
              <a:t>Less biased</a:t>
            </a:r>
          </a:p>
          <a:p>
            <a:r>
              <a:rPr lang="en-US" dirty="0"/>
              <a:t>Try to broaden scope of observations</a:t>
            </a:r>
          </a:p>
          <a:p>
            <a:pPr lvl="1"/>
            <a:r>
              <a:rPr lang="en-US" dirty="0"/>
              <a:t>“Is there anything I’m missing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/>
              <a:t>Skill that takes time and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33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Note-taking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Record details  </a:t>
            </a:r>
          </a:p>
          <a:p>
            <a:pPr lvl="1"/>
            <a:r>
              <a:rPr lang="en-US" dirty="0"/>
              <a:t>Time, place, participants (anonymized), context, behaviors, interactions</a:t>
            </a:r>
          </a:p>
          <a:p>
            <a:r>
              <a:rPr lang="en-US" dirty="0" smtClean="0"/>
              <a:t>Might not </a:t>
            </a:r>
            <a:r>
              <a:rPr lang="en-US" dirty="0"/>
              <a:t>be able to take notes in real time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observing ongoing events</a:t>
            </a:r>
          </a:p>
          <a:p>
            <a:pPr lvl="1"/>
            <a:r>
              <a:rPr lang="en-US" dirty="0"/>
              <a:t>Write notes as soon as possible afterwards</a:t>
            </a:r>
          </a:p>
          <a:p>
            <a:r>
              <a:rPr lang="en-US" dirty="0"/>
              <a:t>Recordings might be possible, but</a:t>
            </a:r>
          </a:p>
          <a:p>
            <a:pPr lvl="1"/>
            <a:r>
              <a:rPr lang="en-US" dirty="0"/>
              <a:t>Obtrusive</a:t>
            </a:r>
          </a:p>
          <a:p>
            <a:pPr lvl="1"/>
            <a:r>
              <a:rPr lang="en-US" dirty="0"/>
              <a:t>Hard to transcribe/analyze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28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x-none" dirty="0"/>
              <a:t>Start by recording lots of detail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As you build understanding and develop patterns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Record observations in terms of patterns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N</a:t>
            </a:r>
            <a:r>
              <a:rPr lang="en-US" altLang="x-none" dirty="0" smtClean="0"/>
              <a:t>ote </a:t>
            </a:r>
            <a:r>
              <a:rPr lang="en-US" altLang="x-none" dirty="0"/>
              <a:t>of unfamiliar events for further consideration</a:t>
            </a:r>
          </a:p>
          <a:p>
            <a:pPr lvl="1"/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4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altLang="x-none" dirty="0"/>
              <a:t>Documents, artifacts, and archives</a:t>
            </a:r>
          </a:p>
          <a:p>
            <a:pPr>
              <a:buFont typeface="Arial" charset="0"/>
              <a:buChar char="•"/>
            </a:pPr>
            <a:endParaRPr lang="en-US" altLang="x-none" dirty="0"/>
          </a:p>
          <a:p>
            <a:pPr>
              <a:buFont typeface="Arial" charset="0"/>
              <a:buChar char="•"/>
            </a:pPr>
            <a:r>
              <a:rPr lang="en-US" altLang="x-none" dirty="0"/>
              <a:t>Pictures, letters, e-mails, documents, reports, tools</a:t>
            </a:r>
          </a:p>
          <a:p>
            <a:pPr>
              <a:buFont typeface="Arial" charset="0"/>
              <a:buChar char="•"/>
            </a:pPr>
            <a:endParaRPr lang="en-US" altLang="x-none" dirty="0"/>
          </a:p>
          <a:p>
            <a:pPr>
              <a:buFont typeface="Arial" charset="0"/>
              <a:buChar char="•"/>
            </a:pPr>
            <a:r>
              <a:rPr lang="en-US" altLang="x-none" dirty="0"/>
              <a:t>T</a:t>
            </a:r>
            <a:r>
              <a:rPr lang="en-US" altLang="x-none" dirty="0" smtClean="0"/>
              <a:t>ake </a:t>
            </a:r>
            <a:r>
              <a:rPr lang="en-US" altLang="x-none" dirty="0"/>
              <a:t>your time, </a:t>
            </a:r>
            <a:r>
              <a:rPr lang="en-US" altLang="x-none" dirty="0" smtClean="0"/>
              <a:t>re-read..</a:t>
            </a:r>
          </a:p>
          <a:p>
            <a:pPr>
              <a:buFont typeface="Arial" charset="0"/>
              <a:buChar char="•"/>
            </a:pPr>
            <a:endParaRPr lang="en-US" altLang="x-none" dirty="0"/>
          </a:p>
          <a:p>
            <a:pPr>
              <a:buFont typeface="Arial" charset="0"/>
              <a:buChar char="•"/>
            </a:pPr>
            <a:r>
              <a:rPr lang="en-US" altLang="x-none" dirty="0" smtClean="0"/>
              <a:t>but </a:t>
            </a:r>
            <a:r>
              <a:rPr lang="en-US" altLang="x-none" dirty="0"/>
              <a:t>understand that they only tell a portion of the story!</a:t>
            </a:r>
          </a:p>
          <a:p>
            <a:pPr>
              <a:buFont typeface="Arial" charset="0"/>
              <a:buChar char="•"/>
            </a:pPr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altLang="x-none" dirty="0"/>
              <a:t>Q</a:t>
            </a:r>
            <a:r>
              <a:rPr lang="en-US" altLang="x-none" dirty="0" smtClean="0"/>
              <a:t>ualitative </a:t>
            </a:r>
            <a:r>
              <a:rPr lang="en-US" altLang="x-none" dirty="0"/>
              <a:t>(Chapter 11) and quantitative analysis techniques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altLang="x-none" dirty="0" smtClean="0"/>
              <a:t>Informs </a:t>
            </a:r>
            <a:r>
              <a:rPr lang="en-US" altLang="x-none" dirty="0"/>
              <a:t>development of models &amp; description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altLang="x-none" dirty="0"/>
              <a:t>Group data into categories and frameworks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altLang="x-none" dirty="0" smtClean="0"/>
              <a:t>Identify questions </a:t>
            </a:r>
            <a:r>
              <a:rPr lang="en-US" altLang="x-none" dirty="0"/>
              <a:t>to be pursued in subsequent observations or interviews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altLang="x-none" dirty="0"/>
              <a:t>No “cherry-picking”- account for all of your data!</a:t>
            </a:r>
          </a:p>
        </p:txBody>
      </p:sp>
    </p:spTree>
    <p:extLst>
      <p:ext uri="{BB962C8B-B14F-4D97-AF65-F5344CB8AC3E}">
        <p14:creationId xmlns:p14="http://schemas.microsoft.com/office/powerpoint/2010/main" val="439574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6" y="1790698"/>
            <a:ext cx="10515600" cy="15668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altLang="x-none" dirty="0"/>
              <a:t>Continue until you are 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Not learning anymore or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Out of time/money</a:t>
            </a:r>
          </a:p>
          <a:p>
            <a:pPr lvl="1">
              <a:buFont typeface="Arial" charset="0"/>
              <a:buChar char="•"/>
            </a:pPr>
            <a:endParaRPr lang="en-US" altLang="x-none" dirty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51740"/>
              </p:ext>
            </p:extLst>
          </p:nvPr>
        </p:nvGraphicFramePr>
        <p:xfrm>
          <a:off x="2990850" y="3205162"/>
          <a:ext cx="5562600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715000" imgH="3289300" progId="Word.Document.12">
                  <p:link updateAutomatic="1"/>
                </p:oleObj>
              </mc:Choice>
              <mc:Fallback>
                <p:oleObj name="Document" r:id="rId3" imgW="5715000" imgH="32893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205162"/>
                        <a:ext cx="5562600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32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validity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x-none" dirty="0"/>
              <a:t>Ethnography is inherently interpretive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Why is your model better than any other?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Compare to alternatives</a:t>
            </a:r>
          </a:p>
          <a:p>
            <a:pPr>
              <a:buFont typeface="Arial" charset="0"/>
              <a:buChar char="•"/>
            </a:pPr>
            <a:r>
              <a:rPr lang="en-US" altLang="x-none" dirty="0"/>
              <a:t>Include more viewpoints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Multiple informants</a:t>
            </a:r>
          </a:p>
          <a:p>
            <a:pPr lvl="1">
              <a:buFont typeface="Arial" charset="0"/>
              <a:buChar char="•"/>
            </a:pPr>
            <a:r>
              <a:rPr lang="en-US" altLang="x-none" dirty="0"/>
              <a:t>Multiple observers</a:t>
            </a:r>
          </a:p>
        </p:txBody>
      </p:sp>
    </p:spTree>
    <p:extLst>
      <p:ext uri="{BB962C8B-B14F-4D97-AF65-F5344CB8AC3E}">
        <p14:creationId xmlns:p14="http://schemas.microsoft.com/office/powerpoint/2010/main" val="1179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goals and methods</a:t>
            </a:r>
          </a:p>
          <a:p>
            <a:r>
              <a:rPr lang="en-US" dirty="0"/>
              <a:t>Justify choice of groups</a:t>
            </a:r>
          </a:p>
          <a:p>
            <a:r>
              <a:rPr lang="en-US" dirty="0"/>
              <a:t>Describe analyses</a:t>
            </a:r>
          </a:p>
          <a:p>
            <a:r>
              <a:rPr lang="en-US" dirty="0"/>
              <a:t>Matrices, charts and figures to display data</a:t>
            </a:r>
          </a:p>
          <a:p>
            <a:r>
              <a:rPr lang="en-US" dirty="0"/>
              <a:t>Consider rival explanations</a:t>
            </a:r>
          </a:p>
          <a:p>
            <a:r>
              <a:rPr lang="en-US" dirty="0"/>
              <a:t>Show participants your report – get their feedback</a:t>
            </a:r>
          </a:p>
        </p:txBody>
      </p:sp>
    </p:spTree>
    <p:extLst>
      <p:ext uri="{BB962C8B-B14F-4D97-AF65-F5344CB8AC3E}">
        <p14:creationId xmlns:p14="http://schemas.microsoft.com/office/powerpoint/2010/main" val="635178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 in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x-none" dirty="0" smtClean="0"/>
              <a:t>Homes</a:t>
            </a:r>
            <a:endParaRPr lang="en-US" altLang="x-none" dirty="0"/>
          </a:p>
          <a:p>
            <a:pPr>
              <a:buFontTx/>
              <a:buChar char="•"/>
            </a:pPr>
            <a:r>
              <a:rPr lang="en-US" altLang="x-none" dirty="0"/>
              <a:t>Workplaces</a:t>
            </a:r>
          </a:p>
          <a:p>
            <a:pPr>
              <a:buFontTx/>
              <a:buChar char="•"/>
            </a:pPr>
            <a:r>
              <a:rPr lang="en-US" altLang="x-none" dirty="0"/>
              <a:t>Educational settings</a:t>
            </a:r>
          </a:p>
          <a:p>
            <a:pPr>
              <a:buFontTx/>
              <a:buChar char="•"/>
            </a:pPr>
            <a:r>
              <a:rPr lang="en-US" altLang="x-none" dirty="0"/>
              <a:t>Virtual settings</a:t>
            </a:r>
          </a:p>
          <a:p>
            <a:pPr>
              <a:buFontTx/>
              <a:buChar char="•"/>
            </a:pPr>
            <a:r>
              <a:rPr lang="en-US" altLang="x-none" dirty="0" smtClean="0"/>
              <a:t>Mobile </a:t>
            </a:r>
            <a:r>
              <a:rPr lang="en-US" altLang="x-none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18607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x-none" dirty="0"/>
              <a:t>County, culture, and religion have a great impact on how technology is used in homes around the world</a:t>
            </a:r>
          </a:p>
          <a:p>
            <a:pPr>
              <a:buFontTx/>
              <a:buChar char="•"/>
            </a:pPr>
            <a:r>
              <a:rPr lang="en-US" altLang="x-none" dirty="0"/>
              <a:t>Sometimes, researchers discover a relationship between gender issues and technology usage in the home</a:t>
            </a:r>
          </a:p>
          <a:p>
            <a:pPr>
              <a:buFontTx/>
              <a:buChar char="•"/>
            </a:pPr>
            <a:r>
              <a:rPr lang="en-US" altLang="x-none" dirty="0"/>
              <a:t>Often, ethnography can help identify technologies that are needed in home settings</a:t>
            </a:r>
          </a:p>
        </p:txBody>
      </p:sp>
    </p:spTree>
    <p:extLst>
      <p:ext uri="{BB962C8B-B14F-4D97-AF65-F5344CB8AC3E}">
        <p14:creationId xmlns:p14="http://schemas.microsoft.com/office/powerpoint/2010/main" val="39547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Surveys, interviews require some idea of</a:t>
            </a:r>
          </a:p>
          <a:p>
            <a:pPr lvl="1"/>
            <a:r>
              <a:rPr lang="en-US" dirty="0"/>
              <a:t>what you’re trying to learn</a:t>
            </a:r>
          </a:p>
          <a:p>
            <a:pPr lvl="1"/>
            <a:r>
              <a:rPr lang="en-US" dirty="0"/>
              <a:t>which questions to ask</a:t>
            </a:r>
          </a:p>
          <a:p>
            <a:pPr lvl="1"/>
            <a:r>
              <a:rPr lang="en-US" dirty="0"/>
              <a:t>How to ask them</a:t>
            </a:r>
          </a:p>
          <a:p>
            <a:endParaRPr lang="en-US" dirty="0"/>
          </a:p>
          <a:p>
            <a:r>
              <a:rPr lang="en-US" dirty="0"/>
              <a:t>Results may be hard to interpret</a:t>
            </a:r>
          </a:p>
          <a:p>
            <a:pPr lvl="1"/>
            <a:r>
              <a:rPr lang="en-US" dirty="0"/>
              <a:t>Another disadvantage of not knowing the culture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Workplaces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x-none" sz="3200" dirty="0" smtClean="0"/>
              <a:t>Insurance </a:t>
            </a:r>
            <a:r>
              <a:rPr lang="en-US" altLang="x-none" sz="3200" dirty="0"/>
              <a:t>claims handling, department of highways, healthcare </a:t>
            </a:r>
            <a:r>
              <a:rPr lang="en-US" altLang="x-none" sz="3200" dirty="0" smtClean="0"/>
              <a:t>settings, etc..</a:t>
            </a:r>
            <a:endParaRPr lang="en-US" altLang="x-none" sz="3200" dirty="0"/>
          </a:p>
          <a:p>
            <a:pPr>
              <a:buFontTx/>
              <a:buChar char="•"/>
            </a:pPr>
            <a:r>
              <a:rPr lang="en-US" altLang="x-none" sz="3200" dirty="0"/>
              <a:t>Workplaces which need to be understood can also be outside (e.g. vineyards)</a:t>
            </a:r>
          </a:p>
          <a:p>
            <a:pPr>
              <a:buFontTx/>
              <a:buChar char="•"/>
            </a:pPr>
            <a:r>
              <a:rPr lang="en-US" altLang="x-none" sz="3200" dirty="0"/>
              <a:t>U</a:t>
            </a:r>
            <a:r>
              <a:rPr lang="en-US" altLang="x-none" sz="3200" dirty="0" smtClean="0"/>
              <a:t>nderstand </a:t>
            </a:r>
            <a:endParaRPr lang="en-US" altLang="x-none" sz="3200" dirty="0"/>
          </a:p>
          <a:p>
            <a:pPr lvl="1">
              <a:buFontTx/>
              <a:buChar char="•"/>
            </a:pPr>
            <a:r>
              <a:rPr lang="en-US" altLang="x-none" dirty="0" smtClean="0"/>
              <a:t>context </a:t>
            </a:r>
            <a:r>
              <a:rPr lang="en-US" altLang="x-none" dirty="0"/>
              <a:t>of </a:t>
            </a:r>
            <a:r>
              <a:rPr lang="en-US" altLang="x-none" dirty="0" smtClean="0"/>
              <a:t>work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constraints </a:t>
            </a:r>
            <a:r>
              <a:rPr lang="en-US" altLang="x-none" dirty="0"/>
              <a:t>of </a:t>
            </a:r>
            <a:r>
              <a:rPr lang="en-US" altLang="x-none" dirty="0" smtClean="0"/>
              <a:t>technology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where </a:t>
            </a:r>
            <a:r>
              <a:rPr lang="en-US" altLang="x-none" dirty="0"/>
              <a:t>technology needs to be </a:t>
            </a:r>
            <a:r>
              <a:rPr lang="en-US" altLang="x-none" dirty="0" smtClean="0"/>
              <a:t>introduced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who </a:t>
            </a:r>
            <a:r>
              <a:rPr lang="en-US" altLang="x-none" dirty="0"/>
              <a:t>the potential users are</a:t>
            </a:r>
          </a:p>
          <a:p>
            <a:pPr lvl="2">
              <a:buFontTx/>
              <a:buNone/>
            </a:pPr>
            <a:r>
              <a:rPr lang="en-US" altLang="x-none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60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x-none" dirty="0" smtClean="0"/>
              <a:t>Schools are complex</a:t>
            </a:r>
            <a:endParaRPr lang="en-US" altLang="x-none" dirty="0"/>
          </a:p>
          <a:p>
            <a:pPr lvl="1">
              <a:buFontTx/>
              <a:buChar char="•"/>
            </a:pPr>
            <a:r>
              <a:rPr lang="en-US" altLang="x-none" dirty="0"/>
              <a:t>Many </a:t>
            </a:r>
            <a:r>
              <a:rPr lang="en-US" altLang="x-none" dirty="0" smtClean="0"/>
              <a:t>simultaneous activities 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Policy and administrative constraints</a:t>
            </a:r>
            <a:endParaRPr lang="en-US" altLang="x-none" dirty="0"/>
          </a:p>
          <a:p>
            <a:pPr>
              <a:buFontTx/>
              <a:buChar char="•"/>
            </a:pPr>
            <a:r>
              <a:rPr lang="en-US" altLang="x-none" dirty="0"/>
              <a:t>M</a:t>
            </a:r>
            <a:r>
              <a:rPr lang="en-US" altLang="x-none" dirty="0" smtClean="0"/>
              <a:t>ajor differences in technology use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 Ages, educational </a:t>
            </a:r>
            <a:r>
              <a:rPr lang="en-US" altLang="x-none" dirty="0"/>
              <a:t>approaches, </a:t>
            </a:r>
            <a:r>
              <a:rPr lang="en-US" altLang="x-none" dirty="0" smtClean="0"/>
              <a:t>different countries</a:t>
            </a:r>
            <a:r>
              <a:rPr lang="is-IS" altLang="x-none" dirty="0" smtClean="0"/>
              <a:t>…</a:t>
            </a:r>
            <a:endParaRPr lang="en-US" altLang="x-none" dirty="0"/>
          </a:p>
          <a:p>
            <a:pPr>
              <a:buFontTx/>
              <a:buChar char="•"/>
            </a:pPr>
            <a:r>
              <a:rPr lang="en-US" altLang="x-none" dirty="0" smtClean="0"/>
              <a:t>School buildings may </a:t>
            </a:r>
            <a:r>
              <a:rPr lang="en-US" altLang="x-none" dirty="0"/>
              <a:t>pose constraints to technology use</a:t>
            </a:r>
          </a:p>
        </p:txBody>
      </p:sp>
    </p:spTree>
    <p:extLst>
      <p:ext uri="{BB962C8B-B14F-4D97-AF65-F5344CB8AC3E}">
        <p14:creationId xmlns:p14="http://schemas.microsoft.com/office/powerpoint/2010/main" val="1317573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and ubiquitous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x-none" dirty="0"/>
              <a:t>On-the-go ethnography </a:t>
            </a:r>
            <a:r>
              <a:rPr lang="en-US" altLang="x-none" dirty="0" smtClean="0"/>
              <a:t>for </a:t>
            </a:r>
            <a:r>
              <a:rPr lang="en-US" altLang="x-none" dirty="0"/>
              <a:t>technology used outside of a static </a:t>
            </a:r>
            <a:r>
              <a:rPr lang="en-US" altLang="x-none" dirty="0" smtClean="0"/>
              <a:t>setting..</a:t>
            </a:r>
          </a:p>
          <a:p>
            <a:pPr lvl="1">
              <a:buFontTx/>
              <a:buChar char="•"/>
            </a:pPr>
            <a:r>
              <a:rPr lang="en-US" altLang="x-none" dirty="0" smtClean="0"/>
              <a:t>Automobile </a:t>
            </a:r>
            <a:r>
              <a:rPr lang="en-US" altLang="x-none" dirty="0"/>
              <a:t>drivers using GPS</a:t>
            </a:r>
          </a:p>
          <a:p>
            <a:pPr lvl="1">
              <a:buFontTx/>
              <a:buChar char="•"/>
            </a:pPr>
            <a:r>
              <a:rPr lang="en-US" altLang="x-none" dirty="0"/>
              <a:t>Smartphone users</a:t>
            </a:r>
          </a:p>
          <a:p>
            <a:pPr lvl="1">
              <a:buFontTx/>
              <a:buChar char="•"/>
            </a:pPr>
            <a:r>
              <a:rPr lang="en-US" altLang="x-none" dirty="0"/>
              <a:t>Technology used by firefighters or other </a:t>
            </a:r>
            <a:r>
              <a:rPr lang="en-US" altLang="x-none"/>
              <a:t>emergency </a:t>
            </a:r>
            <a:r>
              <a:rPr lang="en-US" altLang="x-none" smtClean="0"/>
              <a:t>responders</a:t>
            </a:r>
          </a:p>
          <a:p>
            <a:pPr lvl="1">
              <a:buFontTx/>
              <a:buChar char="•"/>
            </a:pPr>
            <a:endParaRPr lang="en-US" altLang="x-none" dirty="0" smtClean="0"/>
          </a:p>
          <a:p>
            <a:pPr>
              <a:buFontTx/>
              <a:buChar char="•"/>
            </a:pPr>
            <a:r>
              <a:rPr lang="en-US" altLang="x-none" dirty="0" smtClean="0"/>
              <a:t>See Chapter 14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3925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groups </a:t>
            </a:r>
            <a:r>
              <a:rPr lang="en-US" dirty="0"/>
              <a:t>and communities of interest </a:t>
            </a:r>
            <a:endParaRPr lang="en-US" dirty="0" smtClean="0"/>
          </a:p>
          <a:p>
            <a:r>
              <a:rPr lang="en-US" dirty="0" smtClean="0"/>
              <a:t>Ethnographers are inherently participants if the join the group</a:t>
            </a:r>
            <a:endParaRPr lang="en-US" dirty="0"/>
          </a:p>
          <a:p>
            <a:r>
              <a:rPr lang="en-US" dirty="0" smtClean="0"/>
              <a:t>Different </a:t>
            </a:r>
            <a:r>
              <a:rPr lang="en-US" dirty="0" smtClean="0"/>
              <a:t>identities</a:t>
            </a:r>
            <a:endParaRPr lang="en-US" dirty="0" smtClean="0"/>
          </a:p>
          <a:p>
            <a:pPr lvl="1"/>
            <a:r>
              <a:rPr lang="en-US" dirty="0" smtClean="0"/>
              <a:t>Easier to change and control online</a:t>
            </a:r>
            <a:endParaRPr lang="en-US" dirty="0"/>
          </a:p>
          <a:p>
            <a:pPr lvl="1"/>
            <a:r>
              <a:rPr lang="en-US" dirty="0"/>
              <a:t>Researchers can define themselves as participants however they want</a:t>
            </a:r>
          </a:p>
          <a:p>
            <a:r>
              <a:rPr lang="en-US" dirty="0"/>
              <a:t>Objectivity can be easier to maintain</a:t>
            </a:r>
          </a:p>
        </p:txBody>
      </p:sp>
    </p:spTree>
    <p:extLst>
      <p:ext uri="{BB962C8B-B14F-4D97-AF65-F5344CB8AC3E}">
        <p14:creationId xmlns:p14="http://schemas.microsoft.com/office/powerpoint/2010/main" val="1227246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x-none" sz="2800" dirty="0" smtClean="0"/>
              <a:t>Conduct online studies without revealing </a:t>
            </a:r>
            <a:r>
              <a:rPr lang="en-US" altLang="x-none" sz="2800" dirty="0" err="1" smtClean="0"/>
              <a:t>youridentity</a:t>
            </a:r>
            <a:r>
              <a:rPr lang="en-US" altLang="x-none" sz="2800" dirty="0" smtClean="0"/>
              <a:t> </a:t>
            </a:r>
            <a:r>
              <a:rPr lang="en-US" altLang="x-none" sz="2800" dirty="0"/>
              <a:t>or the fact that you are a researcher</a:t>
            </a:r>
          </a:p>
          <a:p>
            <a:pPr lvl="1">
              <a:buFontTx/>
              <a:buChar char="•"/>
            </a:pPr>
            <a:r>
              <a:rPr lang="en-US" altLang="x-none" sz="2400" dirty="0" smtClean="0"/>
              <a:t>When should </a:t>
            </a:r>
            <a:r>
              <a:rPr lang="en-US" altLang="x-none" sz="2400" dirty="0"/>
              <a:t>you identify yourself as a researcher?</a:t>
            </a:r>
          </a:p>
          <a:p>
            <a:pPr>
              <a:buFontTx/>
              <a:buChar char="•"/>
            </a:pPr>
            <a:r>
              <a:rPr lang="en-US" altLang="x-none" sz="2800" dirty="0"/>
              <a:t>C</a:t>
            </a:r>
            <a:r>
              <a:rPr lang="en-US" altLang="x-none" sz="2800" dirty="0" smtClean="0"/>
              <a:t>reate </a:t>
            </a:r>
            <a:r>
              <a:rPr lang="en-US" altLang="x-none" sz="2800" dirty="0"/>
              <a:t>multiple identities online, to see how people react to an argument between these identities</a:t>
            </a:r>
          </a:p>
          <a:p>
            <a:pPr>
              <a:buFontTx/>
              <a:buChar char="•"/>
            </a:pPr>
            <a:r>
              <a:rPr lang="en-US" altLang="x-none" sz="2800" dirty="0"/>
              <a:t>What happens when there is a face-to-face component of the group? How do researchers handle that? Do they let people know their goal</a:t>
            </a:r>
            <a:r>
              <a:rPr lang="en-US" altLang="x-none" sz="2800" dirty="0" smtClean="0"/>
              <a:t>?</a:t>
            </a:r>
          </a:p>
          <a:p>
            <a:pPr>
              <a:buFontTx/>
              <a:buChar char="•"/>
            </a:pPr>
            <a:r>
              <a:rPr lang="en-US" altLang="x-none" sz="2800" dirty="0" smtClean="0"/>
              <a:t>Ethnical dilemmas?</a:t>
            </a:r>
          </a:p>
          <a:p>
            <a:pPr lvl="1">
              <a:buFontTx/>
              <a:buChar char="•"/>
            </a:pPr>
            <a:r>
              <a:rPr lang="en-US" altLang="x-none" sz="2400" dirty="0" smtClean="0"/>
              <a:t>Behave to build trust. </a:t>
            </a:r>
            <a:endParaRPr lang="en-US" altLang="x-none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0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In-depth, in-context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site</a:t>
            </a:r>
          </a:p>
          <a:p>
            <a:r>
              <a:rPr lang="en-US" dirty="0"/>
              <a:t>Work closely with someone who can show you around</a:t>
            </a:r>
          </a:p>
          <a:p>
            <a:r>
              <a:rPr lang="en-US" dirty="0"/>
              <a:t>Ask questions for basic understanding</a:t>
            </a:r>
          </a:p>
          <a:p>
            <a:r>
              <a:rPr lang="en-US" dirty="0"/>
              <a:t>Observe workers in action, talk with some in detail</a:t>
            </a:r>
          </a:p>
          <a:p>
            <a:pPr lvl="1"/>
            <a:r>
              <a:rPr lang="en-US" dirty="0"/>
              <a:t>“Shadow” – follow them around as they work</a:t>
            </a:r>
          </a:p>
          <a:p>
            <a:r>
              <a:rPr lang="en-US" dirty="0"/>
              <a:t>Build understanding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In-depth, in-context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models of work</a:t>
            </a:r>
          </a:p>
          <a:p>
            <a:r>
              <a:rPr lang="en-US" dirty="0"/>
              <a:t>Refine in discussion with users</a:t>
            </a:r>
          </a:p>
          <a:p>
            <a:r>
              <a:rPr lang="en-US" dirty="0"/>
              <a:t>Build requirements and elements of design</a:t>
            </a:r>
          </a:p>
          <a:p>
            <a:r>
              <a:rPr lang="en-US" dirty="0"/>
              <a:t>Refine with users</a:t>
            </a:r>
          </a:p>
          <a:p>
            <a:r>
              <a:rPr lang="en-US" dirty="0"/>
              <a:t>Travel to another hospital to determine whether or not findings generalize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Combination of multiple forms of data collection</a:t>
            </a:r>
          </a:p>
          <a:p>
            <a:pPr lvl="1"/>
            <a:r>
              <a:rPr lang="en-US" dirty="0"/>
              <a:t>Observations</a:t>
            </a:r>
          </a:p>
          <a:p>
            <a:pPr lvl="1"/>
            <a:r>
              <a:rPr lang="en-US" dirty="0" smtClean="0"/>
              <a:t>Interviews</a:t>
            </a:r>
            <a:endParaRPr lang="en-US" dirty="0"/>
          </a:p>
          <a:p>
            <a:r>
              <a:rPr lang="en-US" dirty="0"/>
              <a:t>Participation is key</a:t>
            </a:r>
          </a:p>
          <a:p>
            <a:r>
              <a:rPr lang="en-US" dirty="0"/>
              <a:t>Deep immersion to develop deep understanding</a:t>
            </a:r>
          </a:p>
          <a:p>
            <a:endParaRPr lang="en-US" dirty="0"/>
          </a:p>
          <a:p>
            <a:r>
              <a:rPr lang="en-US" dirty="0"/>
              <a:t>Richer and more detailed than other methods, but ..</a:t>
            </a:r>
          </a:p>
          <a:p>
            <a:r>
              <a:rPr lang="en-US" dirty="0"/>
              <a:t>Expensive and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9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vs. 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 testing (chap. 10) uses </a:t>
            </a:r>
            <a:r>
              <a:rPr lang="en-US" dirty="0" smtClean="0"/>
              <a:t>observation to identify interface flaws</a:t>
            </a:r>
          </a:p>
          <a:p>
            <a:pPr lvl="1"/>
            <a:r>
              <a:rPr lang="en-US" dirty="0" smtClean="0"/>
              <a:t>Short term, few individuals</a:t>
            </a:r>
          </a:p>
          <a:p>
            <a:pPr lvl="1"/>
            <a:r>
              <a:rPr lang="en-US" dirty="0" smtClean="0"/>
              <a:t>No focus on groups, context</a:t>
            </a:r>
            <a:r>
              <a:rPr lang="en-US" dirty="0"/>
              <a:t>, or human </a:t>
            </a:r>
            <a:r>
              <a:rPr lang="en-US" dirty="0" smtClean="0"/>
              <a:t>dynamics</a:t>
            </a:r>
          </a:p>
          <a:p>
            <a:pPr lvl="1"/>
            <a:endParaRPr lang="en-US" dirty="0"/>
          </a:p>
          <a:p>
            <a:r>
              <a:rPr lang="en-US" dirty="0" smtClean="0"/>
              <a:t>Ethnography: understanding </a:t>
            </a:r>
            <a:r>
              <a:rPr lang="en-US" dirty="0"/>
              <a:t>people, context, organizations, and </a:t>
            </a:r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6" y="1847850"/>
            <a:ext cx="10293662" cy="4208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“The art and science of describing a human group </a:t>
            </a:r>
            <a:r>
              <a:rPr lang="en-US"/>
              <a:t>– </a:t>
            </a:r>
            <a:r>
              <a:rPr lang="en-US" smtClean="0"/>
              <a:t>its </a:t>
            </a:r>
            <a:r>
              <a:rPr lang="en-US" dirty="0"/>
              <a:t>institutions, interpersonal behaviors, material productions, and beliefs” (</a:t>
            </a:r>
            <a:r>
              <a:rPr lang="en-US" dirty="0" err="1"/>
              <a:t>Angrosino</a:t>
            </a:r>
            <a:r>
              <a:rPr lang="en-US" dirty="0"/>
              <a:t>, 2007)</a:t>
            </a:r>
          </a:p>
          <a:p>
            <a:r>
              <a:rPr lang="en-US" dirty="0"/>
              <a:t>Roots in anthropological studies of non-Western cultures</a:t>
            </a:r>
          </a:p>
          <a:p>
            <a:pPr lvl="1"/>
            <a:r>
              <a:rPr lang="en-US" dirty="0"/>
              <a:t>Limited interactions and interviews insufficient</a:t>
            </a:r>
          </a:p>
          <a:p>
            <a:pPr lvl="1"/>
            <a:r>
              <a:rPr lang="en-US" dirty="0"/>
              <a:t>Step out of role of scientific observer, engage directly with people in daily lives</a:t>
            </a:r>
          </a:p>
          <a:p>
            <a:pPr lvl="1"/>
            <a:r>
              <a:rPr lang="en-US" dirty="0"/>
              <a:t>Years living in traditional villages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1744</Words>
  <Application>Microsoft Macintosh PowerPoint</Application>
  <PresentationFormat>Widescreen</PresentationFormat>
  <Paragraphs>305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Arial</vt:lpstr>
      <vt:lpstr>Office Theme</vt:lpstr>
      <vt:lpstr>/Users/harry/Dropbox/RMHCI_2nd_edition/slides/ethnography/ethnography-v8.doc_x0004_!OLE_LINK2</vt:lpstr>
      <vt:lpstr>Chapter 9: Ethnography</vt:lpstr>
      <vt:lpstr>Challenge: Research in unfamiliar places</vt:lpstr>
      <vt:lpstr>Lack of familiarity..</vt:lpstr>
      <vt:lpstr>Shortcomings of other approaches</vt:lpstr>
      <vt:lpstr>In-depth, in-context observation</vt:lpstr>
      <vt:lpstr>In-depth, in-context observation</vt:lpstr>
      <vt:lpstr>Ethnography</vt:lpstr>
      <vt:lpstr>Observation vs. usability testing</vt:lpstr>
      <vt:lpstr>Ethnography: Background</vt:lpstr>
      <vt:lpstr>Conceptual basis</vt:lpstr>
      <vt:lpstr>Ethnography vs. hypothesis-driven research</vt:lpstr>
      <vt:lpstr>Ethnography vs. Case Studies</vt:lpstr>
      <vt:lpstr>Ethnography as fluid research</vt:lpstr>
      <vt:lpstr>How does this relate to HCI</vt:lpstr>
      <vt:lpstr>Ethnography in HCI</vt:lpstr>
      <vt:lpstr>Generalization? No</vt:lpstr>
      <vt:lpstr>Example: Communication and Multitasking (Su and Mark, 2008)</vt:lpstr>
      <vt:lpstr>Participatory Design</vt:lpstr>
      <vt:lpstr>Conducting ethnographic research</vt:lpstr>
      <vt:lpstr>Selecting a site or group</vt:lpstr>
      <vt:lpstr>Barriers </vt:lpstr>
      <vt:lpstr>Roles in ethnography</vt:lpstr>
      <vt:lpstr>Roles - tradeoffs</vt:lpstr>
      <vt:lpstr>Working with a familiar group</vt:lpstr>
      <vt:lpstr>Building relationships</vt:lpstr>
      <vt:lpstr>Making contact</vt:lpstr>
      <vt:lpstr>Interacting with group members</vt:lpstr>
      <vt:lpstr>Goals of ethnography</vt:lpstr>
      <vt:lpstr>Ethnographic interviews</vt:lpstr>
      <vt:lpstr>Observation</vt:lpstr>
      <vt:lpstr>Note-taking</vt:lpstr>
      <vt:lpstr>More on notes </vt:lpstr>
      <vt:lpstr>Other data sources</vt:lpstr>
      <vt:lpstr>Analysis</vt:lpstr>
      <vt:lpstr>Iterative process </vt:lpstr>
      <vt:lpstr>Increasing validity </vt:lpstr>
      <vt:lpstr>Reporting results</vt:lpstr>
      <vt:lpstr>Ethnography in HCI</vt:lpstr>
      <vt:lpstr>Homes</vt:lpstr>
      <vt:lpstr>Workplaces </vt:lpstr>
      <vt:lpstr>Education</vt:lpstr>
      <vt:lpstr>Mobile and ubiquitous systems</vt:lpstr>
      <vt:lpstr>Virtual ethnography</vt:lpstr>
      <vt:lpstr>Virtual ethnography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Hochheiser, Harry Stewart</cp:lastModifiedBy>
  <cp:revision>45</cp:revision>
  <dcterms:created xsi:type="dcterms:W3CDTF">2017-06-27T17:36:13Z</dcterms:created>
  <dcterms:modified xsi:type="dcterms:W3CDTF">2017-07-05T18:52:22Z</dcterms:modified>
</cp:coreProperties>
</file>