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A67C-FA87-4B84-98C9-F76EF13FC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1974AA3-B7DB-4A2E-995E-B22BCA6D35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919E862-618F-4D49-B821-DAC0A2B2412D}"/>
              </a:ext>
            </a:extLst>
          </p:cNvPr>
          <p:cNvSpPr>
            <a:spLocks noGrp="1"/>
          </p:cNvSpPr>
          <p:nvPr>
            <p:ph type="dt" sz="half" idx="10"/>
          </p:nvPr>
        </p:nvSpPr>
        <p:spPr/>
        <p:txBody>
          <a:bodyPr/>
          <a:lstStyle/>
          <a:p>
            <a:fld id="{4601087C-F51D-4673-80E8-B33F558C893D}" type="datetimeFigureOut">
              <a:rPr lang="en-SG" smtClean="0"/>
              <a:t>15/11/2018</a:t>
            </a:fld>
            <a:endParaRPr lang="en-SG"/>
          </a:p>
        </p:txBody>
      </p:sp>
      <p:sp>
        <p:nvSpPr>
          <p:cNvPr id="5" name="Footer Placeholder 4">
            <a:extLst>
              <a:ext uri="{FF2B5EF4-FFF2-40B4-BE49-F238E27FC236}">
                <a16:creationId xmlns:a16="http://schemas.microsoft.com/office/drawing/2014/main" id="{CBC16046-44AC-4D16-BB3B-CE7B262C74B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7BE5B06-8846-4294-B301-0A43DEC412D3}"/>
              </a:ext>
            </a:extLst>
          </p:cNvPr>
          <p:cNvSpPr>
            <a:spLocks noGrp="1"/>
          </p:cNvSpPr>
          <p:nvPr>
            <p:ph type="sldNum" sz="quarter" idx="12"/>
          </p:nvPr>
        </p:nvSpPr>
        <p:spPr/>
        <p:txBody>
          <a:bodyPr/>
          <a:lstStyle/>
          <a:p>
            <a:fld id="{826A49CB-33A8-4C40-AAE4-916F2A72E54A}" type="slidenum">
              <a:rPr lang="en-SG" smtClean="0"/>
              <a:t>‹#›</a:t>
            </a:fld>
            <a:endParaRPr lang="en-SG"/>
          </a:p>
        </p:txBody>
      </p:sp>
    </p:spTree>
    <p:extLst>
      <p:ext uri="{BB962C8B-B14F-4D97-AF65-F5344CB8AC3E}">
        <p14:creationId xmlns:p14="http://schemas.microsoft.com/office/powerpoint/2010/main" val="226540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02A6-9560-43D1-8926-F277572996D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232D3FE-44B8-4209-ABBF-B468228963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7A0379A-B6CE-4952-B10A-303D7FEA8ACE}"/>
              </a:ext>
            </a:extLst>
          </p:cNvPr>
          <p:cNvSpPr>
            <a:spLocks noGrp="1"/>
          </p:cNvSpPr>
          <p:nvPr>
            <p:ph type="dt" sz="half" idx="10"/>
          </p:nvPr>
        </p:nvSpPr>
        <p:spPr/>
        <p:txBody>
          <a:bodyPr/>
          <a:lstStyle/>
          <a:p>
            <a:fld id="{4601087C-F51D-4673-80E8-B33F558C893D}" type="datetimeFigureOut">
              <a:rPr lang="en-SG" smtClean="0"/>
              <a:t>15/11/2018</a:t>
            </a:fld>
            <a:endParaRPr lang="en-SG"/>
          </a:p>
        </p:txBody>
      </p:sp>
      <p:sp>
        <p:nvSpPr>
          <p:cNvPr id="5" name="Footer Placeholder 4">
            <a:extLst>
              <a:ext uri="{FF2B5EF4-FFF2-40B4-BE49-F238E27FC236}">
                <a16:creationId xmlns:a16="http://schemas.microsoft.com/office/drawing/2014/main" id="{2017B02C-941E-41E1-B601-E7597269D92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3E2485F-392E-4FBA-AFD7-8C117E4992D1}"/>
              </a:ext>
            </a:extLst>
          </p:cNvPr>
          <p:cNvSpPr>
            <a:spLocks noGrp="1"/>
          </p:cNvSpPr>
          <p:nvPr>
            <p:ph type="sldNum" sz="quarter" idx="12"/>
          </p:nvPr>
        </p:nvSpPr>
        <p:spPr/>
        <p:txBody>
          <a:bodyPr/>
          <a:lstStyle/>
          <a:p>
            <a:fld id="{826A49CB-33A8-4C40-AAE4-916F2A72E54A}" type="slidenum">
              <a:rPr lang="en-SG" smtClean="0"/>
              <a:t>‹#›</a:t>
            </a:fld>
            <a:endParaRPr lang="en-SG"/>
          </a:p>
        </p:txBody>
      </p:sp>
    </p:spTree>
    <p:extLst>
      <p:ext uri="{BB962C8B-B14F-4D97-AF65-F5344CB8AC3E}">
        <p14:creationId xmlns:p14="http://schemas.microsoft.com/office/powerpoint/2010/main" val="172317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5EB200-6950-4C2A-874A-A11FE154B2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8672937-9BF1-4F0C-AFF2-8DDBAA31E7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624EC3A-39B6-4B09-B9DD-A6A6905818F0}"/>
              </a:ext>
            </a:extLst>
          </p:cNvPr>
          <p:cNvSpPr>
            <a:spLocks noGrp="1"/>
          </p:cNvSpPr>
          <p:nvPr>
            <p:ph type="dt" sz="half" idx="10"/>
          </p:nvPr>
        </p:nvSpPr>
        <p:spPr/>
        <p:txBody>
          <a:bodyPr/>
          <a:lstStyle/>
          <a:p>
            <a:fld id="{4601087C-F51D-4673-80E8-B33F558C893D}" type="datetimeFigureOut">
              <a:rPr lang="en-SG" smtClean="0"/>
              <a:t>15/11/2018</a:t>
            </a:fld>
            <a:endParaRPr lang="en-SG"/>
          </a:p>
        </p:txBody>
      </p:sp>
      <p:sp>
        <p:nvSpPr>
          <p:cNvPr id="5" name="Footer Placeholder 4">
            <a:extLst>
              <a:ext uri="{FF2B5EF4-FFF2-40B4-BE49-F238E27FC236}">
                <a16:creationId xmlns:a16="http://schemas.microsoft.com/office/drawing/2014/main" id="{A9BF6AA8-0B33-4121-A184-07FF7EC6EE3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01608B9-C73A-4E2E-A664-89253D448251}"/>
              </a:ext>
            </a:extLst>
          </p:cNvPr>
          <p:cNvSpPr>
            <a:spLocks noGrp="1"/>
          </p:cNvSpPr>
          <p:nvPr>
            <p:ph type="sldNum" sz="quarter" idx="12"/>
          </p:nvPr>
        </p:nvSpPr>
        <p:spPr/>
        <p:txBody>
          <a:bodyPr/>
          <a:lstStyle/>
          <a:p>
            <a:fld id="{826A49CB-33A8-4C40-AAE4-916F2A72E54A}" type="slidenum">
              <a:rPr lang="en-SG" smtClean="0"/>
              <a:t>‹#›</a:t>
            </a:fld>
            <a:endParaRPr lang="en-SG"/>
          </a:p>
        </p:txBody>
      </p:sp>
    </p:spTree>
    <p:extLst>
      <p:ext uri="{BB962C8B-B14F-4D97-AF65-F5344CB8AC3E}">
        <p14:creationId xmlns:p14="http://schemas.microsoft.com/office/powerpoint/2010/main" val="323654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DF36-9396-4594-A68E-1F54638F499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9B76D0F-8728-4964-9BD7-13236FAC37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C627547-C41C-4E4D-9593-F0DE4EB283D1}"/>
              </a:ext>
            </a:extLst>
          </p:cNvPr>
          <p:cNvSpPr>
            <a:spLocks noGrp="1"/>
          </p:cNvSpPr>
          <p:nvPr>
            <p:ph type="dt" sz="half" idx="10"/>
          </p:nvPr>
        </p:nvSpPr>
        <p:spPr/>
        <p:txBody>
          <a:bodyPr/>
          <a:lstStyle/>
          <a:p>
            <a:fld id="{4601087C-F51D-4673-80E8-B33F558C893D}" type="datetimeFigureOut">
              <a:rPr lang="en-SG" smtClean="0"/>
              <a:t>15/11/2018</a:t>
            </a:fld>
            <a:endParaRPr lang="en-SG"/>
          </a:p>
        </p:txBody>
      </p:sp>
      <p:sp>
        <p:nvSpPr>
          <p:cNvPr id="5" name="Footer Placeholder 4">
            <a:extLst>
              <a:ext uri="{FF2B5EF4-FFF2-40B4-BE49-F238E27FC236}">
                <a16:creationId xmlns:a16="http://schemas.microsoft.com/office/drawing/2014/main" id="{C823A254-EF49-4CF0-8A1A-6B500C17B07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E023CE1-0450-44B2-9D2F-83D65921AFC9}"/>
              </a:ext>
            </a:extLst>
          </p:cNvPr>
          <p:cNvSpPr>
            <a:spLocks noGrp="1"/>
          </p:cNvSpPr>
          <p:nvPr>
            <p:ph type="sldNum" sz="quarter" idx="12"/>
          </p:nvPr>
        </p:nvSpPr>
        <p:spPr/>
        <p:txBody>
          <a:bodyPr/>
          <a:lstStyle/>
          <a:p>
            <a:fld id="{826A49CB-33A8-4C40-AAE4-916F2A72E54A}" type="slidenum">
              <a:rPr lang="en-SG" smtClean="0"/>
              <a:t>‹#›</a:t>
            </a:fld>
            <a:endParaRPr lang="en-SG"/>
          </a:p>
        </p:txBody>
      </p:sp>
    </p:spTree>
    <p:extLst>
      <p:ext uri="{BB962C8B-B14F-4D97-AF65-F5344CB8AC3E}">
        <p14:creationId xmlns:p14="http://schemas.microsoft.com/office/powerpoint/2010/main" val="306546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4729-3292-4661-87BD-392EC9BBC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F6CFCD5-D2FF-4628-AA4A-68BAE6434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1CCC30-A088-4462-9413-213FC2C6CFA1}"/>
              </a:ext>
            </a:extLst>
          </p:cNvPr>
          <p:cNvSpPr>
            <a:spLocks noGrp="1"/>
          </p:cNvSpPr>
          <p:nvPr>
            <p:ph type="dt" sz="half" idx="10"/>
          </p:nvPr>
        </p:nvSpPr>
        <p:spPr/>
        <p:txBody>
          <a:bodyPr/>
          <a:lstStyle/>
          <a:p>
            <a:fld id="{4601087C-F51D-4673-80E8-B33F558C893D}" type="datetimeFigureOut">
              <a:rPr lang="en-SG" smtClean="0"/>
              <a:t>15/11/2018</a:t>
            </a:fld>
            <a:endParaRPr lang="en-SG"/>
          </a:p>
        </p:txBody>
      </p:sp>
      <p:sp>
        <p:nvSpPr>
          <p:cNvPr id="5" name="Footer Placeholder 4">
            <a:extLst>
              <a:ext uri="{FF2B5EF4-FFF2-40B4-BE49-F238E27FC236}">
                <a16:creationId xmlns:a16="http://schemas.microsoft.com/office/drawing/2014/main" id="{13AD20AE-7520-43A8-B78D-71BFDA50217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658AE87-C3B1-43A6-9902-74C23390F7BF}"/>
              </a:ext>
            </a:extLst>
          </p:cNvPr>
          <p:cNvSpPr>
            <a:spLocks noGrp="1"/>
          </p:cNvSpPr>
          <p:nvPr>
            <p:ph type="sldNum" sz="quarter" idx="12"/>
          </p:nvPr>
        </p:nvSpPr>
        <p:spPr/>
        <p:txBody>
          <a:bodyPr/>
          <a:lstStyle/>
          <a:p>
            <a:fld id="{826A49CB-33A8-4C40-AAE4-916F2A72E54A}" type="slidenum">
              <a:rPr lang="en-SG" smtClean="0"/>
              <a:t>‹#›</a:t>
            </a:fld>
            <a:endParaRPr lang="en-SG"/>
          </a:p>
        </p:txBody>
      </p:sp>
    </p:spTree>
    <p:extLst>
      <p:ext uri="{BB962C8B-B14F-4D97-AF65-F5344CB8AC3E}">
        <p14:creationId xmlns:p14="http://schemas.microsoft.com/office/powerpoint/2010/main" val="273577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726D-AEBA-425C-B7F4-94561F2EF11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F0A258C-CA1F-4521-B109-EDE8C809C85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446FF7C8-3528-47E1-8161-E2ABE48B68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4497EE0-643C-4A55-871D-D1FC91F47521}"/>
              </a:ext>
            </a:extLst>
          </p:cNvPr>
          <p:cNvSpPr>
            <a:spLocks noGrp="1"/>
          </p:cNvSpPr>
          <p:nvPr>
            <p:ph type="dt" sz="half" idx="10"/>
          </p:nvPr>
        </p:nvSpPr>
        <p:spPr/>
        <p:txBody>
          <a:bodyPr/>
          <a:lstStyle/>
          <a:p>
            <a:fld id="{4601087C-F51D-4673-80E8-B33F558C893D}" type="datetimeFigureOut">
              <a:rPr lang="en-SG" smtClean="0"/>
              <a:t>15/11/2018</a:t>
            </a:fld>
            <a:endParaRPr lang="en-SG"/>
          </a:p>
        </p:txBody>
      </p:sp>
      <p:sp>
        <p:nvSpPr>
          <p:cNvPr id="6" name="Footer Placeholder 5">
            <a:extLst>
              <a:ext uri="{FF2B5EF4-FFF2-40B4-BE49-F238E27FC236}">
                <a16:creationId xmlns:a16="http://schemas.microsoft.com/office/drawing/2014/main" id="{29E33938-CA9F-4954-B2F1-5457AA15352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0F57F64-2A1D-4327-8879-B8D07805E06D}"/>
              </a:ext>
            </a:extLst>
          </p:cNvPr>
          <p:cNvSpPr>
            <a:spLocks noGrp="1"/>
          </p:cNvSpPr>
          <p:nvPr>
            <p:ph type="sldNum" sz="quarter" idx="12"/>
          </p:nvPr>
        </p:nvSpPr>
        <p:spPr/>
        <p:txBody>
          <a:bodyPr/>
          <a:lstStyle/>
          <a:p>
            <a:fld id="{826A49CB-33A8-4C40-AAE4-916F2A72E54A}" type="slidenum">
              <a:rPr lang="en-SG" smtClean="0"/>
              <a:t>‹#›</a:t>
            </a:fld>
            <a:endParaRPr lang="en-SG"/>
          </a:p>
        </p:txBody>
      </p:sp>
    </p:spTree>
    <p:extLst>
      <p:ext uri="{BB962C8B-B14F-4D97-AF65-F5344CB8AC3E}">
        <p14:creationId xmlns:p14="http://schemas.microsoft.com/office/powerpoint/2010/main" val="75240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3C54-5ADD-4759-AD8C-6140AB3D272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2BE8019-9941-44EE-A8B4-C96815EE6E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C76F35-53F7-4425-83FF-725286B0E9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DDADCD-6293-4065-85D7-2D4694E2C7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D04C93-B945-4B55-964C-A7B3318A7F1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EB6ABBC-E234-4D60-A174-2CA4C9BC632E}"/>
              </a:ext>
            </a:extLst>
          </p:cNvPr>
          <p:cNvSpPr>
            <a:spLocks noGrp="1"/>
          </p:cNvSpPr>
          <p:nvPr>
            <p:ph type="dt" sz="half" idx="10"/>
          </p:nvPr>
        </p:nvSpPr>
        <p:spPr/>
        <p:txBody>
          <a:bodyPr/>
          <a:lstStyle/>
          <a:p>
            <a:fld id="{4601087C-F51D-4673-80E8-B33F558C893D}" type="datetimeFigureOut">
              <a:rPr lang="en-SG" smtClean="0"/>
              <a:t>15/11/2018</a:t>
            </a:fld>
            <a:endParaRPr lang="en-SG"/>
          </a:p>
        </p:txBody>
      </p:sp>
      <p:sp>
        <p:nvSpPr>
          <p:cNvPr id="8" name="Footer Placeholder 7">
            <a:extLst>
              <a:ext uri="{FF2B5EF4-FFF2-40B4-BE49-F238E27FC236}">
                <a16:creationId xmlns:a16="http://schemas.microsoft.com/office/drawing/2014/main" id="{C1383684-605A-4F6E-99CC-52B7E20E507A}"/>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B1014B2D-3C95-43AD-9522-3282213B23A9}"/>
              </a:ext>
            </a:extLst>
          </p:cNvPr>
          <p:cNvSpPr>
            <a:spLocks noGrp="1"/>
          </p:cNvSpPr>
          <p:nvPr>
            <p:ph type="sldNum" sz="quarter" idx="12"/>
          </p:nvPr>
        </p:nvSpPr>
        <p:spPr/>
        <p:txBody>
          <a:bodyPr/>
          <a:lstStyle/>
          <a:p>
            <a:fld id="{826A49CB-33A8-4C40-AAE4-916F2A72E54A}" type="slidenum">
              <a:rPr lang="en-SG" smtClean="0"/>
              <a:t>‹#›</a:t>
            </a:fld>
            <a:endParaRPr lang="en-SG"/>
          </a:p>
        </p:txBody>
      </p:sp>
    </p:spTree>
    <p:extLst>
      <p:ext uri="{BB962C8B-B14F-4D97-AF65-F5344CB8AC3E}">
        <p14:creationId xmlns:p14="http://schemas.microsoft.com/office/powerpoint/2010/main" val="370540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B637-056C-4F6F-95D1-BB1968716F2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F07F426-6477-4B67-BFE4-AD3010429705}"/>
              </a:ext>
            </a:extLst>
          </p:cNvPr>
          <p:cNvSpPr>
            <a:spLocks noGrp="1"/>
          </p:cNvSpPr>
          <p:nvPr>
            <p:ph type="dt" sz="half" idx="10"/>
          </p:nvPr>
        </p:nvSpPr>
        <p:spPr/>
        <p:txBody>
          <a:bodyPr/>
          <a:lstStyle/>
          <a:p>
            <a:fld id="{4601087C-F51D-4673-80E8-B33F558C893D}" type="datetimeFigureOut">
              <a:rPr lang="en-SG" smtClean="0"/>
              <a:t>15/11/2018</a:t>
            </a:fld>
            <a:endParaRPr lang="en-SG"/>
          </a:p>
        </p:txBody>
      </p:sp>
      <p:sp>
        <p:nvSpPr>
          <p:cNvPr id="4" name="Footer Placeholder 3">
            <a:extLst>
              <a:ext uri="{FF2B5EF4-FFF2-40B4-BE49-F238E27FC236}">
                <a16:creationId xmlns:a16="http://schemas.microsoft.com/office/drawing/2014/main" id="{7A2F510D-59B8-4133-B921-2DB62F35413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790494A-90B4-4444-A3EE-47949848CC16}"/>
              </a:ext>
            </a:extLst>
          </p:cNvPr>
          <p:cNvSpPr>
            <a:spLocks noGrp="1"/>
          </p:cNvSpPr>
          <p:nvPr>
            <p:ph type="sldNum" sz="quarter" idx="12"/>
          </p:nvPr>
        </p:nvSpPr>
        <p:spPr/>
        <p:txBody>
          <a:bodyPr/>
          <a:lstStyle/>
          <a:p>
            <a:fld id="{826A49CB-33A8-4C40-AAE4-916F2A72E54A}" type="slidenum">
              <a:rPr lang="en-SG" smtClean="0"/>
              <a:t>‹#›</a:t>
            </a:fld>
            <a:endParaRPr lang="en-SG"/>
          </a:p>
        </p:txBody>
      </p:sp>
    </p:spTree>
    <p:extLst>
      <p:ext uri="{BB962C8B-B14F-4D97-AF65-F5344CB8AC3E}">
        <p14:creationId xmlns:p14="http://schemas.microsoft.com/office/powerpoint/2010/main" val="15028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6F9D0-5F36-432D-8523-7797E17E5FEA}"/>
              </a:ext>
            </a:extLst>
          </p:cNvPr>
          <p:cNvSpPr>
            <a:spLocks noGrp="1"/>
          </p:cNvSpPr>
          <p:nvPr>
            <p:ph type="dt" sz="half" idx="10"/>
          </p:nvPr>
        </p:nvSpPr>
        <p:spPr/>
        <p:txBody>
          <a:bodyPr/>
          <a:lstStyle/>
          <a:p>
            <a:fld id="{4601087C-F51D-4673-80E8-B33F558C893D}" type="datetimeFigureOut">
              <a:rPr lang="en-SG" smtClean="0"/>
              <a:t>15/11/2018</a:t>
            </a:fld>
            <a:endParaRPr lang="en-SG"/>
          </a:p>
        </p:txBody>
      </p:sp>
      <p:sp>
        <p:nvSpPr>
          <p:cNvPr id="3" name="Footer Placeholder 2">
            <a:extLst>
              <a:ext uri="{FF2B5EF4-FFF2-40B4-BE49-F238E27FC236}">
                <a16:creationId xmlns:a16="http://schemas.microsoft.com/office/drawing/2014/main" id="{BEA26D01-A9D4-419C-9C55-F85A2D72CC0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F401F7E-9BFB-49EE-AD63-F219CB3C86AF}"/>
              </a:ext>
            </a:extLst>
          </p:cNvPr>
          <p:cNvSpPr>
            <a:spLocks noGrp="1"/>
          </p:cNvSpPr>
          <p:nvPr>
            <p:ph type="sldNum" sz="quarter" idx="12"/>
          </p:nvPr>
        </p:nvSpPr>
        <p:spPr/>
        <p:txBody>
          <a:bodyPr/>
          <a:lstStyle/>
          <a:p>
            <a:fld id="{826A49CB-33A8-4C40-AAE4-916F2A72E54A}" type="slidenum">
              <a:rPr lang="en-SG" smtClean="0"/>
              <a:t>‹#›</a:t>
            </a:fld>
            <a:endParaRPr lang="en-SG"/>
          </a:p>
        </p:txBody>
      </p:sp>
    </p:spTree>
    <p:extLst>
      <p:ext uri="{BB962C8B-B14F-4D97-AF65-F5344CB8AC3E}">
        <p14:creationId xmlns:p14="http://schemas.microsoft.com/office/powerpoint/2010/main" val="328701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2FD2-6B64-48EB-9FD6-E6679B971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396C616-7E58-435E-A6C1-076C9EF0F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DDF98FB-505C-4371-8A22-D5DFA8113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620F5E-FF9A-4BBE-AC65-826ECFF03F10}"/>
              </a:ext>
            </a:extLst>
          </p:cNvPr>
          <p:cNvSpPr>
            <a:spLocks noGrp="1"/>
          </p:cNvSpPr>
          <p:nvPr>
            <p:ph type="dt" sz="half" idx="10"/>
          </p:nvPr>
        </p:nvSpPr>
        <p:spPr/>
        <p:txBody>
          <a:bodyPr/>
          <a:lstStyle/>
          <a:p>
            <a:fld id="{4601087C-F51D-4673-80E8-B33F558C893D}" type="datetimeFigureOut">
              <a:rPr lang="en-SG" smtClean="0"/>
              <a:t>15/11/2018</a:t>
            </a:fld>
            <a:endParaRPr lang="en-SG"/>
          </a:p>
        </p:txBody>
      </p:sp>
      <p:sp>
        <p:nvSpPr>
          <p:cNvPr id="6" name="Footer Placeholder 5">
            <a:extLst>
              <a:ext uri="{FF2B5EF4-FFF2-40B4-BE49-F238E27FC236}">
                <a16:creationId xmlns:a16="http://schemas.microsoft.com/office/drawing/2014/main" id="{6AEE6E42-B4EF-4F1A-A0AD-6912DFC0D0E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10D479E-3D89-4D89-8C58-8269BB4554D8}"/>
              </a:ext>
            </a:extLst>
          </p:cNvPr>
          <p:cNvSpPr>
            <a:spLocks noGrp="1"/>
          </p:cNvSpPr>
          <p:nvPr>
            <p:ph type="sldNum" sz="quarter" idx="12"/>
          </p:nvPr>
        </p:nvSpPr>
        <p:spPr/>
        <p:txBody>
          <a:bodyPr/>
          <a:lstStyle/>
          <a:p>
            <a:fld id="{826A49CB-33A8-4C40-AAE4-916F2A72E54A}" type="slidenum">
              <a:rPr lang="en-SG" smtClean="0"/>
              <a:t>‹#›</a:t>
            </a:fld>
            <a:endParaRPr lang="en-SG"/>
          </a:p>
        </p:txBody>
      </p:sp>
    </p:spTree>
    <p:extLst>
      <p:ext uri="{BB962C8B-B14F-4D97-AF65-F5344CB8AC3E}">
        <p14:creationId xmlns:p14="http://schemas.microsoft.com/office/powerpoint/2010/main" val="300106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7FE1E-043C-41AC-8B46-E046FD7AF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F08B1DD-32A7-4758-B232-650FD52E48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386E74E-403C-4DCB-9A14-0DAFF0A43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36D142-CD75-4EDA-AC19-5B34AF9F4227}"/>
              </a:ext>
            </a:extLst>
          </p:cNvPr>
          <p:cNvSpPr>
            <a:spLocks noGrp="1"/>
          </p:cNvSpPr>
          <p:nvPr>
            <p:ph type="dt" sz="half" idx="10"/>
          </p:nvPr>
        </p:nvSpPr>
        <p:spPr/>
        <p:txBody>
          <a:bodyPr/>
          <a:lstStyle/>
          <a:p>
            <a:fld id="{4601087C-F51D-4673-80E8-B33F558C893D}" type="datetimeFigureOut">
              <a:rPr lang="en-SG" smtClean="0"/>
              <a:t>15/11/2018</a:t>
            </a:fld>
            <a:endParaRPr lang="en-SG"/>
          </a:p>
        </p:txBody>
      </p:sp>
      <p:sp>
        <p:nvSpPr>
          <p:cNvPr id="6" name="Footer Placeholder 5">
            <a:extLst>
              <a:ext uri="{FF2B5EF4-FFF2-40B4-BE49-F238E27FC236}">
                <a16:creationId xmlns:a16="http://schemas.microsoft.com/office/drawing/2014/main" id="{AB9E22E8-38F1-4246-A0A5-FB1B677BA89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92566F9-862C-4EE1-B116-E754811FEB57}"/>
              </a:ext>
            </a:extLst>
          </p:cNvPr>
          <p:cNvSpPr>
            <a:spLocks noGrp="1"/>
          </p:cNvSpPr>
          <p:nvPr>
            <p:ph type="sldNum" sz="quarter" idx="12"/>
          </p:nvPr>
        </p:nvSpPr>
        <p:spPr/>
        <p:txBody>
          <a:bodyPr/>
          <a:lstStyle/>
          <a:p>
            <a:fld id="{826A49CB-33A8-4C40-AAE4-916F2A72E54A}" type="slidenum">
              <a:rPr lang="en-SG" smtClean="0"/>
              <a:t>‹#›</a:t>
            </a:fld>
            <a:endParaRPr lang="en-SG"/>
          </a:p>
        </p:txBody>
      </p:sp>
    </p:spTree>
    <p:extLst>
      <p:ext uri="{BB962C8B-B14F-4D97-AF65-F5344CB8AC3E}">
        <p14:creationId xmlns:p14="http://schemas.microsoft.com/office/powerpoint/2010/main" val="88825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1F914A-FEC4-446D-8799-F91A5AEB56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DFCCECF-29B2-40CA-948B-2E87CD9DD9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52298C4-8F8F-404C-8F23-7B97BF26A1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1087C-F51D-4673-80E8-B33F558C893D}" type="datetimeFigureOut">
              <a:rPr lang="en-SG" smtClean="0"/>
              <a:t>15/11/2018</a:t>
            </a:fld>
            <a:endParaRPr lang="en-SG"/>
          </a:p>
        </p:txBody>
      </p:sp>
      <p:sp>
        <p:nvSpPr>
          <p:cNvPr id="5" name="Footer Placeholder 4">
            <a:extLst>
              <a:ext uri="{FF2B5EF4-FFF2-40B4-BE49-F238E27FC236}">
                <a16:creationId xmlns:a16="http://schemas.microsoft.com/office/drawing/2014/main" id="{B6325208-3F75-4562-A555-1506E78CE5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AE0E6F13-FE83-49DB-9ABD-5F76B5466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A49CB-33A8-4C40-AAE4-916F2A72E54A}" type="slidenum">
              <a:rPr lang="en-SG" smtClean="0"/>
              <a:t>‹#›</a:t>
            </a:fld>
            <a:endParaRPr lang="en-SG"/>
          </a:p>
        </p:txBody>
      </p:sp>
    </p:spTree>
    <p:extLst>
      <p:ext uri="{BB962C8B-B14F-4D97-AF65-F5344CB8AC3E}">
        <p14:creationId xmlns:p14="http://schemas.microsoft.com/office/powerpoint/2010/main" val="1768614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75CD49-49AB-46C0-BB02-FDE4C9A0CEA3}"/>
              </a:ext>
            </a:extLst>
          </p:cNvPr>
          <p:cNvSpPr/>
          <p:nvPr/>
        </p:nvSpPr>
        <p:spPr>
          <a:xfrm>
            <a:off x="528452" y="2440379"/>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A</a:t>
            </a:r>
          </a:p>
        </p:txBody>
      </p:sp>
      <p:sp>
        <p:nvSpPr>
          <p:cNvPr id="5" name="Rectangle 4">
            <a:extLst>
              <a:ext uri="{FF2B5EF4-FFF2-40B4-BE49-F238E27FC236}">
                <a16:creationId xmlns:a16="http://schemas.microsoft.com/office/drawing/2014/main" id="{0EA20C99-4A0E-4FF6-9600-741464FFD8A6}"/>
              </a:ext>
            </a:extLst>
          </p:cNvPr>
          <p:cNvSpPr/>
          <p:nvPr/>
        </p:nvSpPr>
        <p:spPr>
          <a:xfrm>
            <a:off x="10278715" y="2579430"/>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B</a:t>
            </a:r>
          </a:p>
        </p:txBody>
      </p:sp>
      <p:cxnSp>
        <p:nvCxnSpPr>
          <p:cNvPr id="7" name="Straight Connector 6">
            <a:extLst>
              <a:ext uri="{FF2B5EF4-FFF2-40B4-BE49-F238E27FC236}">
                <a16:creationId xmlns:a16="http://schemas.microsoft.com/office/drawing/2014/main" id="{1B20CE9F-038D-469E-B7DB-A64D0085525E}"/>
              </a:ext>
            </a:extLst>
          </p:cNvPr>
          <p:cNvCxnSpPr/>
          <p:nvPr/>
        </p:nvCxnSpPr>
        <p:spPr>
          <a:xfrm>
            <a:off x="2763223"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EA70CB7-B5D9-41E8-89EB-BC329B07850A}"/>
              </a:ext>
            </a:extLst>
          </p:cNvPr>
          <p:cNvSpPr txBox="1"/>
          <p:nvPr/>
        </p:nvSpPr>
        <p:spPr>
          <a:xfrm>
            <a:off x="2482729" y="166862"/>
            <a:ext cx="560987" cy="369332"/>
          </a:xfrm>
          <a:prstGeom prst="rect">
            <a:avLst/>
          </a:prstGeom>
          <a:noFill/>
        </p:spPr>
        <p:txBody>
          <a:bodyPr wrap="none" rtlCol="0">
            <a:spAutoFit/>
          </a:bodyPr>
          <a:lstStyle/>
          <a:p>
            <a:r>
              <a:rPr lang="en-SG" dirty="0"/>
              <a:t>NAT</a:t>
            </a:r>
          </a:p>
        </p:txBody>
      </p:sp>
      <p:cxnSp>
        <p:nvCxnSpPr>
          <p:cNvPr id="9" name="Straight Connector 8">
            <a:extLst>
              <a:ext uri="{FF2B5EF4-FFF2-40B4-BE49-F238E27FC236}">
                <a16:creationId xmlns:a16="http://schemas.microsoft.com/office/drawing/2014/main" id="{32EBC9E4-6912-405F-9B5A-1FF8CEC5E2C5}"/>
              </a:ext>
            </a:extLst>
          </p:cNvPr>
          <p:cNvCxnSpPr/>
          <p:nvPr/>
        </p:nvCxnSpPr>
        <p:spPr>
          <a:xfrm>
            <a:off x="9557708"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7042A-0FFD-407B-8811-4F2A58D704C6}"/>
              </a:ext>
            </a:extLst>
          </p:cNvPr>
          <p:cNvSpPr txBox="1"/>
          <p:nvPr/>
        </p:nvSpPr>
        <p:spPr>
          <a:xfrm>
            <a:off x="9277214" y="166862"/>
            <a:ext cx="560987" cy="369332"/>
          </a:xfrm>
          <a:prstGeom prst="rect">
            <a:avLst/>
          </a:prstGeom>
          <a:noFill/>
        </p:spPr>
        <p:txBody>
          <a:bodyPr wrap="none" rtlCol="0">
            <a:spAutoFit/>
          </a:bodyPr>
          <a:lstStyle/>
          <a:p>
            <a:r>
              <a:rPr lang="en-SG" dirty="0"/>
              <a:t>NAT</a:t>
            </a:r>
          </a:p>
        </p:txBody>
      </p:sp>
      <p:sp>
        <p:nvSpPr>
          <p:cNvPr id="11" name="Oval 10">
            <a:extLst>
              <a:ext uri="{FF2B5EF4-FFF2-40B4-BE49-F238E27FC236}">
                <a16:creationId xmlns:a16="http://schemas.microsoft.com/office/drawing/2014/main" id="{7C2D5336-58E7-470B-A8AA-271549458D35}"/>
              </a:ext>
            </a:extLst>
          </p:cNvPr>
          <p:cNvSpPr/>
          <p:nvPr/>
        </p:nvSpPr>
        <p:spPr>
          <a:xfrm>
            <a:off x="5415071" y="467212"/>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Tracker</a:t>
            </a:r>
          </a:p>
        </p:txBody>
      </p:sp>
      <p:sp>
        <p:nvSpPr>
          <p:cNvPr id="14" name="Oval 13">
            <a:extLst>
              <a:ext uri="{FF2B5EF4-FFF2-40B4-BE49-F238E27FC236}">
                <a16:creationId xmlns:a16="http://schemas.microsoft.com/office/drawing/2014/main" id="{356D8691-DC6E-4AAE-A76D-4506D37D2EE8}"/>
              </a:ext>
            </a:extLst>
          </p:cNvPr>
          <p:cNvSpPr/>
          <p:nvPr/>
        </p:nvSpPr>
        <p:spPr>
          <a:xfrm>
            <a:off x="5415070" y="1660827"/>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Stun</a:t>
            </a:r>
          </a:p>
        </p:txBody>
      </p:sp>
      <p:sp>
        <p:nvSpPr>
          <p:cNvPr id="15" name="Oval 14">
            <a:extLst>
              <a:ext uri="{FF2B5EF4-FFF2-40B4-BE49-F238E27FC236}">
                <a16:creationId xmlns:a16="http://schemas.microsoft.com/office/drawing/2014/main" id="{8B6C0257-9B0B-4258-AECB-3CC5076448DB}"/>
              </a:ext>
            </a:extLst>
          </p:cNvPr>
          <p:cNvSpPr/>
          <p:nvPr/>
        </p:nvSpPr>
        <p:spPr>
          <a:xfrm>
            <a:off x="5415069" y="2579430"/>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Signal</a:t>
            </a:r>
          </a:p>
        </p:txBody>
      </p:sp>
      <p:sp>
        <p:nvSpPr>
          <p:cNvPr id="16" name="Oval 15">
            <a:extLst>
              <a:ext uri="{FF2B5EF4-FFF2-40B4-BE49-F238E27FC236}">
                <a16:creationId xmlns:a16="http://schemas.microsoft.com/office/drawing/2014/main" id="{E9BC2475-404F-4DDF-B916-D4DF0332DBF4}"/>
              </a:ext>
            </a:extLst>
          </p:cNvPr>
          <p:cNvSpPr/>
          <p:nvPr/>
        </p:nvSpPr>
        <p:spPr>
          <a:xfrm>
            <a:off x="5415068" y="3571079"/>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Relay</a:t>
            </a:r>
          </a:p>
        </p:txBody>
      </p:sp>
      <p:sp>
        <p:nvSpPr>
          <p:cNvPr id="17" name="TextBox 16">
            <a:extLst>
              <a:ext uri="{FF2B5EF4-FFF2-40B4-BE49-F238E27FC236}">
                <a16:creationId xmlns:a16="http://schemas.microsoft.com/office/drawing/2014/main" id="{34FE51F2-22AC-45B8-AE9B-D6251526664A}"/>
              </a:ext>
            </a:extLst>
          </p:cNvPr>
          <p:cNvSpPr txBox="1"/>
          <p:nvPr/>
        </p:nvSpPr>
        <p:spPr>
          <a:xfrm>
            <a:off x="1862172" y="5860169"/>
            <a:ext cx="8543294" cy="369332"/>
          </a:xfrm>
          <a:prstGeom prst="rect">
            <a:avLst/>
          </a:prstGeom>
          <a:noFill/>
        </p:spPr>
        <p:txBody>
          <a:bodyPr wrap="square" rtlCol="0">
            <a:spAutoFit/>
          </a:bodyPr>
          <a:lstStyle/>
          <a:p>
            <a:r>
              <a:rPr lang="en-SG" dirty="0"/>
              <a:t>For symmetric NAT network, a signal and relay server is need to punch through the NAT</a:t>
            </a:r>
          </a:p>
        </p:txBody>
      </p:sp>
    </p:spTree>
    <p:extLst>
      <p:ext uri="{BB962C8B-B14F-4D97-AF65-F5344CB8AC3E}">
        <p14:creationId xmlns:p14="http://schemas.microsoft.com/office/powerpoint/2010/main" val="2798517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75CD49-49AB-46C0-BB02-FDE4C9A0CEA3}"/>
              </a:ext>
            </a:extLst>
          </p:cNvPr>
          <p:cNvSpPr/>
          <p:nvPr/>
        </p:nvSpPr>
        <p:spPr>
          <a:xfrm>
            <a:off x="528452" y="2440379"/>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A</a:t>
            </a:r>
          </a:p>
        </p:txBody>
      </p:sp>
      <p:sp>
        <p:nvSpPr>
          <p:cNvPr id="5" name="Rectangle 4">
            <a:extLst>
              <a:ext uri="{FF2B5EF4-FFF2-40B4-BE49-F238E27FC236}">
                <a16:creationId xmlns:a16="http://schemas.microsoft.com/office/drawing/2014/main" id="{0EA20C99-4A0E-4FF6-9600-741464FFD8A6}"/>
              </a:ext>
            </a:extLst>
          </p:cNvPr>
          <p:cNvSpPr/>
          <p:nvPr/>
        </p:nvSpPr>
        <p:spPr>
          <a:xfrm>
            <a:off x="10278715" y="2579430"/>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B</a:t>
            </a:r>
          </a:p>
        </p:txBody>
      </p:sp>
      <p:cxnSp>
        <p:nvCxnSpPr>
          <p:cNvPr id="7" name="Straight Connector 6">
            <a:extLst>
              <a:ext uri="{FF2B5EF4-FFF2-40B4-BE49-F238E27FC236}">
                <a16:creationId xmlns:a16="http://schemas.microsoft.com/office/drawing/2014/main" id="{1B20CE9F-038D-469E-B7DB-A64D0085525E}"/>
              </a:ext>
            </a:extLst>
          </p:cNvPr>
          <p:cNvCxnSpPr/>
          <p:nvPr/>
        </p:nvCxnSpPr>
        <p:spPr>
          <a:xfrm>
            <a:off x="2763223"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EA70CB7-B5D9-41E8-89EB-BC329B07850A}"/>
              </a:ext>
            </a:extLst>
          </p:cNvPr>
          <p:cNvSpPr txBox="1"/>
          <p:nvPr/>
        </p:nvSpPr>
        <p:spPr>
          <a:xfrm>
            <a:off x="2482729" y="166862"/>
            <a:ext cx="560987" cy="369332"/>
          </a:xfrm>
          <a:prstGeom prst="rect">
            <a:avLst/>
          </a:prstGeom>
          <a:noFill/>
        </p:spPr>
        <p:txBody>
          <a:bodyPr wrap="none" rtlCol="0">
            <a:spAutoFit/>
          </a:bodyPr>
          <a:lstStyle/>
          <a:p>
            <a:r>
              <a:rPr lang="en-SG" dirty="0"/>
              <a:t>NAT</a:t>
            </a:r>
          </a:p>
        </p:txBody>
      </p:sp>
      <p:cxnSp>
        <p:nvCxnSpPr>
          <p:cNvPr id="9" name="Straight Connector 8">
            <a:extLst>
              <a:ext uri="{FF2B5EF4-FFF2-40B4-BE49-F238E27FC236}">
                <a16:creationId xmlns:a16="http://schemas.microsoft.com/office/drawing/2014/main" id="{32EBC9E4-6912-405F-9B5A-1FF8CEC5E2C5}"/>
              </a:ext>
            </a:extLst>
          </p:cNvPr>
          <p:cNvCxnSpPr/>
          <p:nvPr/>
        </p:nvCxnSpPr>
        <p:spPr>
          <a:xfrm>
            <a:off x="9557708"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7042A-0FFD-407B-8811-4F2A58D704C6}"/>
              </a:ext>
            </a:extLst>
          </p:cNvPr>
          <p:cNvSpPr txBox="1"/>
          <p:nvPr/>
        </p:nvSpPr>
        <p:spPr>
          <a:xfrm>
            <a:off x="9277214" y="166862"/>
            <a:ext cx="560987" cy="369332"/>
          </a:xfrm>
          <a:prstGeom prst="rect">
            <a:avLst/>
          </a:prstGeom>
          <a:noFill/>
        </p:spPr>
        <p:txBody>
          <a:bodyPr wrap="none" rtlCol="0">
            <a:spAutoFit/>
          </a:bodyPr>
          <a:lstStyle/>
          <a:p>
            <a:r>
              <a:rPr lang="en-SG" dirty="0"/>
              <a:t>NAT</a:t>
            </a:r>
          </a:p>
        </p:txBody>
      </p:sp>
      <p:sp>
        <p:nvSpPr>
          <p:cNvPr id="11" name="Oval 10">
            <a:extLst>
              <a:ext uri="{FF2B5EF4-FFF2-40B4-BE49-F238E27FC236}">
                <a16:creationId xmlns:a16="http://schemas.microsoft.com/office/drawing/2014/main" id="{7C2D5336-58E7-470B-A8AA-271549458D35}"/>
              </a:ext>
            </a:extLst>
          </p:cNvPr>
          <p:cNvSpPr/>
          <p:nvPr/>
        </p:nvSpPr>
        <p:spPr>
          <a:xfrm>
            <a:off x="5415071" y="467212"/>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Tracker</a:t>
            </a:r>
          </a:p>
        </p:txBody>
      </p:sp>
      <p:sp>
        <p:nvSpPr>
          <p:cNvPr id="14" name="Oval 13">
            <a:extLst>
              <a:ext uri="{FF2B5EF4-FFF2-40B4-BE49-F238E27FC236}">
                <a16:creationId xmlns:a16="http://schemas.microsoft.com/office/drawing/2014/main" id="{356D8691-DC6E-4AAE-A76D-4506D37D2EE8}"/>
              </a:ext>
            </a:extLst>
          </p:cNvPr>
          <p:cNvSpPr/>
          <p:nvPr/>
        </p:nvSpPr>
        <p:spPr>
          <a:xfrm>
            <a:off x="5415070" y="1660827"/>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Stun</a:t>
            </a:r>
          </a:p>
        </p:txBody>
      </p:sp>
      <p:sp>
        <p:nvSpPr>
          <p:cNvPr id="15" name="Oval 14">
            <a:extLst>
              <a:ext uri="{FF2B5EF4-FFF2-40B4-BE49-F238E27FC236}">
                <a16:creationId xmlns:a16="http://schemas.microsoft.com/office/drawing/2014/main" id="{8B6C0257-9B0B-4258-AECB-3CC5076448DB}"/>
              </a:ext>
            </a:extLst>
          </p:cNvPr>
          <p:cNvSpPr/>
          <p:nvPr/>
        </p:nvSpPr>
        <p:spPr>
          <a:xfrm>
            <a:off x="5415069" y="2579430"/>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Signal</a:t>
            </a:r>
          </a:p>
        </p:txBody>
      </p:sp>
      <p:sp>
        <p:nvSpPr>
          <p:cNvPr id="16" name="Oval 15">
            <a:extLst>
              <a:ext uri="{FF2B5EF4-FFF2-40B4-BE49-F238E27FC236}">
                <a16:creationId xmlns:a16="http://schemas.microsoft.com/office/drawing/2014/main" id="{E9BC2475-404F-4DDF-B916-D4DF0332DBF4}"/>
              </a:ext>
            </a:extLst>
          </p:cNvPr>
          <p:cNvSpPr/>
          <p:nvPr/>
        </p:nvSpPr>
        <p:spPr>
          <a:xfrm>
            <a:off x="5415068" y="3571079"/>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Relay</a:t>
            </a:r>
          </a:p>
        </p:txBody>
      </p:sp>
      <p:sp>
        <p:nvSpPr>
          <p:cNvPr id="17" name="TextBox 16">
            <a:extLst>
              <a:ext uri="{FF2B5EF4-FFF2-40B4-BE49-F238E27FC236}">
                <a16:creationId xmlns:a16="http://schemas.microsoft.com/office/drawing/2014/main" id="{34FE51F2-22AC-45B8-AE9B-D6251526664A}"/>
              </a:ext>
            </a:extLst>
          </p:cNvPr>
          <p:cNvSpPr txBox="1"/>
          <p:nvPr/>
        </p:nvSpPr>
        <p:spPr>
          <a:xfrm>
            <a:off x="1824353" y="5582939"/>
            <a:ext cx="8543294" cy="646331"/>
          </a:xfrm>
          <a:prstGeom prst="rect">
            <a:avLst/>
          </a:prstGeom>
          <a:noFill/>
        </p:spPr>
        <p:txBody>
          <a:bodyPr wrap="square" rtlCol="0">
            <a:spAutoFit/>
          </a:bodyPr>
          <a:lstStyle/>
          <a:p>
            <a:r>
              <a:rPr lang="en-SG" dirty="0"/>
              <a:t>Client B will then send a packet, which at the front contains the public IP and TCP port number of client A. The rest of the data will be the data of the chunk requested.</a:t>
            </a:r>
          </a:p>
        </p:txBody>
      </p:sp>
      <p:sp>
        <p:nvSpPr>
          <p:cNvPr id="19" name="Oval 18">
            <a:extLst>
              <a:ext uri="{FF2B5EF4-FFF2-40B4-BE49-F238E27FC236}">
                <a16:creationId xmlns:a16="http://schemas.microsoft.com/office/drawing/2014/main" id="{35348A7A-839E-406B-B9EE-8F8E9B2CE09C}"/>
              </a:ext>
            </a:extLst>
          </p:cNvPr>
          <p:cNvSpPr/>
          <p:nvPr/>
        </p:nvSpPr>
        <p:spPr>
          <a:xfrm>
            <a:off x="5079092" y="1344656"/>
            <a:ext cx="1935750" cy="3321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2AB39050-4015-49BC-8E01-417572136D25}"/>
              </a:ext>
            </a:extLst>
          </p:cNvPr>
          <p:cNvSpPr/>
          <p:nvPr/>
        </p:nvSpPr>
        <p:spPr>
          <a:xfrm>
            <a:off x="2506725" y="2414683"/>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sp>
        <p:nvSpPr>
          <p:cNvPr id="25" name="Rectangle 24">
            <a:extLst>
              <a:ext uri="{FF2B5EF4-FFF2-40B4-BE49-F238E27FC236}">
                <a16:creationId xmlns:a16="http://schemas.microsoft.com/office/drawing/2014/main" id="{AE878A3D-D050-4FFF-A943-662D802BF7E6}"/>
              </a:ext>
            </a:extLst>
          </p:cNvPr>
          <p:cNvSpPr/>
          <p:nvPr/>
        </p:nvSpPr>
        <p:spPr>
          <a:xfrm>
            <a:off x="9325962" y="2511217"/>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cxnSp>
        <p:nvCxnSpPr>
          <p:cNvPr id="27" name="Connector: Curved 26">
            <a:extLst>
              <a:ext uri="{FF2B5EF4-FFF2-40B4-BE49-F238E27FC236}">
                <a16:creationId xmlns:a16="http://schemas.microsoft.com/office/drawing/2014/main" id="{112D742F-E883-46FE-8ED7-00142682B98E}"/>
              </a:ext>
            </a:extLst>
          </p:cNvPr>
          <p:cNvCxnSpPr/>
          <p:nvPr/>
        </p:nvCxnSpPr>
        <p:spPr>
          <a:xfrm>
            <a:off x="1965366" y="3039599"/>
            <a:ext cx="3397210" cy="1140474"/>
          </a:xfrm>
          <a:prstGeom prst="curvedConnector4">
            <a:avLst>
              <a:gd name="adj1" fmla="val 9874"/>
              <a:gd name="adj2" fmla="val 120044"/>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7FF1AB3-7937-40C8-A042-D05511FB1B3E}"/>
              </a:ext>
            </a:extLst>
          </p:cNvPr>
          <p:cNvSpPr/>
          <p:nvPr/>
        </p:nvSpPr>
        <p:spPr>
          <a:xfrm>
            <a:off x="2536226" y="3893314"/>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a:t>
            </a:r>
            <a:br>
              <a:rPr lang="en-SG" dirty="0">
                <a:solidFill>
                  <a:schemeClr val="tx1"/>
                </a:solidFill>
              </a:rPr>
            </a:br>
            <a:r>
              <a:rPr lang="en-SG" dirty="0">
                <a:solidFill>
                  <a:schemeClr val="tx1"/>
                </a:solidFill>
              </a:rPr>
              <a:t>C</a:t>
            </a:r>
            <a:br>
              <a:rPr lang="en-SG" dirty="0">
                <a:solidFill>
                  <a:schemeClr val="tx1"/>
                </a:solidFill>
              </a:rPr>
            </a:br>
            <a:r>
              <a:rPr lang="en-SG" dirty="0">
                <a:solidFill>
                  <a:schemeClr val="tx1"/>
                </a:solidFill>
              </a:rPr>
              <a:t>P</a:t>
            </a:r>
          </a:p>
        </p:txBody>
      </p:sp>
      <p:cxnSp>
        <p:nvCxnSpPr>
          <p:cNvPr id="23" name="Connector: Curved 22">
            <a:extLst>
              <a:ext uri="{FF2B5EF4-FFF2-40B4-BE49-F238E27FC236}">
                <a16:creationId xmlns:a16="http://schemas.microsoft.com/office/drawing/2014/main" id="{0ABF0994-0515-4BFE-A137-37E897ACE94E}"/>
              </a:ext>
            </a:extLst>
          </p:cNvPr>
          <p:cNvCxnSpPr>
            <a:cxnSpLocks/>
            <a:stCxn id="19" idx="5"/>
          </p:cNvCxnSpPr>
          <p:nvPr/>
        </p:nvCxnSpPr>
        <p:spPr>
          <a:xfrm rot="5400000" flipH="1" flipV="1">
            <a:off x="7977458" y="1878817"/>
            <a:ext cx="1055156" cy="3547356"/>
          </a:xfrm>
          <a:prstGeom prst="curvedConnector4">
            <a:avLst>
              <a:gd name="adj1" fmla="val -21665"/>
              <a:gd name="adj2" fmla="val 92567"/>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6BB223E-402A-4E16-860A-46F812A089CA}"/>
              </a:ext>
            </a:extLst>
          </p:cNvPr>
          <p:cNvSpPr/>
          <p:nvPr/>
        </p:nvSpPr>
        <p:spPr>
          <a:xfrm>
            <a:off x="9325701" y="3751298"/>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a:t>
            </a:r>
            <a:br>
              <a:rPr lang="en-SG" dirty="0">
                <a:solidFill>
                  <a:schemeClr val="tx1"/>
                </a:solidFill>
              </a:rPr>
            </a:br>
            <a:r>
              <a:rPr lang="en-SG" dirty="0">
                <a:solidFill>
                  <a:schemeClr val="tx1"/>
                </a:solidFill>
              </a:rPr>
              <a:t>C</a:t>
            </a:r>
            <a:br>
              <a:rPr lang="en-SG" dirty="0">
                <a:solidFill>
                  <a:schemeClr val="tx1"/>
                </a:solidFill>
              </a:rPr>
            </a:br>
            <a:r>
              <a:rPr lang="en-SG" dirty="0">
                <a:solidFill>
                  <a:schemeClr val="tx1"/>
                </a:solidFill>
              </a:rPr>
              <a:t>P</a:t>
            </a:r>
          </a:p>
        </p:txBody>
      </p:sp>
      <p:sp>
        <p:nvSpPr>
          <p:cNvPr id="20" name="TextBox 19">
            <a:extLst>
              <a:ext uri="{FF2B5EF4-FFF2-40B4-BE49-F238E27FC236}">
                <a16:creationId xmlns:a16="http://schemas.microsoft.com/office/drawing/2014/main" id="{FAF66453-B563-421C-A368-07C25A525AAB}"/>
              </a:ext>
            </a:extLst>
          </p:cNvPr>
          <p:cNvSpPr txBox="1"/>
          <p:nvPr/>
        </p:nvSpPr>
        <p:spPr>
          <a:xfrm>
            <a:off x="7866807" y="4424441"/>
            <a:ext cx="1256912" cy="369332"/>
          </a:xfrm>
          <a:prstGeom prst="rect">
            <a:avLst/>
          </a:prstGeom>
          <a:noFill/>
        </p:spPr>
        <p:txBody>
          <a:bodyPr wrap="square" rtlCol="0">
            <a:spAutoFit/>
          </a:bodyPr>
          <a:lstStyle/>
          <a:p>
            <a:r>
              <a:rPr lang="en-SG" dirty="0"/>
              <a:t>Info + data</a:t>
            </a:r>
          </a:p>
        </p:txBody>
      </p:sp>
      <p:sp>
        <p:nvSpPr>
          <p:cNvPr id="2" name="Arrow: Left 1">
            <a:extLst>
              <a:ext uri="{FF2B5EF4-FFF2-40B4-BE49-F238E27FC236}">
                <a16:creationId xmlns:a16="http://schemas.microsoft.com/office/drawing/2014/main" id="{5D73FD54-5CB6-44E6-A32E-2A453579F805}"/>
              </a:ext>
            </a:extLst>
          </p:cNvPr>
          <p:cNvSpPr/>
          <p:nvPr/>
        </p:nvSpPr>
        <p:spPr>
          <a:xfrm>
            <a:off x="7604128" y="4541354"/>
            <a:ext cx="316310" cy="142655"/>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87548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75CD49-49AB-46C0-BB02-FDE4C9A0CEA3}"/>
              </a:ext>
            </a:extLst>
          </p:cNvPr>
          <p:cNvSpPr/>
          <p:nvPr/>
        </p:nvSpPr>
        <p:spPr>
          <a:xfrm>
            <a:off x="528452" y="2440379"/>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A</a:t>
            </a:r>
          </a:p>
        </p:txBody>
      </p:sp>
      <p:sp>
        <p:nvSpPr>
          <p:cNvPr id="5" name="Rectangle 4">
            <a:extLst>
              <a:ext uri="{FF2B5EF4-FFF2-40B4-BE49-F238E27FC236}">
                <a16:creationId xmlns:a16="http://schemas.microsoft.com/office/drawing/2014/main" id="{0EA20C99-4A0E-4FF6-9600-741464FFD8A6}"/>
              </a:ext>
            </a:extLst>
          </p:cNvPr>
          <p:cNvSpPr/>
          <p:nvPr/>
        </p:nvSpPr>
        <p:spPr>
          <a:xfrm>
            <a:off x="10278715" y="2579430"/>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B</a:t>
            </a:r>
          </a:p>
        </p:txBody>
      </p:sp>
      <p:cxnSp>
        <p:nvCxnSpPr>
          <p:cNvPr id="7" name="Straight Connector 6">
            <a:extLst>
              <a:ext uri="{FF2B5EF4-FFF2-40B4-BE49-F238E27FC236}">
                <a16:creationId xmlns:a16="http://schemas.microsoft.com/office/drawing/2014/main" id="{1B20CE9F-038D-469E-B7DB-A64D0085525E}"/>
              </a:ext>
            </a:extLst>
          </p:cNvPr>
          <p:cNvCxnSpPr/>
          <p:nvPr/>
        </p:nvCxnSpPr>
        <p:spPr>
          <a:xfrm>
            <a:off x="2763223"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EA70CB7-B5D9-41E8-89EB-BC329B07850A}"/>
              </a:ext>
            </a:extLst>
          </p:cNvPr>
          <p:cNvSpPr txBox="1"/>
          <p:nvPr/>
        </p:nvSpPr>
        <p:spPr>
          <a:xfrm>
            <a:off x="2482729" y="166862"/>
            <a:ext cx="560987" cy="369332"/>
          </a:xfrm>
          <a:prstGeom prst="rect">
            <a:avLst/>
          </a:prstGeom>
          <a:noFill/>
        </p:spPr>
        <p:txBody>
          <a:bodyPr wrap="none" rtlCol="0">
            <a:spAutoFit/>
          </a:bodyPr>
          <a:lstStyle/>
          <a:p>
            <a:r>
              <a:rPr lang="en-SG" dirty="0"/>
              <a:t>NAT</a:t>
            </a:r>
          </a:p>
        </p:txBody>
      </p:sp>
      <p:cxnSp>
        <p:nvCxnSpPr>
          <p:cNvPr id="9" name="Straight Connector 8">
            <a:extLst>
              <a:ext uri="{FF2B5EF4-FFF2-40B4-BE49-F238E27FC236}">
                <a16:creationId xmlns:a16="http://schemas.microsoft.com/office/drawing/2014/main" id="{32EBC9E4-6912-405F-9B5A-1FF8CEC5E2C5}"/>
              </a:ext>
            </a:extLst>
          </p:cNvPr>
          <p:cNvCxnSpPr/>
          <p:nvPr/>
        </p:nvCxnSpPr>
        <p:spPr>
          <a:xfrm>
            <a:off x="9557708"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7042A-0FFD-407B-8811-4F2A58D704C6}"/>
              </a:ext>
            </a:extLst>
          </p:cNvPr>
          <p:cNvSpPr txBox="1"/>
          <p:nvPr/>
        </p:nvSpPr>
        <p:spPr>
          <a:xfrm>
            <a:off x="9277214" y="166862"/>
            <a:ext cx="560987" cy="369332"/>
          </a:xfrm>
          <a:prstGeom prst="rect">
            <a:avLst/>
          </a:prstGeom>
          <a:noFill/>
        </p:spPr>
        <p:txBody>
          <a:bodyPr wrap="none" rtlCol="0">
            <a:spAutoFit/>
          </a:bodyPr>
          <a:lstStyle/>
          <a:p>
            <a:r>
              <a:rPr lang="en-SG" dirty="0"/>
              <a:t>NAT</a:t>
            </a:r>
          </a:p>
        </p:txBody>
      </p:sp>
      <p:sp>
        <p:nvSpPr>
          <p:cNvPr id="11" name="Oval 10">
            <a:extLst>
              <a:ext uri="{FF2B5EF4-FFF2-40B4-BE49-F238E27FC236}">
                <a16:creationId xmlns:a16="http://schemas.microsoft.com/office/drawing/2014/main" id="{7C2D5336-58E7-470B-A8AA-271549458D35}"/>
              </a:ext>
            </a:extLst>
          </p:cNvPr>
          <p:cNvSpPr/>
          <p:nvPr/>
        </p:nvSpPr>
        <p:spPr>
          <a:xfrm>
            <a:off x="5415071" y="467212"/>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Tracker</a:t>
            </a:r>
          </a:p>
        </p:txBody>
      </p:sp>
      <p:sp>
        <p:nvSpPr>
          <p:cNvPr id="14" name="Oval 13">
            <a:extLst>
              <a:ext uri="{FF2B5EF4-FFF2-40B4-BE49-F238E27FC236}">
                <a16:creationId xmlns:a16="http://schemas.microsoft.com/office/drawing/2014/main" id="{356D8691-DC6E-4AAE-A76D-4506D37D2EE8}"/>
              </a:ext>
            </a:extLst>
          </p:cNvPr>
          <p:cNvSpPr/>
          <p:nvPr/>
        </p:nvSpPr>
        <p:spPr>
          <a:xfrm>
            <a:off x="5415070" y="1660827"/>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Stun</a:t>
            </a:r>
          </a:p>
        </p:txBody>
      </p:sp>
      <p:sp>
        <p:nvSpPr>
          <p:cNvPr id="15" name="Oval 14">
            <a:extLst>
              <a:ext uri="{FF2B5EF4-FFF2-40B4-BE49-F238E27FC236}">
                <a16:creationId xmlns:a16="http://schemas.microsoft.com/office/drawing/2014/main" id="{8B6C0257-9B0B-4258-AECB-3CC5076448DB}"/>
              </a:ext>
            </a:extLst>
          </p:cNvPr>
          <p:cNvSpPr/>
          <p:nvPr/>
        </p:nvSpPr>
        <p:spPr>
          <a:xfrm>
            <a:off x="5415069" y="2579430"/>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Signal</a:t>
            </a:r>
          </a:p>
        </p:txBody>
      </p:sp>
      <p:sp>
        <p:nvSpPr>
          <p:cNvPr id="16" name="Oval 15">
            <a:extLst>
              <a:ext uri="{FF2B5EF4-FFF2-40B4-BE49-F238E27FC236}">
                <a16:creationId xmlns:a16="http://schemas.microsoft.com/office/drawing/2014/main" id="{E9BC2475-404F-4DDF-B916-D4DF0332DBF4}"/>
              </a:ext>
            </a:extLst>
          </p:cNvPr>
          <p:cNvSpPr/>
          <p:nvPr/>
        </p:nvSpPr>
        <p:spPr>
          <a:xfrm>
            <a:off x="5415068" y="3571079"/>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Relay</a:t>
            </a:r>
          </a:p>
        </p:txBody>
      </p:sp>
      <p:sp>
        <p:nvSpPr>
          <p:cNvPr id="17" name="TextBox 16">
            <a:extLst>
              <a:ext uri="{FF2B5EF4-FFF2-40B4-BE49-F238E27FC236}">
                <a16:creationId xmlns:a16="http://schemas.microsoft.com/office/drawing/2014/main" id="{34FE51F2-22AC-45B8-AE9B-D6251526664A}"/>
              </a:ext>
            </a:extLst>
          </p:cNvPr>
          <p:cNvSpPr txBox="1"/>
          <p:nvPr/>
        </p:nvSpPr>
        <p:spPr>
          <a:xfrm>
            <a:off x="1824353" y="5582939"/>
            <a:ext cx="8543294" cy="923330"/>
          </a:xfrm>
          <a:prstGeom prst="rect">
            <a:avLst/>
          </a:prstGeom>
          <a:noFill/>
        </p:spPr>
        <p:txBody>
          <a:bodyPr wrap="square" rtlCol="0">
            <a:spAutoFit/>
          </a:bodyPr>
          <a:lstStyle/>
          <a:p>
            <a:r>
              <a:rPr lang="en-SG" dirty="0"/>
              <a:t>The relay will then process the front part of the TCP packet, with contain the IP and port number, and relay the rest of the packet using the TCP socket it has already establish with client A</a:t>
            </a:r>
          </a:p>
        </p:txBody>
      </p:sp>
      <p:sp>
        <p:nvSpPr>
          <p:cNvPr id="19" name="Oval 18">
            <a:extLst>
              <a:ext uri="{FF2B5EF4-FFF2-40B4-BE49-F238E27FC236}">
                <a16:creationId xmlns:a16="http://schemas.microsoft.com/office/drawing/2014/main" id="{35348A7A-839E-406B-B9EE-8F8E9B2CE09C}"/>
              </a:ext>
            </a:extLst>
          </p:cNvPr>
          <p:cNvSpPr/>
          <p:nvPr/>
        </p:nvSpPr>
        <p:spPr>
          <a:xfrm>
            <a:off x="5079092" y="1344656"/>
            <a:ext cx="1935750" cy="3321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2AB39050-4015-49BC-8E01-417572136D25}"/>
              </a:ext>
            </a:extLst>
          </p:cNvPr>
          <p:cNvSpPr/>
          <p:nvPr/>
        </p:nvSpPr>
        <p:spPr>
          <a:xfrm>
            <a:off x="2506725" y="2414683"/>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sp>
        <p:nvSpPr>
          <p:cNvPr id="25" name="Rectangle 24">
            <a:extLst>
              <a:ext uri="{FF2B5EF4-FFF2-40B4-BE49-F238E27FC236}">
                <a16:creationId xmlns:a16="http://schemas.microsoft.com/office/drawing/2014/main" id="{AE878A3D-D050-4FFF-A943-662D802BF7E6}"/>
              </a:ext>
            </a:extLst>
          </p:cNvPr>
          <p:cNvSpPr/>
          <p:nvPr/>
        </p:nvSpPr>
        <p:spPr>
          <a:xfrm>
            <a:off x="9325962" y="2511217"/>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cxnSp>
        <p:nvCxnSpPr>
          <p:cNvPr id="27" name="Connector: Curved 26">
            <a:extLst>
              <a:ext uri="{FF2B5EF4-FFF2-40B4-BE49-F238E27FC236}">
                <a16:creationId xmlns:a16="http://schemas.microsoft.com/office/drawing/2014/main" id="{112D742F-E883-46FE-8ED7-00142682B98E}"/>
              </a:ext>
            </a:extLst>
          </p:cNvPr>
          <p:cNvCxnSpPr/>
          <p:nvPr/>
        </p:nvCxnSpPr>
        <p:spPr>
          <a:xfrm>
            <a:off x="1965366" y="3039599"/>
            <a:ext cx="3397210" cy="1140474"/>
          </a:xfrm>
          <a:prstGeom prst="curvedConnector4">
            <a:avLst>
              <a:gd name="adj1" fmla="val 9874"/>
              <a:gd name="adj2" fmla="val 120044"/>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7FF1AB3-7937-40C8-A042-D05511FB1B3E}"/>
              </a:ext>
            </a:extLst>
          </p:cNvPr>
          <p:cNvSpPr/>
          <p:nvPr/>
        </p:nvSpPr>
        <p:spPr>
          <a:xfrm>
            <a:off x="2536226" y="3893314"/>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a:t>
            </a:r>
            <a:br>
              <a:rPr lang="en-SG" dirty="0">
                <a:solidFill>
                  <a:schemeClr val="tx1"/>
                </a:solidFill>
              </a:rPr>
            </a:br>
            <a:r>
              <a:rPr lang="en-SG" dirty="0">
                <a:solidFill>
                  <a:schemeClr val="tx1"/>
                </a:solidFill>
              </a:rPr>
              <a:t>C</a:t>
            </a:r>
            <a:br>
              <a:rPr lang="en-SG" dirty="0">
                <a:solidFill>
                  <a:schemeClr val="tx1"/>
                </a:solidFill>
              </a:rPr>
            </a:br>
            <a:r>
              <a:rPr lang="en-SG" dirty="0">
                <a:solidFill>
                  <a:schemeClr val="tx1"/>
                </a:solidFill>
              </a:rPr>
              <a:t>P</a:t>
            </a:r>
          </a:p>
        </p:txBody>
      </p:sp>
      <p:cxnSp>
        <p:nvCxnSpPr>
          <p:cNvPr id="23" name="Connector: Curved 22">
            <a:extLst>
              <a:ext uri="{FF2B5EF4-FFF2-40B4-BE49-F238E27FC236}">
                <a16:creationId xmlns:a16="http://schemas.microsoft.com/office/drawing/2014/main" id="{0ABF0994-0515-4BFE-A137-37E897ACE94E}"/>
              </a:ext>
            </a:extLst>
          </p:cNvPr>
          <p:cNvCxnSpPr>
            <a:cxnSpLocks/>
            <a:stCxn id="19" idx="5"/>
          </p:cNvCxnSpPr>
          <p:nvPr/>
        </p:nvCxnSpPr>
        <p:spPr>
          <a:xfrm rot="5400000" flipH="1" flipV="1">
            <a:off x="7977458" y="1878817"/>
            <a:ext cx="1055156" cy="3547356"/>
          </a:xfrm>
          <a:prstGeom prst="curvedConnector4">
            <a:avLst>
              <a:gd name="adj1" fmla="val -21665"/>
              <a:gd name="adj2" fmla="val 92567"/>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6BB223E-402A-4E16-860A-46F812A089CA}"/>
              </a:ext>
            </a:extLst>
          </p:cNvPr>
          <p:cNvSpPr/>
          <p:nvPr/>
        </p:nvSpPr>
        <p:spPr>
          <a:xfrm>
            <a:off x="9325701" y="3751298"/>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a:t>
            </a:r>
            <a:br>
              <a:rPr lang="en-SG" dirty="0">
                <a:solidFill>
                  <a:schemeClr val="tx1"/>
                </a:solidFill>
              </a:rPr>
            </a:br>
            <a:r>
              <a:rPr lang="en-SG" dirty="0">
                <a:solidFill>
                  <a:schemeClr val="tx1"/>
                </a:solidFill>
              </a:rPr>
              <a:t>C</a:t>
            </a:r>
            <a:br>
              <a:rPr lang="en-SG" dirty="0">
                <a:solidFill>
                  <a:schemeClr val="tx1"/>
                </a:solidFill>
              </a:rPr>
            </a:br>
            <a:r>
              <a:rPr lang="en-SG" dirty="0">
                <a:solidFill>
                  <a:schemeClr val="tx1"/>
                </a:solidFill>
              </a:rPr>
              <a:t>P</a:t>
            </a:r>
          </a:p>
        </p:txBody>
      </p:sp>
      <p:sp>
        <p:nvSpPr>
          <p:cNvPr id="20" name="TextBox 19">
            <a:extLst>
              <a:ext uri="{FF2B5EF4-FFF2-40B4-BE49-F238E27FC236}">
                <a16:creationId xmlns:a16="http://schemas.microsoft.com/office/drawing/2014/main" id="{FAF66453-B563-421C-A368-07C25A525AAB}"/>
              </a:ext>
            </a:extLst>
          </p:cNvPr>
          <p:cNvSpPr txBox="1"/>
          <p:nvPr/>
        </p:nvSpPr>
        <p:spPr>
          <a:xfrm>
            <a:off x="4636986" y="4355796"/>
            <a:ext cx="1256912" cy="369332"/>
          </a:xfrm>
          <a:prstGeom prst="rect">
            <a:avLst/>
          </a:prstGeom>
          <a:noFill/>
        </p:spPr>
        <p:txBody>
          <a:bodyPr wrap="square" rtlCol="0">
            <a:spAutoFit/>
          </a:bodyPr>
          <a:lstStyle/>
          <a:p>
            <a:r>
              <a:rPr lang="en-SG" dirty="0"/>
              <a:t>data</a:t>
            </a:r>
          </a:p>
        </p:txBody>
      </p:sp>
      <p:sp>
        <p:nvSpPr>
          <p:cNvPr id="2" name="Arrow: Left 1">
            <a:extLst>
              <a:ext uri="{FF2B5EF4-FFF2-40B4-BE49-F238E27FC236}">
                <a16:creationId xmlns:a16="http://schemas.microsoft.com/office/drawing/2014/main" id="{5D73FD54-5CB6-44E6-A32E-2A453579F805}"/>
              </a:ext>
            </a:extLst>
          </p:cNvPr>
          <p:cNvSpPr/>
          <p:nvPr/>
        </p:nvSpPr>
        <p:spPr>
          <a:xfrm>
            <a:off x="4378866" y="4471138"/>
            <a:ext cx="316310" cy="142655"/>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25714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75CD49-49AB-46C0-BB02-FDE4C9A0CEA3}"/>
              </a:ext>
            </a:extLst>
          </p:cNvPr>
          <p:cNvSpPr/>
          <p:nvPr/>
        </p:nvSpPr>
        <p:spPr>
          <a:xfrm>
            <a:off x="528452" y="2440379"/>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A</a:t>
            </a:r>
          </a:p>
        </p:txBody>
      </p:sp>
      <p:sp>
        <p:nvSpPr>
          <p:cNvPr id="5" name="Rectangle 4">
            <a:extLst>
              <a:ext uri="{FF2B5EF4-FFF2-40B4-BE49-F238E27FC236}">
                <a16:creationId xmlns:a16="http://schemas.microsoft.com/office/drawing/2014/main" id="{0EA20C99-4A0E-4FF6-9600-741464FFD8A6}"/>
              </a:ext>
            </a:extLst>
          </p:cNvPr>
          <p:cNvSpPr/>
          <p:nvPr/>
        </p:nvSpPr>
        <p:spPr>
          <a:xfrm>
            <a:off x="10278715" y="2579430"/>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B</a:t>
            </a:r>
          </a:p>
        </p:txBody>
      </p:sp>
      <p:cxnSp>
        <p:nvCxnSpPr>
          <p:cNvPr id="7" name="Straight Connector 6">
            <a:extLst>
              <a:ext uri="{FF2B5EF4-FFF2-40B4-BE49-F238E27FC236}">
                <a16:creationId xmlns:a16="http://schemas.microsoft.com/office/drawing/2014/main" id="{1B20CE9F-038D-469E-B7DB-A64D0085525E}"/>
              </a:ext>
            </a:extLst>
          </p:cNvPr>
          <p:cNvCxnSpPr/>
          <p:nvPr/>
        </p:nvCxnSpPr>
        <p:spPr>
          <a:xfrm>
            <a:off x="2763223"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EA70CB7-B5D9-41E8-89EB-BC329B07850A}"/>
              </a:ext>
            </a:extLst>
          </p:cNvPr>
          <p:cNvSpPr txBox="1"/>
          <p:nvPr/>
        </p:nvSpPr>
        <p:spPr>
          <a:xfrm>
            <a:off x="2482729" y="166862"/>
            <a:ext cx="560987" cy="369332"/>
          </a:xfrm>
          <a:prstGeom prst="rect">
            <a:avLst/>
          </a:prstGeom>
          <a:noFill/>
        </p:spPr>
        <p:txBody>
          <a:bodyPr wrap="none" rtlCol="0">
            <a:spAutoFit/>
          </a:bodyPr>
          <a:lstStyle/>
          <a:p>
            <a:r>
              <a:rPr lang="en-SG" dirty="0"/>
              <a:t>NAT</a:t>
            </a:r>
          </a:p>
        </p:txBody>
      </p:sp>
      <p:cxnSp>
        <p:nvCxnSpPr>
          <p:cNvPr id="9" name="Straight Connector 8">
            <a:extLst>
              <a:ext uri="{FF2B5EF4-FFF2-40B4-BE49-F238E27FC236}">
                <a16:creationId xmlns:a16="http://schemas.microsoft.com/office/drawing/2014/main" id="{32EBC9E4-6912-405F-9B5A-1FF8CEC5E2C5}"/>
              </a:ext>
            </a:extLst>
          </p:cNvPr>
          <p:cNvCxnSpPr/>
          <p:nvPr/>
        </p:nvCxnSpPr>
        <p:spPr>
          <a:xfrm>
            <a:off x="9557708"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7042A-0FFD-407B-8811-4F2A58D704C6}"/>
              </a:ext>
            </a:extLst>
          </p:cNvPr>
          <p:cNvSpPr txBox="1"/>
          <p:nvPr/>
        </p:nvSpPr>
        <p:spPr>
          <a:xfrm>
            <a:off x="9277214" y="166862"/>
            <a:ext cx="560987" cy="369332"/>
          </a:xfrm>
          <a:prstGeom prst="rect">
            <a:avLst/>
          </a:prstGeom>
          <a:noFill/>
        </p:spPr>
        <p:txBody>
          <a:bodyPr wrap="none" rtlCol="0">
            <a:spAutoFit/>
          </a:bodyPr>
          <a:lstStyle/>
          <a:p>
            <a:r>
              <a:rPr lang="en-SG" dirty="0"/>
              <a:t>NAT</a:t>
            </a:r>
          </a:p>
        </p:txBody>
      </p:sp>
      <p:sp>
        <p:nvSpPr>
          <p:cNvPr id="11" name="Oval 10">
            <a:extLst>
              <a:ext uri="{FF2B5EF4-FFF2-40B4-BE49-F238E27FC236}">
                <a16:creationId xmlns:a16="http://schemas.microsoft.com/office/drawing/2014/main" id="{7C2D5336-58E7-470B-A8AA-271549458D35}"/>
              </a:ext>
            </a:extLst>
          </p:cNvPr>
          <p:cNvSpPr/>
          <p:nvPr/>
        </p:nvSpPr>
        <p:spPr>
          <a:xfrm>
            <a:off x="5415071" y="467212"/>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Tracker</a:t>
            </a:r>
          </a:p>
        </p:txBody>
      </p:sp>
      <p:sp>
        <p:nvSpPr>
          <p:cNvPr id="14" name="Oval 13">
            <a:extLst>
              <a:ext uri="{FF2B5EF4-FFF2-40B4-BE49-F238E27FC236}">
                <a16:creationId xmlns:a16="http://schemas.microsoft.com/office/drawing/2014/main" id="{356D8691-DC6E-4AAE-A76D-4506D37D2EE8}"/>
              </a:ext>
            </a:extLst>
          </p:cNvPr>
          <p:cNvSpPr/>
          <p:nvPr/>
        </p:nvSpPr>
        <p:spPr>
          <a:xfrm>
            <a:off x="5415070" y="1660827"/>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Stun</a:t>
            </a:r>
          </a:p>
        </p:txBody>
      </p:sp>
      <p:sp>
        <p:nvSpPr>
          <p:cNvPr id="15" name="Oval 14">
            <a:extLst>
              <a:ext uri="{FF2B5EF4-FFF2-40B4-BE49-F238E27FC236}">
                <a16:creationId xmlns:a16="http://schemas.microsoft.com/office/drawing/2014/main" id="{8B6C0257-9B0B-4258-AECB-3CC5076448DB}"/>
              </a:ext>
            </a:extLst>
          </p:cNvPr>
          <p:cNvSpPr/>
          <p:nvPr/>
        </p:nvSpPr>
        <p:spPr>
          <a:xfrm>
            <a:off x="5415069" y="2579430"/>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Signal</a:t>
            </a:r>
          </a:p>
        </p:txBody>
      </p:sp>
      <p:sp>
        <p:nvSpPr>
          <p:cNvPr id="16" name="Oval 15">
            <a:extLst>
              <a:ext uri="{FF2B5EF4-FFF2-40B4-BE49-F238E27FC236}">
                <a16:creationId xmlns:a16="http://schemas.microsoft.com/office/drawing/2014/main" id="{E9BC2475-404F-4DDF-B916-D4DF0332DBF4}"/>
              </a:ext>
            </a:extLst>
          </p:cNvPr>
          <p:cNvSpPr/>
          <p:nvPr/>
        </p:nvSpPr>
        <p:spPr>
          <a:xfrm>
            <a:off x="5415068" y="3571079"/>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Relay</a:t>
            </a:r>
          </a:p>
        </p:txBody>
      </p:sp>
      <p:sp>
        <p:nvSpPr>
          <p:cNvPr id="17" name="TextBox 16">
            <a:extLst>
              <a:ext uri="{FF2B5EF4-FFF2-40B4-BE49-F238E27FC236}">
                <a16:creationId xmlns:a16="http://schemas.microsoft.com/office/drawing/2014/main" id="{34FE51F2-22AC-45B8-AE9B-D6251526664A}"/>
              </a:ext>
            </a:extLst>
          </p:cNvPr>
          <p:cNvSpPr txBox="1"/>
          <p:nvPr/>
        </p:nvSpPr>
        <p:spPr>
          <a:xfrm>
            <a:off x="1824353" y="5596288"/>
            <a:ext cx="8543294" cy="646331"/>
          </a:xfrm>
          <a:prstGeom prst="rect">
            <a:avLst/>
          </a:prstGeom>
          <a:noFill/>
        </p:spPr>
        <p:txBody>
          <a:bodyPr wrap="square" rtlCol="0">
            <a:spAutoFit/>
          </a:bodyPr>
          <a:lstStyle/>
          <a:p>
            <a:r>
              <a:rPr lang="en-SG" dirty="0"/>
              <a:t>Once the transfer of data is complete, both </a:t>
            </a:r>
            <a:r>
              <a:rPr lang="en-SG" dirty="0" err="1"/>
              <a:t>tcp</a:t>
            </a:r>
            <a:r>
              <a:rPr lang="en-SG" dirty="0"/>
              <a:t> socket will be closed and as mention before, the UDP connection between signal and client is kept alive the whole time.</a:t>
            </a:r>
          </a:p>
        </p:txBody>
      </p:sp>
      <p:sp>
        <p:nvSpPr>
          <p:cNvPr id="19" name="Oval 18">
            <a:extLst>
              <a:ext uri="{FF2B5EF4-FFF2-40B4-BE49-F238E27FC236}">
                <a16:creationId xmlns:a16="http://schemas.microsoft.com/office/drawing/2014/main" id="{35348A7A-839E-406B-B9EE-8F8E9B2CE09C}"/>
              </a:ext>
            </a:extLst>
          </p:cNvPr>
          <p:cNvSpPr/>
          <p:nvPr/>
        </p:nvSpPr>
        <p:spPr>
          <a:xfrm>
            <a:off x="5079092" y="1344656"/>
            <a:ext cx="1935750" cy="3321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87FF1AB3-7937-40C8-A042-D05511FB1B3E}"/>
              </a:ext>
            </a:extLst>
          </p:cNvPr>
          <p:cNvSpPr/>
          <p:nvPr/>
        </p:nvSpPr>
        <p:spPr>
          <a:xfrm>
            <a:off x="2536226" y="3893314"/>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a:t>
            </a:r>
            <a:br>
              <a:rPr lang="en-SG" dirty="0">
                <a:solidFill>
                  <a:schemeClr val="tx1"/>
                </a:solidFill>
              </a:rPr>
            </a:br>
            <a:r>
              <a:rPr lang="en-SG" dirty="0">
                <a:solidFill>
                  <a:schemeClr val="tx1"/>
                </a:solidFill>
              </a:rPr>
              <a:t>C</a:t>
            </a:r>
            <a:br>
              <a:rPr lang="en-SG" dirty="0">
                <a:solidFill>
                  <a:schemeClr val="tx1"/>
                </a:solidFill>
              </a:rPr>
            </a:br>
            <a:r>
              <a:rPr lang="en-SG" dirty="0">
                <a:solidFill>
                  <a:schemeClr val="tx1"/>
                </a:solidFill>
              </a:rPr>
              <a:t>P</a:t>
            </a:r>
          </a:p>
        </p:txBody>
      </p:sp>
      <p:sp>
        <p:nvSpPr>
          <p:cNvPr id="26" name="Rectangle 25">
            <a:extLst>
              <a:ext uri="{FF2B5EF4-FFF2-40B4-BE49-F238E27FC236}">
                <a16:creationId xmlns:a16="http://schemas.microsoft.com/office/drawing/2014/main" id="{66BB223E-402A-4E16-860A-46F812A089CA}"/>
              </a:ext>
            </a:extLst>
          </p:cNvPr>
          <p:cNvSpPr/>
          <p:nvPr/>
        </p:nvSpPr>
        <p:spPr>
          <a:xfrm>
            <a:off x="9325701" y="3751298"/>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a:t>
            </a:r>
            <a:br>
              <a:rPr lang="en-SG" dirty="0">
                <a:solidFill>
                  <a:schemeClr val="tx1"/>
                </a:solidFill>
              </a:rPr>
            </a:br>
            <a:r>
              <a:rPr lang="en-SG" dirty="0">
                <a:solidFill>
                  <a:schemeClr val="tx1"/>
                </a:solidFill>
              </a:rPr>
              <a:t>C</a:t>
            </a:r>
            <a:br>
              <a:rPr lang="en-SG" dirty="0">
                <a:solidFill>
                  <a:schemeClr val="tx1"/>
                </a:solidFill>
              </a:rPr>
            </a:br>
            <a:r>
              <a:rPr lang="en-SG" dirty="0">
                <a:solidFill>
                  <a:schemeClr val="tx1"/>
                </a:solidFill>
              </a:rPr>
              <a:t>P</a:t>
            </a:r>
          </a:p>
        </p:txBody>
      </p:sp>
      <p:cxnSp>
        <p:nvCxnSpPr>
          <p:cNvPr id="28" name="Connector: Curved 27">
            <a:extLst>
              <a:ext uri="{FF2B5EF4-FFF2-40B4-BE49-F238E27FC236}">
                <a16:creationId xmlns:a16="http://schemas.microsoft.com/office/drawing/2014/main" id="{579030BB-345A-4FCE-AFD2-ADD37EB565AA}"/>
              </a:ext>
            </a:extLst>
          </p:cNvPr>
          <p:cNvCxnSpPr>
            <a:cxnSpLocks/>
          </p:cNvCxnSpPr>
          <p:nvPr/>
        </p:nvCxnSpPr>
        <p:spPr>
          <a:xfrm flipV="1">
            <a:off x="1965366" y="2190832"/>
            <a:ext cx="3191471" cy="461645"/>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01255398-907A-4D6B-B458-16A82E394107}"/>
              </a:ext>
            </a:extLst>
          </p:cNvPr>
          <p:cNvCxnSpPr>
            <a:cxnSpLocks/>
          </p:cNvCxnSpPr>
          <p:nvPr/>
        </p:nvCxnSpPr>
        <p:spPr>
          <a:xfrm rot="10800000" flipV="1">
            <a:off x="1941638" y="2723177"/>
            <a:ext cx="3137455" cy="356746"/>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0FD54CD-2B28-4911-B2FE-245250D0375B}"/>
              </a:ext>
            </a:extLst>
          </p:cNvPr>
          <p:cNvSpPr txBox="1"/>
          <p:nvPr/>
        </p:nvSpPr>
        <p:spPr>
          <a:xfrm>
            <a:off x="3729630" y="1809323"/>
            <a:ext cx="1256912" cy="369332"/>
          </a:xfrm>
          <a:prstGeom prst="rect">
            <a:avLst/>
          </a:prstGeom>
          <a:noFill/>
        </p:spPr>
        <p:txBody>
          <a:bodyPr wrap="square" rtlCol="0">
            <a:spAutoFit/>
          </a:bodyPr>
          <a:lstStyle/>
          <a:p>
            <a:r>
              <a:rPr lang="en-SG" dirty="0" err="1"/>
              <a:t>getPublicIP</a:t>
            </a:r>
            <a:endParaRPr lang="en-SG" dirty="0"/>
          </a:p>
        </p:txBody>
      </p:sp>
      <p:sp>
        <p:nvSpPr>
          <p:cNvPr id="31" name="TextBox 30">
            <a:extLst>
              <a:ext uri="{FF2B5EF4-FFF2-40B4-BE49-F238E27FC236}">
                <a16:creationId xmlns:a16="http://schemas.microsoft.com/office/drawing/2014/main" id="{07D8034B-0EAA-4A10-A109-05F461F3A0BD}"/>
              </a:ext>
            </a:extLst>
          </p:cNvPr>
          <p:cNvSpPr txBox="1"/>
          <p:nvPr/>
        </p:nvSpPr>
        <p:spPr>
          <a:xfrm>
            <a:off x="3458211" y="2909517"/>
            <a:ext cx="1724992" cy="369332"/>
          </a:xfrm>
          <a:prstGeom prst="rect">
            <a:avLst/>
          </a:prstGeom>
          <a:noFill/>
        </p:spPr>
        <p:txBody>
          <a:bodyPr wrap="square" rtlCol="0">
            <a:spAutoFit/>
          </a:bodyPr>
          <a:lstStyle/>
          <a:p>
            <a:r>
              <a:rPr lang="en-SG" dirty="0"/>
              <a:t>Return Public IP</a:t>
            </a:r>
          </a:p>
        </p:txBody>
      </p:sp>
      <p:sp>
        <p:nvSpPr>
          <p:cNvPr id="22" name="Rectangle 21">
            <a:extLst>
              <a:ext uri="{FF2B5EF4-FFF2-40B4-BE49-F238E27FC236}">
                <a16:creationId xmlns:a16="http://schemas.microsoft.com/office/drawing/2014/main" id="{2AB39050-4015-49BC-8E01-417572136D25}"/>
              </a:ext>
            </a:extLst>
          </p:cNvPr>
          <p:cNvSpPr/>
          <p:nvPr/>
        </p:nvSpPr>
        <p:spPr>
          <a:xfrm>
            <a:off x="2506725" y="2414683"/>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cxnSp>
        <p:nvCxnSpPr>
          <p:cNvPr id="32" name="Connector: Curved 31">
            <a:extLst>
              <a:ext uri="{FF2B5EF4-FFF2-40B4-BE49-F238E27FC236}">
                <a16:creationId xmlns:a16="http://schemas.microsoft.com/office/drawing/2014/main" id="{3135875D-9F89-447F-B94D-5DD9182CEED2}"/>
              </a:ext>
            </a:extLst>
          </p:cNvPr>
          <p:cNvCxnSpPr>
            <a:cxnSpLocks/>
          </p:cNvCxnSpPr>
          <p:nvPr/>
        </p:nvCxnSpPr>
        <p:spPr>
          <a:xfrm rot="10800000">
            <a:off x="6855553" y="2190833"/>
            <a:ext cx="3423164" cy="640374"/>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468500E6-CDCB-46EE-8BEE-B82879156033}"/>
              </a:ext>
            </a:extLst>
          </p:cNvPr>
          <p:cNvCxnSpPr>
            <a:cxnSpLocks/>
          </p:cNvCxnSpPr>
          <p:nvPr/>
        </p:nvCxnSpPr>
        <p:spPr>
          <a:xfrm>
            <a:off x="7014842" y="2722536"/>
            <a:ext cx="3263873" cy="482203"/>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26FF8A7-9C0A-4679-B846-8F7DAFB7C076}"/>
              </a:ext>
            </a:extLst>
          </p:cNvPr>
          <p:cNvSpPr txBox="1"/>
          <p:nvPr/>
        </p:nvSpPr>
        <p:spPr>
          <a:xfrm>
            <a:off x="7657819" y="1902687"/>
            <a:ext cx="1256912" cy="369332"/>
          </a:xfrm>
          <a:prstGeom prst="rect">
            <a:avLst/>
          </a:prstGeom>
          <a:noFill/>
        </p:spPr>
        <p:txBody>
          <a:bodyPr wrap="square" rtlCol="0">
            <a:spAutoFit/>
          </a:bodyPr>
          <a:lstStyle/>
          <a:p>
            <a:r>
              <a:rPr lang="en-SG" dirty="0" err="1"/>
              <a:t>getPublicIP</a:t>
            </a:r>
            <a:endParaRPr lang="en-SG" dirty="0"/>
          </a:p>
        </p:txBody>
      </p:sp>
      <p:sp>
        <p:nvSpPr>
          <p:cNvPr id="35" name="TextBox 34">
            <a:extLst>
              <a:ext uri="{FF2B5EF4-FFF2-40B4-BE49-F238E27FC236}">
                <a16:creationId xmlns:a16="http://schemas.microsoft.com/office/drawing/2014/main" id="{40356FF7-91AF-4B27-A5E7-8AFB17978A98}"/>
              </a:ext>
            </a:extLst>
          </p:cNvPr>
          <p:cNvSpPr txBox="1"/>
          <p:nvPr/>
        </p:nvSpPr>
        <p:spPr>
          <a:xfrm>
            <a:off x="7026552" y="2883674"/>
            <a:ext cx="1724992" cy="369332"/>
          </a:xfrm>
          <a:prstGeom prst="rect">
            <a:avLst/>
          </a:prstGeom>
          <a:noFill/>
        </p:spPr>
        <p:txBody>
          <a:bodyPr wrap="square" rtlCol="0">
            <a:spAutoFit/>
          </a:bodyPr>
          <a:lstStyle/>
          <a:p>
            <a:r>
              <a:rPr lang="en-SG" dirty="0"/>
              <a:t>Return Public IP</a:t>
            </a:r>
          </a:p>
        </p:txBody>
      </p:sp>
      <p:sp>
        <p:nvSpPr>
          <p:cNvPr id="25" name="Rectangle 24">
            <a:extLst>
              <a:ext uri="{FF2B5EF4-FFF2-40B4-BE49-F238E27FC236}">
                <a16:creationId xmlns:a16="http://schemas.microsoft.com/office/drawing/2014/main" id="{AE878A3D-D050-4FFF-A943-662D802BF7E6}"/>
              </a:ext>
            </a:extLst>
          </p:cNvPr>
          <p:cNvSpPr/>
          <p:nvPr/>
        </p:nvSpPr>
        <p:spPr>
          <a:xfrm>
            <a:off x="9325962" y="2511217"/>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spTree>
    <p:extLst>
      <p:ext uri="{BB962C8B-B14F-4D97-AF65-F5344CB8AC3E}">
        <p14:creationId xmlns:p14="http://schemas.microsoft.com/office/powerpoint/2010/main" val="375189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75CD49-49AB-46C0-BB02-FDE4C9A0CEA3}"/>
              </a:ext>
            </a:extLst>
          </p:cNvPr>
          <p:cNvSpPr/>
          <p:nvPr/>
        </p:nvSpPr>
        <p:spPr>
          <a:xfrm>
            <a:off x="528452" y="2440379"/>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A</a:t>
            </a:r>
          </a:p>
        </p:txBody>
      </p:sp>
      <p:sp>
        <p:nvSpPr>
          <p:cNvPr id="5" name="Rectangle 4">
            <a:extLst>
              <a:ext uri="{FF2B5EF4-FFF2-40B4-BE49-F238E27FC236}">
                <a16:creationId xmlns:a16="http://schemas.microsoft.com/office/drawing/2014/main" id="{0EA20C99-4A0E-4FF6-9600-741464FFD8A6}"/>
              </a:ext>
            </a:extLst>
          </p:cNvPr>
          <p:cNvSpPr/>
          <p:nvPr/>
        </p:nvSpPr>
        <p:spPr>
          <a:xfrm>
            <a:off x="10278715" y="2579430"/>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B</a:t>
            </a:r>
          </a:p>
        </p:txBody>
      </p:sp>
      <p:cxnSp>
        <p:nvCxnSpPr>
          <p:cNvPr id="7" name="Straight Connector 6">
            <a:extLst>
              <a:ext uri="{FF2B5EF4-FFF2-40B4-BE49-F238E27FC236}">
                <a16:creationId xmlns:a16="http://schemas.microsoft.com/office/drawing/2014/main" id="{1B20CE9F-038D-469E-B7DB-A64D0085525E}"/>
              </a:ext>
            </a:extLst>
          </p:cNvPr>
          <p:cNvCxnSpPr/>
          <p:nvPr/>
        </p:nvCxnSpPr>
        <p:spPr>
          <a:xfrm>
            <a:off x="2763223"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EA70CB7-B5D9-41E8-89EB-BC329B07850A}"/>
              </a:ext>
            </a:extLst>
          </p:cNvPr>
          <p:cNvSpPr txBox="1"/>
          <p:nvPr/>
        </p:nvSpPr>
        <p:spPr>
          <a:xfrm>
            <a:off x="2482729" y="166862"/>
            <a:ext cx="560987" cy="369332"/>
          </a:xfrm>
          <a:prstGeom prst="rect">
            <a:avLst/>
          </a:prstGeom>
          <a:noFill/>
        </p:spPr>
        <p:txBody>
          <a:bodyPr wrap="none" rtlCol="0">
            <a:spAutoFit/>
          </a:bodyPr>
          <a:lstStyle/>
          <a:p>
            <a:r>
              <a:rPr lang="en-SG" dirty="0"/>
              <a:t>NAT</a:t>
            </a:r>
          </a:p>
        </p:txBody>
      </p:sp>
      <p:cxnSp>
        <p:nvCxnSpPr>
          <p:cNvPr id="9" name="Straight Connector 8">
            <a:extLst>
              <a:ext uri="{FF2B5EF4-FFF2-40B4-BE49-F238E27FC236}">
                <a16:creationId xmlns:a16="http://schemas.microsoft.com/office/drawing/2014/main" id="{32EBC9E4-6912-405F-9B5A-1FF8CEC5E2C5}"/>
              </a:ext>
            </a:extLst>
          </p:cNvPr>
          <p:cNvCxnSpPr/>
          <p:nvPr/>
        </p:nvCxnSpPr>
        <p:spPr>
          <a:xfrm>
            <a:off x="9557708"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7042A-0FFD-407B-8811-4F2A58D704C6}"/>
              </a:ext>
            </a:extLst>
          </p:cNvPr>
          <p:cNvSpPr txBox="1"/>
          <p:nvPr/>
        </p:nvSpPr>
        <p:spPr>
          <a:xfrm>
            <a:off x="9277214" y="166862"/>
            <a:ext cx="560987" cy="369332"/>
          </a:xfrm>
          <a:prstGeom prst="rect">
            <a:avLst/>
          </a:prstGeom>
          <a:noFill/>
        </p:spPr>
        <p:txBody>
          <a:bodyPr wrap="none" rtlCol="0">
            <a:spAutoFit/>
          </a:bodyPr>
          <a:lstStyle/>
          <a:p>
            <a:r>
              <a:rPr lang="en-SG" dirty="0"/>
              <a:t>NAT</a:t>
            </a:r>
          </a:p>
        </p:txBody>
      </p:sp>
      <p:sp>
        <p:nvSpPr>
          <p:cNvPr id="11" name="Oval 10">
            <a:extLst>
              <a:ext uri="{FF2B5EF4-FFF2-40B4-BE49-F238E27FC236}">
                <a16:creationId xmlns:a16="http://schemas.microsoft.com/office/drawing/2014/main" id="{7C2D5336-58E7-470B-A8AA-271549458D35}"/>
              </a:ext>
            </a:extLst>
          </p:cNvPr>
          <p:cNvSpPr/>
          <p:nvPr/>
        </p:nvSpPr>
        <p:spPr>
          <a:xfrm>
            <a:off x="5415071" y="467212"/>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Tracker</a:t>
            </a:r>
          </a:p>
        </p:txBody>
      </p:sp>
      <p:sp>
        <p:nvSpPr>
          <p:cNvPr id="14" name="Oval 13">
            <a:extLst>
              <a:ext uri="{FF2B5EF4-FFF2-40B4-BE49-F238E27FC236}">
                <a16:creationId xmlns:a16="http://schemas.microsoft.com/office/drawing/2014/main" id="{356D8691-DC6E-4AAE-A76D-4506D37D2EE8}"/>
              </a:ext>
            </a:extLst>
          </p:cNvPr>
          <p:cNvSpPr/>
          <p:nvPr/>
        </p:nvSpPr>
        <p:spPr>
          <a:xfrm>
            <a:off x="5415070" y="1660827"/>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Stun</a:t>
            </a:r>
          </a:p>
        </p:txBody>
      </p:sp>
      <p:sp>
        <p:nvSpPr>
          <p:cNvPr id="15" name="Oval 14">
            <a:extLst>
              <a:ext uri="{FF2B5EF4-FFF2-40B4-BE49-F238E27FC236}">
                <a16:creationId xmlns:a16="http://schemas.microsoft.com/office/drawing/2014/main" id="{8B6C0257-9B0B-4258-AECB-3CC5076448DB}"/>
              </a:ext>
            </a:extLst>
          </p:cNvPr>
          <p:cNvSpPr/>
          <p:nvPr/>
        </p:nvSpPr>
        <p:spPr>
          <a:xfrm>
            <a:off x="5415069" y="2579430"/>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Signal</a:t>
            </a:r>
          </a:p>
        </p:txBody>
      </p:sp>
      <p:sp>
        <p:nvSpPr>
          <p:cNvPr id="16" name="Oval 15">
            <a:extLst>
              <a:ext uri="{FF2B5EF4-FFF2-40B4-BE49-F238E27FC236}">
                <a16:creationId xmlns:a16="http://schemas.microsoft.com/office/drawing/2014/main" id="{E9BC2475-404F-4DDF-B916-D4DF0332DBF4}"/>
              </a:ext>
            </a:extLst>
          </p:cNvPr>
          <p:cNvSpPr/>
          <p:nvPr/>
        </p:nvSpPr>
        <p:spPr>
          <a:xfrm>
            <a:off x="5415068" y="3571079"/>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Relay</a:t>
            </a:r>
          </a:p>
        </p:txBody>
      </p:sp>
      <p:sp>
        <p:nvSpPr>
          <p:cNvPr id="19" name="Oval 18">
            <a:extLst>
              <a:ext uri="{FF2B5EF4-FFF2-40B4-BE49-F238E27FC236}">
                <a16:creationId xmlns:a16="http://schemas.microsoft.com/office/drawing/2014/main" id="{35348A7A-839E-406B-B9EE-8F8E9B2CE09C}"/>
              </a:ext>
            </a:extLst>
          </p:cNvPr>
          <p:cNvSpPr/>
          <p:nvPr/>
        </p:nvSpPr>
        <p:spPr>
          <a:xfrm>
            <a:off x="5079092" y="1344656"/>
            <a:ext cx="1935750" cy="3321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7" name="Connector: Curved 26">
            <a:extLst>
              <a:ext uri="{FF2B5EF4-FFF2-40B4-BE49-F238E27FC236}">
                <a16:creationId xmlns:a16="http://schemas.microsoft.com/office/drawing/2014/main" id="{112D742F-E883-46FE-8ED7-00142682B98E}"/>
              </a:ext>
            </a:extLst>
          </p:cNvPr>
          <p:cNvCxnSpPr/>
          <p:nvPr/>
        </p:nvCxnSpPr>
        <p:spPr>
          <a:xfrm>
            <a:off x="1965366" y="3039599"/>
            <a:ext cx="3397210" cy="1140474"/>
          </a:xfrm>
          <a:prstGeom prst="curvedConnector4">
            <a:avLst>
              <a:gd name="adj1" fmla="val 9874"/>
              <a:gd name="adj2" fmla="val 120044"/>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7FF1AB3-7937-40C8-A042-D05511FB1B3E}"/>
              </a:ext>
            </a:extLst>
          </p:cNvPr>
          <p:cNvSpPr/>
          <p:nvPr/>
        </p:nvSpPr>
        <p:spPr>
          <a:xfrm>
            <a:off x="2536226" y="3893314"/>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a:t>
            </a:r>
            <a:br>
              <a:rPr lang="en-SG" dirty="0">
                <a:solidFill>
                  <a:schemeClr val="tx1"/>
                </a:solidFill>
              </a:rPr>
            </a:br>
            <a:r>
              <a:rPr lang="en-SG" dirty="0">
                <a:solidFill>
                  <a:schemeClr val="tx1"/>
                </a:solidFill>
              </a:rPr>
              <a:t>C</a:t>
            </a:r>
            <a:br>
              <a:rPr lang="en-SG" dirty="0">
                <a:solidFill>
                  <a:schemeClr val="tx1"/>
                </a:solidFill>
              </a:rPr>
            </a:br>
            <a:r>
              <a:rPr lang="en-SG" dirty="0">
                <a:solidFill>
                  <a:schemeClr val="tx1"/>
                </a:solidFill>
              </a:rPr>
              <a:t>P</a:t>
            </a:r>
          </a:p>
        </p:txBody>
      </p:sp>
      <p:cxnSp>
        <p:nvCxnSpPr>
          <p:cNvPr id="23" name="Connector: Curved 22">
            <a:extLst>
              <a:ext uri="{FF2B5EF4-FFF2-40B4-BE49-F238E27FC236}">
                <a16:creationId xmlns:a16="http://schemas.microsoft.com/office/drawing/2014/main" id="{0ABF0994-0515-4BFE-A137-37E897ACE94E}"/>
              </a:ext>
            </a:extLst>
          </p:cNvPr>
          <p:cNvCxnSpPr>
            <a:cxnSpLocks/>
            <a:stCxn id="19" idx="5"/>
          </p:cNvCxnSpPr>
          <p:nvPr/>
        </p:nvCxnSpPr>
        <p:spPr>
          <a:xfrm rot="5400000" flipH="1" flipV="1">
            <a:off x="7977458" y="1878817"/>
            <a:ext cx="1055156" cy="3547356"/>
          </a:xfrm>
          <a:prstGeom prst="curvedConnector4">
            <a:avLst>
              <a:gd name="adj1" fmla="val -21665"/>
              <a:gd name="adj2" fmla="val 92567"/>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6BB223E-402A-4E16-860A-46F812A089CA}"/>
              </a:ext>
            </a:extLst>
          </p:cNvPr>
          <p:cNvSpPr/>
          <p:nvPr/>
        </p:nvSpPr>
        <p:spPr>
          <a:xfrm>
            <a:off x="9325701" y="3751298"/>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a:t>
            </a:r>
            <a:br>
              <a:rPr lang="en-SG" dirty="0">
                <a:solidFill>
                  <a:schemeClr val="tx1"/>
                </a:solidFill>
              </a:rPr>
            </a:br>
            <a:r>
              <a:rPr lang="en-SG" dirty="0">
                <a:solidFill>
                  <a:schemeClr val="tx1"/>
                </a:solidFill>
              </a:rPr>
              <a:t>C</a:t>
            </a:r>
            <a:br>
              <a:rPr lang="en-SG" dirty="0">
                <a:solidFill>
                  <a:schemeClr val="tx1"/>
                </a:solidFill>
              </a:rPr>
            </a:br>
            <a:r>
              <a:rPr lang="en-SG" dirty="0">
                <a:solidFill>
                  <a:schemeClr val="tx1"/>
                </a:solidFill>
              </a:rPr>
              <a:t>P</a:t>
            </a:r>
          </a:p>
        </p:txBody>
      </p:sp>
      <p:sp>
        <p:nvSpPr>
          <p:cNvPr id="20" name="TextBox 19">
            <a:extLst>
              <a:ext uri="{FF2B5EF4-FFF2-40B4-BE49-F238E27FC236}">
                <a16:creationId xmlns:a16="http://schemas.microsoft.com/office/drawing/2014/main" id="{FAF66453-B563-421C-A368-07C25A525AAB}"/>
              </a:ext>
            </a:extLst>
          </p:cNvPr>
          <p:cNvSpPr txBox="1"/>
          <p:nvPr/>
        </p:nvSpPr>
        <p:spPr>
          <a:xfrm>
            <a:off x="3949347" y="4481888"/>
            <a:ext cx="1256912" cy="738664"/>
          </a:xfrm>
          <a:prstGeom prst="rect">
            <a:avLst/>
          </a:prstGeom>
          <a:noFill/>
        </p:spPr>
        <p:txBody>
          <a:bodyPr wrap="square" rtlCol="0">
            <a:spAutoFit/>
          </a:bodyPr>
          <a:lstStyle/>
          <a:p>
            <a:r>
              <a:rPr lang="en-SG" sz="1400" dirty="0"/>
              <a:t>6) Relay will redirect chunk to client A</a:t>
            </a:r>
          </a:p>
        </p:txBody>
      </p:sp>
      <p:sp>
        <p:nvSpPr>
          <p:cNvPr id="2" name="Arrow: Left 1">
            <a:extLst>
              <a:ext uri="{FF2B5EF4-FFF2-40B4-BE49-F238E27FC236}">
                <a16:creationId xmlns:a16="http://schemas.microsoft.com/office/drawing/2014/main" id="{5D73FD54-5CB6-44E6-A32E-2A453579F805}"/>
              </a:ext>
            </a:extLst>
          </p:cNvPr>
          <p:cNvSpPr/>
          <p:nvPr/>
        </p:nvSpPr>
        <p:spPr>
          <a:xfrm>
            <a:off x="3691227" y="4597230"/>
            <a:ext cx="316310" cy="142655"/>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DA48F7A7-1BDC-4D2F-B4FB-F86C85CD16EA}"/>
              </a:ext>
            </a:extLst>
          </p:cNvPr>
          <p:cNvSpPr txBox="1"/>
          <p:nvPr/>
        </p:nvSpPr>
        <p:spPr>
          <a:xfrm>
            <a:off x="7285634" y="4557078"/>
            <a:ext cx="1550451" cy="523220"/>
          </a:xfrm>
          <a:prstGeom prst="rect">
            <a:avLst/>
          </a:prstGeom>
          <a:noFill/>
        </p:spPr>
        <p:txBody>
          <a:bodyPr wrap="square" rtlCol="0">
            <a:spAutoFit/>
          </a:bodyPr>
          <a:lstStyle/>
          <a:p>
            <a:r>
              <a:rPr lang="en-SG" sz="1400" dirty="0"/>
              <a:t>5) Send chunk to relay station</a:t>
            </a:r>
          </a:p>
        </p:txBody>
      </p:sp>
      <p:sp>
        <p:nvSpPr>
          <p:cNvPr id="31" name="Arrow: Left 30">
            <a:extLst>
              <a:ext uri="{FF2B5EF4-FFF2-40B4-BE49-F238E27FC236}">
                <a16:creationId xmlns:a16="http://schemas.microsoft.com/office/drawing/2014/main" id="{A1EC5CA5-8591-43F8-90E3-A02151BC43C1}"/>
              </a:ext>
            </a:extLst>
          </p:cNvPr>
          <p:cNvSpPr/>
          <p:nvPr/>
        </p:nvSpPr>
        <p:spPr>
          <a:xfrm>
            <a:off x="7027515" y="4672420"/>
            <a:ext cx="316310" cy="142655"/>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Connector: Curved 31">
            <a:extLst>
              <a:ext uri="{FF2B5EF4-FFF2-40B4-BE49-F238E27FC236}">
                <a16:creationId xmlns:a16="http://schemas.microsoft.com/office/drawing/2014/main" id="{264E5B8E-11F7-498F-8916-2B12DF9A3179}"/>
              </a:ext>
            </a:extLst>
          </p:cNvPr>
          <p:cNvCxnSpPr>
            <a:cxnSpLocks/>
          </p:cNvCxnSpPr>
          <p:nvPr/>
        </p:nvCxnSpPr>
        <p:spPr>
          <a:xfrm flipV="1">
            <a:off x="1965366" y="2190832"/>
            <a:ext cx="3191471" cy="461645"/>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8859861-FB03-472C-BC21-66B97AAED6E7}"/>
              </a:ext>
            </a:extLst>
          </p:cNvPr>
          <p:cNvSpPr txBox="1"/>
          <p:nvPr/>
        </p:nvSpPr>
        <p:spPr>
          <a:xfrm>
            <a:off x="3304719" y="1283215"/>
            <a:ext cx="1621674" cy="954107"/>
          </a:xfrm>
          <a:prstGeom prst="rect">
            <a:avLst/>
          </a:prstGeom>
          <a:noFill/>
        </p:spPr>
        <p:txBody>
          <a:bodyPr wrap="square" rtlCol="0">
            <a:spAutoFit/>
          </a:bodyPr>
          <a:lstStyle/>
          <a:p>
            <a:r>
              <a:rPr lang="en-SG" sz="1400" dirty="0"/>
              <a:t>2) Send request  to signal server asking for chunk. Include relay IP information</a:t>
            </a:r>
          </a:p>
        </p:txBody>
      </p:sp>
      <p:cxnSp>
        <p:nvCxnSpPr>
          <p:cNvPr id="34" name="Connector: Curved 33">
            <a:extLst>
              <a:ext uri="{FF2B5EF4-FFF2-40B4-BE49-F238E27FC236}">
                <a16:creationId xmlns:a16="http://schemas.microsoft.com/office/drawing/2014/main" id="{2C11C565-DBDC-4908-A336-56F3797BE19B}"/>
              </a:ext>
            </a:extLst>
          </p:cNvPr>
          <p:cNvCxnSpPr>
            <a:cxnSpLocks/>
          </p:cNvCxnSpPr>
          <p:nvPr/>
        </p:nvCxnSpPr>
        <p:spPr>
          <a:xfrm>
            <a:off x="6912644" y="2178655"/>
            <a:ext cx="3386219" cy="752051"/>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EFDEC3E-3E1E-44DC-9324-2353118E0DCF}"/>
              </a:ext>
            </a:extLst>
          </p:cNvPr>
          <p:cNvSpPr txBox="1"/>
          <p:nvPr/>
        </p:nvSpPr>
        <p:spPr>
          <a:xfrm>
            <a:off x="7122818" y="1280679"/>
            <a:ext cx="2058943" cy="954107"/>
          </a:xfrm>
          <a:prstGeom prst="rect">
            <a:avLst/>
          </a:prstGeom>
          <a:noFill/>
        </p:spPr>
        <p:txBody>
          <a:bodyPr wrap="square" rtlCol="0">
            <a:spAutoFit/>
          </a:bodyPr>
          <a:lstStyle/>
          <a:p>
            <a:r>
              <a:rPr lang="en-SG" sz="1400" dirty="0"/>
              <a:t>3) Request for chunk sent to the correct peer server. Include relay IP information</a:t>
            </a:r>
          </a:p>
        </p:txBody>
      </p:sp>
      <p:sp>
        <p:nvSpPr>
          <p:cNvPr id="22" name="Rectangle 21">
            <a:extLst>
              <a:ext uri="{FF2B5EF4-FFF2-40B4-BE49-F238E27FC236}">
                <a16:creationId xmlns:a16="http://schemas.microsoft.com/office/drawing/2014/main" id="{2AB39050-4015-49BC-8E01-417572136D25}"/>
              </a:ext>
            </a:extLst>
          </p:cNvPr>
          <p:cNvSpPr/>
          <p:nvPr/>
        </p:nvSpPr>
        <p:spPr>
          <a:xfrm>
            <a:off x="2506725" y="2414683"/>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sp>
        <p:nvSpPr>
          <p:cNvPr id="25" name="Rectangle 24">
            <a:extLst>
              <a:ext uri="{FF2B5EF4-FFF2-40B4-BE49-F238E27FC236}">
                <a16:creationId xmlns:a16="http://schemas.microsoft.com/office/drawing/2014/main" id="{AE878A3D-D050-4FFF-A943-662D802BF7E6}"/>
              </a:ext>
            </a:extLst>
          </p:cNvPr>
          <p:cNvSpPr/>
          <p:nvPr/>
        </p:nvSpPr>
        <p:spPr>
          <a:xfrm>
            <a:off x="9325962" y="2511217"/>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sp>
        <p:nvSpPr>
          <p:cNvPr id="36" name="TextBox 35">
            <a:extLst>
              <a:ext uri="{FF2B5EF4-FFF2-40B4-BE49-F238E27FC236}">
                <a16:creationId xmlns:a16="http://schemas.microsoft.com/office/drawing/2014/main" id="{82A9EB06-75F3-422B-A758-1C3544FD9DA5}"/>
              </a:ext>
            </a:extLst>
          </p:cNvPr>
          <p:cNvSpPr txBox="1"/>
          <p:nvPr/>
        </p:nvSpPr>
        <p:spPr>
          <a:xfrm>
            <a:off x="3155244" y="3639115"/>
            <a:ext cx="1935745" cy="738664"/>
          </a:xfrm>
          <a:prstGeom prst="rect">
            <a:avLst/>
          </a:prstGeom>
          <a:noFill/>
        </p:spPr>
        <p:txBody>
          <a:bodyPr wrap="square" rtlCol="0">
            <a:spAutoFit/>
          </a:bodyPr>
          <a:lstStyle/>
          <a:p>
            <a:r>
              <a:rPr lang="en-SG" sz="1400" dirty="0"/>
              <a:t>1) Connect relay server and record connection information</a:t>
            </a:r>
          </a:p>
        </p:txBody>
      </p:sp>
      <p:sp>
        <p:nvSpPr>
          <p:cNvPr id="37" name="TextBox 36">
            <a:extLst>
              <a:ext uri="{FF2B5EF4-FFF2-40B4-BE49-F238E27FC236}">
                <a16:creationId xmlns:a16="http://schemas.microsoft.com/office/drawing/2014/main" id="{69AFF1B8-8401-4C49-8067-E409CEDA69D2}"/>
              </a:ext>
            </a:extLst>
          </p:cNvPr>
          <p:cNvSpPr txBox="1"/>
          <p:nvPr/>
        </p:nvSpPr>
        <p:spPr>
          <a:xfrm>
            <a:off x="7147808" y="3423672"/>
            <a:ext cx="2187797" cy="954107"/>
          </a:xfrm>
          <a:prstGeom prst="rect">
            <a:avLst/>
          </a:prstGeom>
          <a:noFill/>
        </p:spPr>
        <p:txBody>
          <a:bodyPr wrap="square" rtlCol="0">
            <a:spAutoFit/>
          </a:bodyPr>
          <a:lstStyle/>
          <a:p>
            <a:r>
              <a:rPr lang="en-SG" sz="1400" dirty="0"/>
              <a:t>4) Connect to relay server and use information sent by Client A to connect correctly </a:t>
            </a:r>
          </a:p>
        </p:txBody>
      </p:sp>
    </p:spTree>
    <p:extLst>
      <p:ext uri="{BB962C8B-B14F-4D97-AF65-F5344CB8AC3E}">
        <p14:creationId xmlns:p14="http://schemas.microsoft.com/office/powerpoint/2010/main" val="398915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75CD49-49AB-46C0-BB02-FDE4C9A0CEA3}"/>
              </a:ext>
            </a:extLst>
          </p:cNvPr>
          <p:cNvSpPr/>
          <p:nvPr/>
        </p:nvSpPr>
        <p:spPr>
          <a:xfrm>
            <a:off x="528452" y="2440379"/>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A</a:t>
            </a:r>
          </a:p>
        </p:txBody>
      </p:sp>
      <p:sp>
        <p:nvSpPr>
          <p:cNvPr id="5" name="Rectangle 4">
            <a:extLst>
              <a:ext uri="{FF2B5EF4-FFF2-40B4-BE49-F238E27FC236}">
                <a16:creationId xmlns:a16="http://schemas.microsoft.com/office/drawing/2014/main" id="{0EA20C99-4A0E-4FF6-9600-741464FFD8A6}"/>
              </a:ext>
            </a:extLst>
          </p:cNvPr>
          <p:cNvSpPr/>
          <p:nvPr/>
        </p:nvSpPr>
        <p:spPr>
          <a:xfrm>
            <a:off x="10278715" y="2579430"/>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B</a:t>
            </a:r>
          </a:p>
        </p:txBody>
      </p:sp>
      <p:cxnSp>
        <p:nvCxnSpPr>
          <p:cNvPr id="7" name="Straight Connector 6">
            <a:extLst>
              <a:ext uri="{FF2B5EF4-FFF2-40B4-BE49-F238E27FC236}">
                <a16:creationId xmlns:a16="http://schemas.microsoft.com/office/drawing/2014/main" id="{1B20CE9F-038D-469E-B7DB-A64D0085525E}"/>
              </a:ext>
            </a:extLst>
          </p:cNvPr>
          <p:cNvCxnSpPr/>
          <p:nvPr/>
        </p:nvCxnSpPr>
        <p:spPr>
          <a:xfrm>
            <a:off x="2763223"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EA70CB7-B5D9-41E8-89EB-BC329B07850A}"/>
              </a:ext>
            </a:extLst>
          </p:cNvPr>
          <p:cNvSpPr txBox="1"/>
          <p:nvPr/>
        </p:nvSpPr>
        <p:spPr>
          <a:xfrm>
            <a:off x="2482729" y="166862"/>
            <a:ext cx="560987" cy="369332"/>
          </a:xfrm>
          <a:prstGeom prst="rect">
            <a:avLst/>
          </a:prstGeom>
          <a:noFill/>
        </p:spPr>
        <p:txBody>
          <a:bodyPr wrap="none" rtlCol="0">
            <a:spAutoFit/>
          </a:bodyPr>
          <a:lstStyle/>
          <a:p>
            <a:r>
              <a:rPr lang="en-SG" dirty="0"/>
              <a:t>NAT</a:t>
            </a:r>
          </a:p>
        </p:txBody>
      </p:sp>
      <p:cxnSp>
        <p:nvCxnSpPr>
          <p:cNvPr id="9" name="Straight Connector 8">
            <a:extLst>
              <a:ext uri="{FF2B5EF4-FFF2-40B4-BE49-F238E27FC236}">
                <a16:creationId xmlns:a16="http://schemas.microsoft.com/office/drawing/2014/main" id="{32EBC9E4-6912-405F-9B5A-1FF8CEC5E2C5}"/>
              </a:ext>
            </a:extLst>
          </p:cNvPr>
          <p:cNvCxnSpPr/>
          <p:nvPr/>
        </p:nvCxnSpPr>
        <p:spPr>
          <a:xfrm>
            <a:off x="9557708"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7042A-0FFD-407B-8811-4F2A58D704C6}"/>
              </a:ext>
            </a:extLst>
          </p:cNvPr>
          <p:cNvSpPr txBox="1"/>
          <p:nvPr/>
        </p:nvSpPr>
        <p:spPr>
          <a:xfrm>
            <a:off x="9277214" y="166862"/>
            <a:ext cx="560987" cy="369332"/>
          </a:xfrm>
          <a:prstGeom prst="rect">
            <a:avLst/>
          </a:prstGeom>
          <a:noFill/>
        </p:spPr>
        <p:txBody>
          <a:bodyPr wrap="none" rtlCol="0">
            <a:spAutoFit/>
          </a:bodyPr>
          <a:lstStyle/>
          <a:p>
            <a:r>
              <a:rPr lang="en-SG" dirty="0"/>
              <a:t>NAT</a:t>
            </a:r>
          </a:p>
        </p:txBody>
      </p:sp>
      <p:sp>
        <p:nvSpPr>
          <p:cNvPr id="11" name="Oval 10">
            <a:extLst>
              <a:ext uri="{FF2B5EF4-FFF2-40B4-BE49-F238E27FC236}">
                <a16:creationId xmlns:a16="http://schemas.microsoft.com/office/drawing/2014/main" id="{7C2D5336-58E7-470B-A8AA-271549458D35}"/>
              </a:ext>
            </a:extLst>
          </p:cNvPr>
          <p:cNvSpPr/>
          <p:nvPr/>
        </p:nvSpPr>
        <p:spPr>
          <a:xfrm>
            <a:off x="5415071" y="467212"/>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Tracker</a:t>
            </a:r>
          </a:p>
        </p:txBody>
      </p:sp>
      <p:sp>
        <p:nvSpPr>
          <p:cNvPr id="14" name="Oval 13">
            <a:extLst>
              <a:ext uri="{FF2B5EF4-FFF2-40B4-BE49-F238E27FC236}">
                <a16:creationId xmlns:a16="http://schemas.microsoft.com/office/drawing/2014/main" id="{356D8691-DC6E-4AAE-A76D-4506D37D2EE8}"/>
              </a:ext>
            </a:extLst>
          </p:cNvPr>
          <p:cNvSpPr/>
          <p:nvPr/>
        </p:nvSpPr>
        <p:spPr>
          <a:xfrm>
            <a:off x="5415070" y="1660827"/>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Stun</a:t>
            </a:r>
          </a:p>
        </p:txBody>
      </p:sp>
      <p:sp>
        <p:nvSpPr>
          <p:cNvPr id="15" name="Oval 14">
            <a:extLst>
              <a:ext uri="{FF2B5EF4-FFF2-40B4-BE49-F238E27FC236}">
                <a16:creationId xmlns:a16="http://schemas.microsoft.com/office/drawing/2014/main" id="{8B6C0257-9B0B-4258-AECB-3CC5076448DB}"/>
              </a:ext>
            </a:extLst>
          </p:cNvPr>
          <p:cNvSpPr/>
          <p:nvPr/>
        </p:nvSpPr>
        <p:spPr>
          <a:xfrm>
            <a:off x="5415069" y="2579430"/>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Signal</a:t>
            </a:r>
          </a:p>
        </p:txBody>
      </p:sp>
      <p:sp>
        <p:nvSpPr>
          <p:cNvPr id="16" name="Oval 15">
            <a:extLst>
              <a:ext uri="{FF2B5EF4-FFF2-40B4-BE49-F238E27FC236}">
                <a16:creationId xmlns:a16="http://schemas.microsoft.com/office/drawing/2014/main" id="{E9BC2475-404F-4DDF-B916-D4DF0332DBF4}"/>
              </a:ext>
            </a:extLst>
          </p:cNvPr>
          <p:cNvSpPr/>
          <p:nvPr/>
        </p:nvSpPr>
        <p:spPr>
          <a:xfrm>
            <a:off x="5415068" y="3571079"/>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Relay</a:t>
            </a:r>
          </a:p>
        </p:txBody>
      </p:sp>
      <p:sp>
        <p:nvSpPr>
          <p:cNvPr id="17" name="TextBox 16">
            <a:extLst>
              <a:ext uri="{FF2B5EF4-FFF2-40B4-BE49-F238E27FC236}">
                <a16:creationId xmlns:a16="http://schemas.microsoft.com/office/drawing/2014/main" id="{34FE51F2-22AC-45B8-AE9B-D6251526664A}"/>
              </a:ext>
            </a:extLst>
          </p:cNvPr>
          <p:cNvSpPr txBox="1"/>
          <p:nvPr/>
        </p:nvSpPr>
        <p:spPr>
          <a:xfrm>
            <a:off x="1862172" y="5860169"/>
            <a:ext cx="8543294" cy="646331"/>
          </a:xfrm>
          <a:prstGeom prst="rect">
            <a:avLst/>
          </a:prstGeom>
          <a:noFill/>
        </p:spPr>
        <p:txBody>
          <a:bodyPr wrap="square" rtlCol="0">
            <a:spAutoFit/>
          </a:bodyPr>
          <a:lstStyle/>
          <a:p>
            <a:r>
              <a:rPr lang="en-SG" dirty="0"/>
              <a:t>As of now, the stun, signal and relay are merged into one program running on a server with a static public IP</a:t>
            </a:r>
          </a:p>
        </p:txBody>
      </p:sp>
      <p:sp>
        <p:nvSpPr>
          <p:cNvPr id="2" name="Oval 1">
            <a:extLst>
              <a:ext uri="{FF2B5EF4-FFF2-40B4-BE49-F238E27FC236}">
                <a16:creationId xmlns:a16="http://schemas.microsoft.com/office/drawing/2014/main" id="{850F9476-6B36-4BE7-83AC-5448D1B3A1F5}"/>
              </a:ext>
            </a:extLst>
          </p:cNvPr>
          <p:cNvSpPr/>
          <p:nvPr/>
        </p:nvSpPr>
        <p:spPr>
          <a:xfrm>
            <a:off x="5079092" y="1344656"/>
            <a:ext cx="1935750" cy="3321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83850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75CD49-49AB-46C0-BB02-FDE4C9A0CEA3}"/>
              </a:ext>
            </a:extLst>
          </p:cNvPr>
          <p:cNvSpPr/>
          <p:nvPr/>
        </p:nvSpPr>
        <p:spPr>
          <a:xfrm>
            <a:off x="528452" y="2440379"/>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A</a:t>
            </a:r>
          </a:p>
        </p:txBody>
      </p:sp>
      <p:sp>
        <p:nvSpPr>
          <p:cNvPr id="5" name="Rectangle 4">
            <a:extLst>
              <a:ext uri="{FF2B5EF4-FFF2-40B4-BE49-F238E27FC236}">
                <a16:creationId xmlns:a16="http://schemas.microsoft.com/office/drawing/2014/main" id="{0EA20C99-4A0E-4FF6-9600-741464FFD8A6}"/>
              </a:ext>
            </a:extLst>
          </p:cNvPr>
          <p:cNvSpPr/>
          <p:nvPr/>
        </p:nvSpPr>
        <p:spPr>
          <a:xfrm>
            <a:off x="10278715" y="2579430"/>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B</a:t>
            </a:r>
          </a:p>
        </p:txBody>
      </p:sp>
      <p:cxnSp>
        <p:nvCxnSpPr>
          <p:cNvPr id="7" name="Straight Connector 6">
            <a:extLst>
              <a:ext uri="{FF2B5EF4-FFF2-40B4-BE49-F238E27FC236}">
                <a16:creationId xmlns:a16="http://schemas.microsoft.com/office/drawing/2014/main" id="{1B20CE9F-038D-469E-B7DB-A64D0085525E}"/>
              </a:ext>
            </a:extLst>
          </p:cNvPr>
          <p:cNvCxnSpPr/>
          <p:nvPr/>
        </p:nvCxnSpPr>
        <p:spPr>
          <a:xfrm>
            <a:off x="2763223"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EA70CB7-B5D9-41E8-89EB-BC329B07850A}"/>
              </a:ext>
            </a:extLst>
          </p:cNvPr>
          <p:cNvSpPr txBox="1"/>
          <p:nvPr/>
        </p:nvSpPr>
        <p:spPr>
          <a:xfrm>
            <a:off x="2482729" y="166862"/>
            <a:ext cx="560987" cy="369332"/>
          </a:xfrm>
          <a:prstGeom prst="rect">
            <a:avLst/>
          </a:prstGeom>
          <a:noFill/>
        </p:spPr>
        <p:txBody>
          <a:bodyPr wrap="none" rtlCol="0">
            <a:spAutoFit/>
          </a:bodyPr>
          <a:lstStyle/>
          <a:p>
            <a:r>
              <a:rPr lang="en-SG" dirty="0"/>
              <a:t>NAT</a:t>
            </a:r>
          </a:p>
        </p:txBody>
      </p:sp>
      <p:cxnSp>
        <p:nvCxnSpPr>
          <p:cNvPr id="9" name="Straight Connector 8">
            <a:extLst>
              <a:ext uri="{FF2B5EF4-FFF2-40B4-BE49-F238E27FC236}">
                <a16:creationId xmlns:a16="http://schemas.microsoft.com/office/drawing/2014/main" id="{32EBC9E4-6912-405F-9B5A-1FF8CEC5E2C5}"/>
              </a:ext>
            </a:extLst>
          </p:cNvPr>
          <p:cNvCxnSpPr/>
          <p:nvPr/>
        </p:nvCxnSpPr>
        <p:spPr>
          <a:xfrm>
            <a:off x="9557708"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7042A-0FFD-407B-8811-4F2A58D704C6}"/>
              </a:ext>
            </a:extLst>
          </p:cNvPr>
          <p:cNvSpPr txBox="1"/>
          <p:nvPr/>
        </p:nvSpPr>
        <p:spPr>
          <a:xfrm>
            <a:off x="9277214" y="166862"/>
            <a:ext cx="560987" cy="369332"/>
          </a:xfrm>
          <a:prstGeom prst="rect">
            <a:avLst/>
          </a:prstGeom>
          <a:noFill/>
        </p:spPr>
        <p:txBody>
          <a:bodyPr wrap="none" rtlCol="0">
            <a:spAutoFit/>
          </a:bodyPr>
          <a:lstStyle/>
          <a:p>
            <a:r>
              <a:rPr lang="en-SG" dirty="0"/>
              <a:t>NAT</a:t>
            </a:r>
          </a:p>
        </p:txBody>
      </p:sp>
      <p:sp>
        <p:nvSpPr>
          <p:cNvPr id="11" name="Oval 10">
            <a:extLst>
              <a:ext uri="{FF2B5EF4-FFF2-40B4-BE49-F238E27FC236}">
                <a16:creationId xmlns:a16="http://schemas.microsoft.com/office/drawing/2014/main" id="{7C2D5336-58E7-470B-A8AA-271549458D35}"/>
              </a:ext>
            </a:extLst>
          </p:cNvPr>
          <p:cNvSpPr/>
          <p:nvPr/>
        </p:nvSpPr>
        <p:spPr>
          <a:xfrm>
            <a:off x="5415071" y="467212"/>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Tracker</a:t>
            </a:r>
          </a:p>
        </p:txBody>
      </p:sp>
      <p:sp>
        <p:nvSpPr>
          <p:cNvPr id="14" name="Oval 13">
            <a:extLst>
              <a:ext uri="{FF2B5EF4-FFF2-40B4-BE49-F238E27FC236}">
                <a16:creationId xmlns:a16="http://schemas.microsoft.com/office/drawing/2014/main" id="{356D8691-DC6E-4AAE-A76D-4506D37D2EE8}"/>
              </a:ext>
            </a:extLst>
          </p:cNvPr>
          <p:cNvSpPr/>
          <p:nvPr/>
        </p:nvSpPr>
        <p:spPr>
          <a:xfrm>
            <a:off x="5415070" y="1660827"/>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Stun</a:t>
            </a:r>
          </a:p>
        </p:txBody>
      </p:sp>
      <p:sp>
        <p:nvSpPr>
          <p:cNvPr id="15" name="Oval 14">
            <a:extLst>
              <a:ext uri="{FF2B5EF4-FFF2-40B4-BE49-F238E27FC236}">
                <a16:creationId xmlns:a16="http://schemas.microsoft.com/office/drawing/2014/main" id="{8B6C0257-9B0B-4258-AECB-3CC5076448DB}"/>
              </a:ext>
            </a:extLst>
          </p:cNvPr>
          <p:cNvSpPr/>
          <p:nvPr/>
        </p:nvSpPr>
        <p:spPr>
          <a:xfrm>
            <a:off x="5415069" y="2579430"/>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Signal</a:t>
            </a:r>
          </a:p>
        </p:txBody>
      </p:sp>
      <p:sp>
        <p:nvSpPr>
          <p:cNvPr id="16" name="Oval 15">
            <a:extLst>
              <a:ext uri="{FF2B5EF4-FFF2-40B4-BE49-F238E27FC236}">
                <a16:creationId xmlns:a16="http://schemas.microsoft.com/office/drawing/2014/main" id="{E9BC2475-404F-4DDF-B916-D4DF0332DBF4}"/>
              </a:ext>
            </a:extLst>
          </p:cNvPr>
          <p:cNvSpPr/>
          <p:nvPr/>
        </p:nvSpPr>
        <p:spPr>
          <a:xfrm>
            <a:off x="5415068" y="3571079"/>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Relay</a:t>
            </a:r>
          </a:p>
        </p:txBody>
      </p:sp>
      <p:sp>
        <p:nvSpPr>
          <p:cNvPr id="17" name="TextBox 16">
            <a:extLst>
              <a:ext uri="{FF2B5EF4-FFF2-40B4-BE49-F238E27FC236}">
                <a16:creationId xmlns:a16="http://schemas.microsoft.com/office/drawing/2014/main" id="{34FE51F2-22AC-45B8-AE9B-D6251526664A}"/>
              </a:ext>
            </a:extLst>
          </p:cNvPr>
          <p:cNvSpPr txBox="1"/>
          <p:nvPr/>
        </p:nvSpPr>
        <p:spPr>
          <a:xfrm>
            <a:off x="1824353" y="5433736"/>
            <a:ext cx="8543294" cy="1200329"/>
          </a:xfrm>
          <a:prstGeom prst="rect">
            <a:avLst/>
          </a:prstGeom>
          <a:noFill/>
        </p:spPr>
        <p:txBody>
          <a:bodyPr wrap="square" rtlCol="0">
            <a:spAutoFit/>
          </a:bodyPr>
          <a:lstStyle/>
          <a:p>
            <a:r>
              <a:rPr lang="en-SG" dirty="0"/>
              <a:t>On start up, the Client will establish a UDP connection to the stun server to get its public address. This UDP connection will then be maintain as a way to communicate with the signal server, preventing a new port to be allocated by the NAT. Maintenance is done by periodically sending </a:t>
            </a:r>
            <a:r>
              <a:rPr lang="en-SG" dirty="0" err="1"/>
              <a:t>getPubicIP</a:t>
            </a:r>
            <a:r>
              <a:rPr lang="en-SG" dirty="0"/>
              <a:t> request.</a:t>
            </a:r>
          </a:p>
        </p:txBody>
      </p:sp>
      <p:cxnSp>
        <p:nvCxnSpPr>
          <p:cNvPr id="3" name="Connector: Curved 2">
            <a:extLst>
              <a:ext uri="{FF2B5EF4-FFF2-40B4-BE49-F238E27FC236}">
                <a16:creationId xmlns:a16="http://schemas.microsoft.com/office/drawing/2014/main" id="{8C12D9ED-9289-4E0B-9EBA-3FC602803B79}"/>
              </a:ext>
            </a:extLst>
          </p:cNvPr>
          <p:cNvCxnSpPr>
            <a:cxnSpLocks/>
          </p:cNvCxnSpPr>
          <p:nvPr/>
        </p:nvCxnSpPr>
        <p:spPr>
          <a:xfrm flipV="1">
            <a:off x="1965366" y="2190832"/>
            <a:ext cx="3191471" cy="461645"/>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C55C80A5-72C2-41A9-9E5F-79218EC58395}"/>
              </a:ext>
            </a:extLst>
          </p:cNvPr>
          <p:cNvCxnSpPr>
            <a:cxnSpLocks/>
          </p:cNvCxnSpPr>
          <p:nvPr/>
        </p:nvCxnSpPr>
        <p:spPr>
          <a:xfrm rot="10800000" flipV="1">
            <a:off x="1941638" y="2723177"/>
            <a:ext cx="3137455" cy="356746"/>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01888CC-9935-4FA5-8277-E3D5F5367B3A}"/>
              </a:ext>
            </a:extLst>
          </p:cNvPr>
          <p:cNvSpPr txBox="1"/>
          <p:nvPr/>
        </p:nvSpPr>
        <p:spPr>
          <a:xfrm>
            <a:off x="3729630" y="1809323"/>
            <a:ext cx="1256912" cy="369332"/>
          </a:xfrm>
          <a:prstGeom prst="rect">
            <a:avLst/>
          </a:prstGeom>
          <a:noFill/>
        </p:spPr>
        <p:txBody>
          <a:bodyPr wrap="square" rtlCol="0">
            <a:spAutoFit/>
          </a:bodyPr>
          <a:lstStyle/>
          <a:p>
            <a:r>
              <a:rPr lang="en-SG" dirty="0" err="1"/>
              <a:t>getPublicIP</a:t>
            </a:r>
            <a:endParaRPr lang="en-SG" dirty="0"/>
          </a:p>
        </p:txBody>
      </p:sp>
      <p:sp>
        <p:nvSpPr>
          <p:cNvPr id="21" name="TextBox 20">
            <a:extLst>
              <a:ext uri="{FF2B5EF4-FFF2-40B4-BE49-F238E27FC236}">
                <a16:creationId xmlns:a16="http://schemas.microsoft.com/office/drawing/2014/main" id="{18777E86-EDF3-4D41-AF70-97FC9FF72A11}"/>
              </a:ext>
            </a:extLst>
          </p:cNvPr>
          <p:cNvSpPr txBox="1"/>
          <p:nvPr/>
        </p:nvSpPr>
        <p:spPr>
          <a:xfrm>
            <a:off x="3458211" y="2909517"/>
            <a:ext cx="1724992" cy="369332"/>
          </a:xfrm>
          <a:prstGeom prst="rect">
            <a:avLst/>
          </a:prstGeom>
          <a:noFill/>
        </p:spPr>
        <p:txBody>
          <a:bodyPr wrap="square" rtlCol="0">
            <a:spAutoFit/>
          </a:bodyPr>
          <a:lstStyle/>
          <a:p>
            <a:r>
              <a:rPr lang="en-SG" dirty="0"/>
              <a:t>Return Public IP</a:t>
            </a:r>
          </a:p>
        </p:txBody>
      </p:sp>
      <p:sp>
        <p:nvSpPr>
          <p:cNvPr id="23" name="Oval 22">
            <a:extLst>
              <a:ext uri="{FF2B5EF4-FFF2-40B4-BE49-F238E27FC236}">
                <a16:creationId xmlns:a16="http://schemas.microsoft.com/office/drawing/2014/main" id="{87CC877C-46B4-43D7-958D-BC0996778799}"/>
              </a:ext>
            </a:extLst>
          </p:cNvPr>
          <p:cNvSpPr/>
          <p:nvPr/>
        </p:nvSpPr>
        <p:spPr>
          <a:xfrm>
            <a:off x="5079092" y="1344656"/>
            <a:ext cx="1935750" cy="3321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a:extLst>
              <a:ext uri="{FF2B5EF4-FFF2-40B4-BE49-F238E27FC236}">
                <a16:creationId xmlns:a16="http://schemas.microsoft.com/office/drawing/2014/main" id="{346B21C9-9BA9-46F6-B63B-4EBC69C378A5}"/>
              </a:ext>
            </a:extLst>
          </p:cNvPr>
          <p:cNvSpPr/>
          <p:nvPr/>
        </p:nvSpPr>
        <p:spPr>
          <a:xfrm>
            <a:off x="2506725" y="2414683"/>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spTree>
    <p:extLst>
      <p:ext uri="{BB962C8B-B14F-4D97-AF65-F5344CB8AC3E}">
        <p14:creationId xmlns:p14="http://schemas.microsoft.com/office/powerpoint/2010/main" val="414585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75CD49-49AB-46C0-BB02-FDE4C9A0CEA3}"/>
              </a:ext>
            </a:extLst>
          </p:cNvPr>
          <p:cNvSpPr/>
          <p:nvPr/>
        </p:nvSpPr>
        <p:spPr>
          <a:xfrm>
            <a:off x="528452" y="2440379"/>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A</a:t>
            </a:r>
          </a:p>
        </p:txBody>
      </p:sp>
      <p:sp>
        <p:nvSpPr>
          <p:cNvPr id="5" name="Rectangle 4">
            <a:extLst>
              <a:ext uri="{FF2B5EF4-FFF2-40B4-BE49-F238E27FC236}">
                <a16:creationId xmlns:a16="http://schemas.microsoft.com/office/drawing/2014/main" id="{0EA20C99-4A0E-4FF6-9600-741464FFD8A6}"/>
              </a:ext>
            </a:extLst>
          </p:cNvPr>
          <p:cNvSpPr/>
          <p:nvPr/>
        </p:nvSpPr>
        <p:spPr>
          <a:xfrm>
            <a:off x="10278715" y="2579430"/>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B</a:t>
            </a:r>
          </a:p>
        </p:txBody>
      </p:sp>
      <p:cxnSp>
        <p:nvCxnSpPr>
          <p:cNvPr id="7" name="Straight Connector 6">
            <a:extLst>
              <a:ext uri="{FF2B5EF4-FFF2-40B4-BE49-F238E27FC236}">
                <a16:creationId xmlns:a16="http://schemas.microsoft.com/office/drawing/2014/main" id="{1B20CE9F-038D-469E-B7DB-A64D0085525E}"/>
              </a:ext>
            </a:extLst>
          </p:cNvPr>
          <p:cNvCxnSpPr/>
          <p:nvPr/>
        </p:nvCxnSpPr>
        <p:spPr>
          <a:xfrm>
            <a:off x="2763223"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EA70CB7-B5D9-41E8-89EB-BC329B07850A}"/>
              </a:ext>
            </a:extLst>
          </p:cNvPr>
          <p:cNvSpPr txBox="1"/>
          <p:nvPr/>
        </p:nvSpPr>
        <p:spPr>
          <a:xfrm>
            <a:off x="2482729" y="166862"/>
            <a:ext cx="560987" cy="369332"/>
          </a:xfrm>
          <a:prstGeom prst="rect">
            <a:avLst/>
          </a:prstGeom>
          <a:noFill/>
        </p:spPr>
        <p:txBody>
          <a:bodyPr wrap="none" rtlCol="0">
            <a:spAutoFit/>
          </a:bodyPr>
          <a:lstStyle/>
          <a:p>
            <a:r>
              <a:rPr lang="en-SG" dirty="0"/>
              <a:t>NAT</a:t>
            </a:r>
          </a:p>
        </p:txBody>
      </p:sp>
      <p:cxnSp>
        <p:nvCxnSpPr>
          <p:cNvPr id="9" name="Straight Connector 8">
            <a:extLst>
              <a:ext uri="{FF2B5EF4-FFF2-40B4-BE49-F238E27FC236}">
                <a16:creationId xmlns:a16="http://schemas.microsoft.com/office/drawing/2014/main" id="{32EBC9E4-6912-405F-9B5A-1FF8CEC5E2C5}"/>
              </a:ext>
            </a:extLst>
          </p:cNvPr>
          <p:cNvCxnSpPr/>
          <p:nvPr/>
        </p:nvCxnSpPr>
        <p:spPr>
          <a:xfrm>
            <a:off x="9557708"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7042A-0FFD-407B-8811-4F2A58D704C6}"/>
              </a:ext>
            </a:extLst>
          </p:cNvPr>
          <p:cNvSpPr txBox="1"/>
          <p:nvPr/>
        </p:nvSpPr>
        <p:spPr>
          <a:xfrm>
            <a:off x="9277214" y="166862"/>
            <a:ext cx="560987" cy="369332"/>
          </a:xfrm>
          <a:prstGeom prst="rect">
            <a:avLst/>
          </a:prstGeom>
          <a:noFill/>
        </p:spPr>
        <p:txBody>
          <a:bodyPr wrap="none" rtlCol="0">
            <a:spAutoFit/>
          </a:bodyPr>
          <a:lstStyle/>
          <a:p>
            <a:r>
              <a:rPr lang="en-SG" dirty="0"/>
              <a:t>NAT</a:t>
            </a:r>
          </a:p>
        </p:txBody>
      </p:sp>
      <p:sp>
        <p:nvSpPr>
          <p:cNvPr id="11" name="Oval 10">
            <a:extLst>
              <a:ext uri="{FF2B5EF4-FFF2-40B4-BE49-F238E27FC236}">
                <a16:creationId xmlns:a16="http://schemas.microsoft.com/office/drawing/2014/main" id="{7C2D5336-58E7-470B-A8AA-271549458D35}"/>
              </a:ext>
            </a:extLst>
          </p:cNvPr>
          <p:cNvSpPr/>
          <p:nvPr/>
        </p:nvSpPr>
        <p:spPr>
          <a:xfrm>
            <a:off x="5415071" y="467212"/>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Tracker</a:t>
            </a:r>
          </a:p>
        </p:txBody>
      </p:sp>
      <p:sp>
        <p:nvSpPr>
          <p:cNvPr id="14" name="Oval 13">
            <a:extLst>
              <a:ext uri="{FF2B5EF4-FFF2-40B4-BE49-F238E27FC236}">
                <a16:creationId xmlns:a16="http://schemas.microsoft.com/office/drawing/2014/main" id="{356D8691-DC6E-4AAE-A76D-4506D37D2EE8}"/>
              </a:ext>
            </a:extLst>
          </p:cNvPr>
          <p:cNvSpPr/>
          <p:nvPr/>
        </p:nvSpPr>
        <p:spPr>
          <a:xfrm>
            <a:off x="5415070" y="1660827"/>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Stun</a:t>
            </a:r>
          </a:p>
        </p:txBody>
      </p:sp>
      <p:sp>
        <p:nvSpPr>
          <p:cNvPr id="15" name="Oval 14">
            <a:extLst>
              <a:ext uri="{FF2B5EF4-FFF2-40B4-BE49-F238E27FC236}">
                <a16:creationId xmlns:a16="http://schemas.microsoft.com/office/drawing/2014/main" id="{8B6C0257-9B0B-4258-AECB-3CC5076448DB}"/>
              </a:ext>
            </a:extLst>
          </p:cNvPr>
          <p:cNvSpPr/>
          <p:nvPr/>
        </p:nvSpPr>
        <p:spPr>
          <a:xfrm>
            <a:off x="5415069" y="2579430"/>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Signal</a:t>
            </a:r>
          </a:p>
        </p:txBody>
      </p:sp>
      <p:sp>
        <p:nvSpPr>
          <p:cNvPr id="16" name="Oval 15">
            <a:extLst>
              <a:ext uri="{FF2B5EF4-FFF2-40B4-BE49-F238E27FC236}">
                <a16:creationId xmlns:a16="http://schemas.microsoft.com/office/drawing/2014/main" id="{E9BC2475-404F-4DDF-B916-D4DF0332DBF4}"/>
              </a:ext>
            </a:extLst>
          </p:cNvPr>
          <p:cNvSpPr/>
          <p:nvPr/>
        </p:nvSpPr>
        <p:spPr>
          <a:xfrm>
            <a:off x="5415068" y="3571079"/>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Relay</a:t>
            </a:r>
          </a:p>
        </p:txBody>
      </p:sp>
      <p:sp>
        <p:nvSpPr>
          <p:cNvPr id="17" name="TextBox 16">
            <a:extLst>
              <a:ext uri="{FF2B5EF4-FFF2-40B4-BE49-F238E27FC236}">
                <a16:creationId xmlns:a16="http://schemas.microsoft.com/office/drawing/2014/main" id="{34FE51F2-22AC-45B8-AE9B-D6251526664A}"/>
              </a:ext>
            </a:extLst>
          </p:cNvPr>
          <p:cNvSpPr txBox="1"/>
          <p:nvPr/>
        </p:nvSpPr>
        <p:spPr>
          <a:xfrm>
            <a:off x="1862172" y="5860169"/>
            <a:ext cx="8543294" cy="646331"/>
          </a:xfrm>
          <a:prstGeom prst="rect">
            <a:avLst/>
          </a:prstGeom>
          <a:noFill/>
        </p:spPr>
        <p:txBody>
          <a:bodyPr wrap="square" rtlCol="0">
            <a:spAutoFit/>
          </a:bodyPr>
          <a:lstStyle/>
          <a:p>
            <a:r>
              <a:rPr lang="en-SG" dirty="0"/>
              <a:t>Client A now wants add an entry to the tracker, it will send the </a:t>
            </a:r>
            <a:r>
              <a:rPr lang="en-SG" dirty="0" err="1"/>
              <a:t>filename,chunk</a:t>
            </a:r>
            <a:r>
              <a:rPr lang="en-SG" dirty="0"/>
              <a:t> no, public IP and the UDP port number that is currently communicating with the signal server</a:t>
            </a:r>
          </a:p>
        </p:txBody>
      </p:sp>
      <p:cxnSp>
        <p:nvCxnSpPr>
          <p:cNvPr id="3" name="Connector: Curved 2">
            <a:extLst>
              <a:ext uri="{FF2B5EF4-FFF2-40B4-BE49-F238E27FC236}">
                <a16:creationId xmlns:a16="http://schemas.microsoft.com/office/drawing/2014/main" id="{8C12D9ED-9289-4E0B-9EBA-3FC602803B79}"/>
              </a:ext>
            </a:extLst>
          </p:cNvPr>
          <p:cNvCxnSpPr>
            <a:cxnSpLocks/>
            <a:endCxn id="11" idx="2"/>
          </p:cNvCxnSpPr>
          <p:nvPr/>
        </p:nvCxnSpPr>
        <p:spPr>
          <a:xfrm flipV="1">
            <a:off x="1965366" y="820958"/>
            <a:ext cx="3449705" cy="1831520"/>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01888CC-9935-4FA5-8277-E3D5F5367B3A}"/>
              </a:ext>
            </a:extLst>
          </p:cNvPr>
          <p:cNvSpPr txBox="1"/>
          <p:nvPr/>
        </p:nvSpPr>
        <p:spPr>
          <a:xfrm>
            <a:off x="4065609" y="515298"/>
            <a:ext cx="1256912" cy="369332"/>
          </a:xfrm>
          <a:prstGeom prst="rect">
            <a:avLst/>
          </a:prstGeom>
          <a:noFill/>
        </p:spPr>
        <p:txBody>
          <a:bodyPr wrap="square" rtlCol="0">
            <a:spAutoFit/>
          </a:bodyPr>
          <a:lstStyle/>
          <a:p>
            <a:r>
              <a:rPr lang="en-SG" dirty="0"/>
              <a:t>add entry</a:t>
            </a:r>
          </a:p>
        </p:txBody>
      </p:sp>
      <p:sp>
        <p:nvSpPr>
          <p:cNvPr id="19" name="Oval 18">
            <a:extLst>
              <a:ext uri="{FF2B5EF4-FFF2-40B4-BE49-F238E27FC236}">
                <a16:creationId xmlns:a16="http://schemas.microsoft.com/office/drawing/2014/main" id="{35348A7A-839E-406B-B9EE-8F8E9B2CE09C}"/>
              </a:ext>
            </a:extLst>
          </p:cNvPr>
          <p:cNvSpPr/>
          <p:nvPr/>
        </p:nvSpPr>
        <p:spPr>
          <a:xfrm>
            <a:off x="5079092" y="1344656"/>
            <a:ext cx="1935750" cy="3321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2E081A0F-01E3-4D2F-887D-04F841168747}"/>
              </a:ext>
            </a:extLst>
          </p:cNvPr>
          <p:cNvSpPr/>
          <p:nvPr/>
        </p:nvSpPr>
        <p:spPr>
          <a:xfrm>
            <a:off x="2506725" y="2414683"/>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spTree>
    <p:extLst>
      <p:ext uri="{BB962C8B-B14F-4D97-AF65-F5344CB8AC3E}">
        <p14:creationId xmlns:p14="http://schemas.microsoft.com/office/powerpoint/2010/main" val="15259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75CD49-49AB-46C0-BB02-FDE4C9A0CEA3}"/>
              </a:ext>
            </a:extLst>
          </p:cNvPr>
          <p:cNvSpPr/>
          <p:nvPr/>
        </p:nvSpPr>
        <p:spPr>
          <a:xfrm>
            <a:off x="528452" y="2440379"/>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A</a:t>
            </a:r>
          </a:p>
        </p:txBody>
      </p:sp>
      <p:sp>
        <p:nvSpPr>
          <p:cNvPr id="5" name="Rectangle 4">
            <a:extLst>
              <a:ext uri="{FF2B5EF4-FFF2-40B4-BE49-F238E27FC236}">
                <a16:creationId xmlns:a16="http://schemas.microsoft.com/office/drawing/2014/main" id="{0EA20C99-4A0E-4FF6-9600-741464FFD8A6}"/>
              </a:ext>
            </a:extLst>
          </p:cNvPr>
          <p:cNvSpPr/>
          <p:nvPr/>
        </p:nvSpPr>
        <p:spPr>
          <a:xfrm>
            <a:off x="10278715" y="2579430"/>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B</a:t>
            </a:r>
          </a:p>
        </p:txBody>
      </p:sp>
      <p:cxnSp>
        <p:nvCxnSpPr>
          <p:cNvPr id="7" name="Straight Connector 6">
            <a:extLst>
              <a:ext uri="{FF2B5EF4-FFF2-40B4-BE49-F238E27FC236}">
                <a16:creationId xmlns:a16="http://schemas.microsoft.com/office/drawing/2014/main" id="{1B20CE9F-038D-469E-B7DB-A64D0085525E}"/>
              </a:ext>
            </a:extLst>
          </p:cNvPr>
          <p:cNvCxnSpPr/>
          <p:nvPr/>
        </p:nvCxnSpPr>
        <p:spPr>
          <a:xfrm>
            <a:off x="2763223"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EA70CB7-B5D9-41E8-89EB-BC329B07850A}"/>
              </a:ext>
            </a:extLst>
          </p:cNvPr>
          <p:cNvSpPr txBox="1"/>
          <p:nvPr/>
        </p:nvSpPr>
        <p:spPr>
          <a:xfrm>
            <a:off x="2482729" y="166862"/>
            <a:ext cx="560987" cy="369332"/>
          </a:xfrm>
          <a:prstGeom prst="rect">
            <a:avLst/>
          </a:prstGeom>
          <a:noFill/>
        </p:spPr>
        <p:txBody>
          <a:bodyPr wrap="none" rtlCol="0">
            <a:spAutoFit/>
          </a:bodyPr>
          <a:lstStyle/>
          <a:p>
            <a:r>
              <a:rPr lang="en-SG" dirty="0"/>
              <a:t>NAT</a:t>
            </a:r>
          </a:p>
        </p:txBody>
      </p:sp>
      <p:cxnSp>
        <p:nvCxnSpPr>
          <p:cNvPr id="9" name="Straight Connector 8">
            <a:extLst>
              <a:ext uri="{FF2B5EF4-FFF2-40B4-BE49-F238E27FC236}">
                <a16:creationId xmlns:a16="http://schemas.microsoft.com/office/drawing/2014/main" id="{32EBC9E4-6912-405F-9B5A-1FF8CEC5E2C5}"/>
              </a:ext>
            </a:extLst>
          </p:cNvPr>
          <p:cNvCxnSpPr/>
          <p:nvPr/>
        </p:nvCxnSpPr>
        <p:spPr>
          <a:xfrm>
            <a:off x="9557708"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7042A-0FFD-407B-8811-4F2A58D704C6}"/>
              </a:ext>
            </a:extLst>
          </p:cNvPr>
          <p:cNvSpPr txBox="1"/>
          <p:nvPr/>
        </p:nvSpPr>
        <p:spPr>
          <a:xfrm>
            <a:off x="9277214" y="166862"/>
            <a:ext cx="560987" cy="369332"/>
          </a:xfrm>
          <a:prstGeom prst="rect">
            <a:avLst/>
          </a:prstGeom>
          <a:noFill/>
        </p:spPr>
        <p:txBody>
          <a:bodyPr wrap="none" rtlCol="0">
            <a:spAutoFit/>
          </a:bodyPr>
          <a:lstStyle/>
          <a:p>
            <a:r>
              <a:rPr lang="en-SG" dirty="0"/>
              <a:t>NAT</a:t>
            </a:r>
          </a:p>
        </p:txBody>
      </p:sp>
      <p:sp>
        <p:nvSpPr>
          <p:cNvPr id="11" name="Oval 10">
            <a:extLst>
              <a:ext uri="{FF2B5EF4-FFF2-40B4-BE49-F238E27FC236}">
                <a16:creationId xmlns:a16="http://schemas.microsoft.com/office/drawing/2014/main" id="{7C2D5336-58E7-470B-A8AA-271549458D35}"/>
              </a:ext>
            </a:extLst>
          </p:cNvPr>
          <p:cNvSpPr/>
          <p:nvPr/>
        </p:nvSpPr>
        <p:spPr>
          <a:xfrm>
            <a:off x="5415071" y="467212"/>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Tracker</a:t>
            </a:r>
          </a:p>
        </p:txBody>
      </p:sp>
      <p:sp>
        <p:nvSpPr>
          <p:cNvPr id="14" name="Oval 13">
            <a:extLst>
              <a:ext uri="{FF2B5EF4-FFF2-40B4-BE49-F238E27FC236}">
                <a16:creationId xmlns:a16="http://schemas.microsoft.com/office/drawing/2014/main" id="{356D8691-DC6E-4AAE-A76D-4506D37D2EE8}"/>
              </a:ext>
            </a:extLst>
          </p:cNvPr>
          <p:cNvSpPr/>
          <p:nvPr/>
        </p:nvSpPr>
        <p:spPr>
          <a:xfrm>
            <a:off x="5415070" y="1660827"/>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Stun</a:t>
            </a:r>
          </a:p>
        </p:txBody>
      </p:sp>
      <p:sp>
        <p:nvSpPr>
          <p:cNvPr id="15" name="Oval 14">
            <a:extLst>
              <a:ext uri="{FF2B5EF4-FFF2-40B4-BE49-F238E27FC236}">
                <a16:creationId xmlns:a16="http://schemas.microsoft.com/office/drawing/2014/main" id="{8B6C0257-9B0B-4258-AECB-3CC5076448DB}"/>
              </a:ext>
            </a:extLst>
          </p:cNvPr>
          <p:cNvSpPr/>
          <p:nvPr/>
        </p:nvSpPr>
        <p:spPr>
          <a:xfrm>
            <a:off x="5415069" y="2579430"/>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Signal</a:t>
            </a:r>
          </a:p>
        </p:txBody>
      </p:sp>
      <p:sp>
        <p:nvSpPr>
          <p:cNvPr id="16" name="Oval 15">
            <a:extLst>
              <a:ext uri="{FF2B5EF4-FFF2-40B4-BE49-F238E27FC236}">
                <a16:creationId xmlns:a16="http://schemas.microsoft.com/office/drawing/2014/main" id="{E9BC2475-404F-4DDF-B916-D4DF0332DBF4}"/>
              </a:ext>
            </a:extLst>
          </p:cNvPr>
          <p:cNvSpPr/>
          <p:nvPr/>
        </p:nvSpPr>
        <p:spPr>
          <a:xfrm>
            <a:off x="5415068" y="3571079"/>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Relay</a:t>
            </a:r>
          </a:p>
        </p:txBody>
      </p:sp>
      <p:sp>
        <p:nvSpPr>
          <p:cNvPr id="17" name="TextBox 16">
            <a:extLst>
              <a:ext uri="{FF2B5EF4-FFF2-40B4-BE49-F238E27FC236}">
                <a16:creationId xmlns:a16="http://schemas.microsoft.com/office/drawing/2014/main" id="{34FE51F2-22AC-45B8-AE9B-D6251526664A}"/>
              </a:ext>
            </a:extLst>
          </p:cNvPr>
          <p:cNvSpPr txBox="1"/>
          <p:nvPr/>
        </p:nvSpPr>
        <p:spPr>
          <a:xfrm>
            <a:off x="1824353" y="5582939"/>
            <a:ext cx="8543294" cy="1200329"/>
          </a:xfrm>
          <a:prstGeom prst="rect">
            <a:avLst/>
          </a:prstGeom>
          <a:noFill/>
        </p:spPr>
        <p:txBody>
          <a:bodyPr wrap="square" rtlCol="0">
            <a:spAutoFit/>
          </a:bodyPr>
          <a:lstStyle/>
          <a:p>
            <a:r>
              <a:rPr lang="en-SG" dirty="0"/>
              <a:t>Client A now wants to download a file which client B has. It first has to request the list of peers from the tracker. The tracker will reply with the list of peers who has the file. The list will contain the public IP and the UDP port that the peer is communicating with the signal server</a:t>
            </a:r>
          </a:p>
        </p:txBody>
      </p:sp>
      <p:cxnSp>
        <p:nvCxnSpPr>
          <p:cNvPr id="3" name="Connector: Curved 2">
            <a:extLst>
              <a:ext uri="{FF2B5EF4-FFF2-40B4-BE49-F238E27FC236}">
                <a16:creationId xmlns:a16="http://schemas.microsoft.com/office/drawing/2014/main" id="{8C12D9ED-9289-4E0B-9EBA-3FC602803B79}"/>
              </a:ext>
            </a:extLst>
          </p:cNvPr>
          <p:cNvCxnSpPr>
            <a:cxnSpLocks/>
            <a:endCxn id="11" idx="2"/>
          </p:cNvCxnSpPr>
          <p:nvPr/>
        </p:nvCxnSpPr>
        <p:spPr>
          <a:xfrm flipV="1">
            <a:off x="1965366" y="820958"/>
            <a:ext cx="3449705" cy="1831520"/>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01888CC-9935-4FA5-8277-E3D5F5367B3A}"/>
              </a:ext>
            </a:extLst>
          </p:cNvPr>
          <p:cNvSpPr txBox="1"/>
          <p:nvPr/>
        </p:nvSpPr>
        <p:spPr>
          <a:xfrm>
            <a:off x="3822180" y="351500"/>
            <a:ext cx="1256912" cy="646331"/>
          </a:xfrm>
          <a:prstGeom prst="rect">
            <a:avLst/>
          </a:prstGeom>
          <a:noFill/>
        </p:spPr>
        <p:txBody>
          <a:bodyPr wrap="square" rtlCol="0">
            <a:spAutoFit/>
          </a:bodyPr>
          <a:lstStyle/>
          <a:p>
            <a:r>
              <a:rPr lang="en-SG" dirty="0"/>
              <a:t>Request for peers IP</a:t>
            </a:r>
          </a:p>
        </p:txBody>
      </p:sp>
      <p:sp>
        <p:nvSpPr>
          <p:cNvPr id="19" name="Oval 18">
            <a:extLst>
              <a:ext uri="{FF2B5EF4-FFF2-40B4-BE49-F238E27FC236}">
                <a16:creationId xmlns:a16="http://schemas.microsoft.com/office/drawing/2014/main" id="{35348A7A-839E-406B-B9EE-8F8E9B2CE09C}"/>
              </a:ext>
            </a:extLst>
          </p:cNvPr>
          <p:cNvSpPr/>
          <p:nvPr/>
        </p:nvSpPr>
        <p:spPr>
          <a:xfrm>
            <a:off x="5079092" y="1344656"/>
            <a:ext cx="1935750" cy="3321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Connector: Curved 17">
            <a:extLst>
              <a:ext uri="{FF2B5EF4-FFF2-40B4-BE49-F238E27FC236}">
                <a16:creationId xmlns:a16="http://schemas.microsoft.com/office/drawing/2014/main" id="{EED13E95-48F9-4B3E-A7C5-2AC4F789F0AA}"/>
              </a:ext>
            </a:extLst>
          </p:cNvPr>
          <p:cNvCxnSpPr>
            <a:cxnSpLocks/>
            <a:stCxn id="11" idx="3"/>
          </p:cNvCxnSpPr>
          <p:nvPr/>
        </p:nvCxnSpPr>
        <p:spPr>
          <a:xfrm rot="5400000">
            <a:off x="2741858" y="294603"/>
            <a:ext cx="2078220" cy="3631203"/>
          </a:xfrm>
          <a:prstGeom prst="curvedConnector2">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CC9217C-E883-4E85-956D-1672BBC812C0}"/>
              </a:ext>
            </a:extLst>
          </p:cNvPr>
          <p:cNvSpPr txBox="1"/>
          <p:nvPr/>
        </p:nvSpPr>
        <p:spPr>
          <a:xfrm>
            <a:off x="3693872" y="2728305"/>
            <a:ext cx="1256912" cy="646331"/>
          </a:xfrm>
          <a:prstGeom prst="rect">
            <a:avLst/>
          </a:prstGeom>
          <a:noFill/>
        </p:spPr>
        <p:txBody>
          <a:bodyPr wrap="square" rtlCol="0">
            <a:spAutoFit/>
          </a:bodyPr>
          <a:lstStyle/>
          <a:p>
            <a:r>
              <a:rPr lang="en-SG" dirty="0"/>
              <a:t>List of IP/Port</a:t>
            </a:r>
          </a:p>
        </p:txBody>
      </p:sp>
      <p:sp>
        <p:nvSpPr>
          <p:cNvPr id="22" name="Rectangle 21">
            <a:extLst>
              <a:ext uri="{FF2B5EF4-FFF2-40B4-BE49-F238E27FC236}">
                <a16:creationId xmlns:a16="http://schemas.microsoft.com/office/drawing/2014/main" id="{2AB39050-4015-49BC-8E01-417572136D25}"/>
              </a:ext>
            </a:extLst>
          </p:cNvPr>
          <p:cNvSpPr/>
          <p:nvPr/>
        </p:nvSpPr>
        <p:spPr>
          <a:xfrm>
            <a:off x="2506725" y="2414683"/>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spTree>
    <p:extLst>
      <p:ext uri="{BB962C8B-B14F-4D97-AF65-F5344CB8AC3E}">
        <p14:creationId xmlns:p14="http://schemas.microsoft.com/office/powerpoint/2010/main" val="3299710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75CD49-49AB-46C0-BB02-FDE4C9A0CEA3}"/>
              </a:ext>
            </a:extLst>
          </p:cNvPr>
          <p:cNvSpPr/>
          <p:nvPr/>
        </p:nvSpPr>
        <p:spPr>
          <a:xfrm>
            <a:off x="528452" y="2440379"/>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A</a:t>
            </a:r>
          </a:p>
        </p:txBody>
      </p:sp>
      <p:sp>
        <p:nvSpPr>
          <p:cNvPr id="5" name="Rectangle 4">
            <a:extLst>
              <a:ext uri="{FF2B5EF4-FFF2-40B4-BE49-F238E27FC236}">
                <a16:creationId xmlns:a16="http://schemas.microsoft.com/office/drawing/2014/main" id="{0EA20C99-4A0E-4FF6-9600-741464FFD8A6}"/>
              </a:ext>
            </a:extLst>
          </p:cNvPr>
          <p:cNvSpPr/>
          <p:nvPr/>
        </p:nvSpPr>
        <p:spPr>
          <a:xfrm>
            <a:off x="10278715" y="2579430"/>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B</a:t>
            </a:r>
          </a:p>
        </p:txBody>
      </p:sp>
      <p:cxnSp>
        <p:nvCxnSpPr>
          <p:cNvPr id="7" name="Straight Connector 6">
            <a:extLst>
              <a:ext uri="{FF2B5EF4-FFF2-40B4-BE49-F238E27FC236}">
                <a16:creationId xmlns:a16="http://schemas.microsoft.com/office/drawing/2014/main" id="{1B20CE9F-038D-469E-B7DB-A64D0085525E}"/>
              </a:ext>
            </a:extLst>
          </p:cNvPr>
          <p:cNvCxnSpPr/>
          <p:nvPr/>
        </p:nvCxnSpPr>
        <p:spPr>
          <a:xfrm>
            <a:off x="2763223"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EA70CB7-B5D9-41E8-89EB-BC329B07850A}"/>
              </a:ext>
            </a:extLst>
          </p:cNvPr>
          <p:cNvSpPr txBox="1"/>
          <p:nvPr/>
        </p:nvSpPr>
        <p:spPr>
          <a:xfrm>
            <a:off x="2482729" y="166862"/>
            <a:ext cx="560987" cy="369332"/>
          </a:xfrm>
          <a:prstGeom prst="rect">
            <a:avLst/>
          </a:prstGeom>
          <a:noFill/>
        </p:spPr>
        <p:txBody>
          <a:bodyPr wrap="none" rtlCol="0">
            <a:spAutoFit/>
          </a:bodyPr>
          <a:lstStyle/>
          <a:p>
            <a:r>
              <a:rPr lang="en-SG" dirty="0"/>
              <a:t>NAT</a:t>
            </a:r>
          </a:p>
        </p:txBody>
      </p:sp>
      <p:cxnSp>
        <p:nvCxnSpPr>
          <p:cNvPr id="9" name="Straight Connector 8">
            <a:extLst>
              <a:ext uri="{FF2B5EF4-FFF2-40B4-BE49-F238E27FC236}">
                <a16:creationId xmlns:a16="http://schemas.microsoft.com/office/drawing/2014/main" id="{32EBC9E4-6912-405F-9B5A-1FF8CEC5E2C5}"/>
              </a:ext>
            </a:extLst>
          </p:cNvPr>
          <p:cNvCxnSpPr/>
          <p:nvPr/>
        </p:nvCxnSpPr>
        <p:spPr>
          <a:xfrm>
            <a:off x="9557708"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7042A-0FFD-407B-8811-4F2A58D704C6}"/>
              </a:ext>
            </a:extLst>
          </p:cNvPr>
          <p:cNvSpPr txBox="1"/>
          <p:nvPr/>
        </p:nvSpPr>
        <p:spPr>
          <a:xfrm>
            <a:off x="9277214" y="166862"/>
            <a:ext cx="560987" cy="369332"/>
          </a:xfrm>
          <a:prstGeom prst="rect">
            <a:avLst/>
          </a:prstGeom>
          <a:noFill/>
        </p:spPr>
        <p:txBody>
          <a:bodyPr wrap="none" rtlCol="0">
            <a:spAutoFit/>
          </a:bodyPr>
          <a:lstStyle/>
          <a:p>
            <a:r>
              <a:rPr lang="en-SG" dirty="0"/>
              <a:t>NAT</a:t>
            </a:r>
          </a:p>
        </p:txBody>
      </p:sp>
      <p:sp>
        <p:nvSpPr>
          <p:cNvPr id="11" name="Oval 10">
            <a:extLst>
              <a:ext uri="{FF2B5EF4-FFF2-40B4-BE49-F238E27FC236}">
                <a16:creationId xmlns:a16="http://schemas.microsoft.com/office/drawing/2014/main" id="{7C2D5336-58E7-470B-A8AA-271549458D35}"/>
              </a:ext>
            </a:extLst>
          </p:cNvPr>
          <p:cNvSpPr/>
          <p:nvPr/>
        </p:nvSpPr>
        <p:spPr>
          <a:xfrm>
            <a:off x="5415071" y="467212"/>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Tracker</a:t>
            </a:r>
          </a:p>
        </p:txBody>
      </p:sp>
      <p:sp>
        <p:nvSpPr>
          <p:cNvPr id="14" name="Oval 13">
            <a:extLst>
              <a:ext uri="{FF2B5EF4-FFF2-40B4-BE49-F238E27FC236}">
                <a16:creationId xmlns:a16="http://schemas.microsoft.com/office/drawing/2014/main" id="{356D8691-DC6E-4AAE-A76D-4506D37D2EE8}"/>
              </a:ext>
            </a:extLst>
          </p:cNvPr>
          <p:cNvSpPr/>
          <p:nvPr/>
        </p:nvSpPr>
        <p:spPr>
          <a:xfrm>
            <a:off x="5415070" y="1660827"/>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Stun</a:t>
            </a:r>
          </a:p>
        </p:txBody>
      </p:sp>
      <p:sp>
        <p:nvSpPr>
          <p:cNvPr id="15" name="Oval 14">
            <a:extLst>
              <a:ext uri="{FF2B5EF4-FFF2-40B4-BE49-F238E27FC236}">
                <a16:creationId xmlns:a16="http://schemas.microsoft.com/office/drawing/2014/main" id="{8B6C0257-9B0B-4258-AECB-3CC5076448DB}"/>
              </a:ext>
            </a:extLst>
          </p:cNvPr>
          <p:cNvSpPr/>
          <p:nvPr/>
        </p:nvSpPr>
        <p:spPr>
          <a:xfrm>
            <a:off x="5415069" y="2579430"/>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Signal</a:t>
            </a:r>
          </a:p>
        </p:txBody>
      </p:sp>
      <p:sp>
        <p:nvSpPr>
          <p:cNvPr id="16" name="Oval 15">
            <a:extLst>
              <a:ext uri="{FF2B5EF4-FFF2-40B4-BE49-F238E27FC236}">
                <a16:creationId xmlns:a16="http://schemas.microsoft.com/office/drawing/2014/main" id="{E9BC2475-404F-4DDF-B916-D4DF0332DBF4}"/>
              </a:ext>
            </a:extLst>
          </p:cNvPr>
          <p:cNvSpPr/>
          <p:nvPr/>
        </p:nvSpPr>
        <p:spPr>
          <a:xfrm>
            <a:off x="5415068" y="3571079"/>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Relay</a:t>
            </a:r>
          </a:p>
        </p:txBody>
      </p:sp>
      <p:sp>
        <p:nvSpPr>
          <p:cNvPr id="17" name="TextBox 16">
            <a:extLst>
              <a:ext uri="{FF2B5EF4-FFF2-40B4-BE49-F238E27FC236}">
                <a16:creationId xmlns:a16="http://schemas.microsoft.com/office/drawing/2014/main" id="{34FE51F2-22AC-45B8-AE9B-D6251526664A}"/>
              </a:ext>
            </a:extLst>
          </p:cNvPr>
          <p:cNvSpPr txBox="1"/>
          <p:nvPr/>
        </p:nvSpPr>
        <p:spPr>
          <a:xfrm>
            <a:off x="1824353" y="5582939"/>
            <a:ext cx="8543294" cy="369332"/>
          </a:xfrm>
          <a:prstGeom prst="rect">
            <a:avLst/>
          </a:prstGeom>
          <a:noFill/>
        </p:spPr>
        <p:txBody>
          <a:bodyPr wrap="square" rtlCol="0">
            <a:spAutoFit/>
          </a:bodyPr>
          <a:lstStyle/>
          <a:p>
            <a:r>
              <a:rPr lang="en-SG" dirty="0"/>
              <a:t>Client A will now establish a TCP connection to the relay server and wait</a:t>
            </a:r>
          </a:p>
        </p:txBody>
      </p:sp>
      <p:sp>
        <p:nvSpPr>
          <p:cNvPr id="19" name="Oval 18">
            <a:extLst>
              <a:ext uri="{FF2B5EF4-FFF2-40B4-BE49-F238E27FC236}">
                <a16:creationId xmlns:a16="http://schemas.microsoft.com/office/drawing/2014/main" id="{35348A7A-839E-406B-B9EE-8F8E9B2CE09C}"/>
              </a:ext>
            </a:extLst>
          </p:cNvPr>
          <p:cNvSpPr/>
          <p:nvPr/>
        </p:nvSpPr>
        <p:spPr>
          <a:xfrm>
            <a:off x="5079092" y="1344656"/>
            <a:ext cx="1935750" cy="3321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2AB39050-4015-49BC-8E01-417572136D25}"/>
              </a:ext>
            </a:extLst>
          </p:cNvPr>
          <p:cNvSpPr/>
          <p:nvPr/>
        </p:nvSpPr>
        <p:spPr>
          <a:xfrm>
            <a:off x="2506725" y="2414683"/>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cxnSp>
        <p:nvCxnSpPr>
          <p:cNvPr id="26" name="Connector: Curved 25">
            <a:extLst>
              <a:ext uri="{FF2B5EF4-FFF2-40B4-BE49-F238E27FC236}">
                <a16:creationId xmlns:a16="http://schemas.microsoft.com/office/drawing/2014/main" id="{8FF33A80-B186-41BD-A54C-4DC1F08337D6}"/>
              </a:ext>
            </a:extLst>
          </p:cNvPr>
          <p:cNvCxnSpPr>
            <a:endCxn id="19" idx="3"/>
          </p:cNvCxnSpPr>
          <p:nvPr/>
        </p:nvCxnSpPr>
        <p:spPr>
          <a:xfrm>
            <a:off x="1965366" y="3039599"/>
            <a:ext cx="3397210" cy="1140474"/>
          </a:xfrm>
          <a:prstGeom prst="curvedConnector4">
            <a:avLst>
              <a:gd name="adj1" fmla="val 9874"/>
              <a:gd name="adj2" fmla="val 120044"/>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7FF1AB3-7937-40C8-A042-D05511FB1B3E}"/>
              </a:ext>
            </a:extLst>
          </p:cNvPr>
          <p:cNvSpPr/>
          <p:nvPr/>
        </p:nvSpPr>
        <p:spPr>
          <a:xfrm>
            <a:off x="2536226" y="3893314"/>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a:t>
            </a:r>
            <a:br>
              <a:rPr lang="en-SG" dirty="0">
                <a:solidFill>
                  <a:schemeClr val="tx1"/>
                </a:solidFill>
              </a:rPr>
            </a:br>
            <a:r>
              <a:rPr lang="en-SG" dirty="0">
                <a:solidFill>
                  <a:schemeClr val="tx1"/>
                </a:solidFill>
              </a:rPr>
              <a:t>C</a:t>
            </a:r>
            <a:br>
              <a:rPr lang="en-SG" dirty="0">
                <a:solidFill>
                  <a:schemeClr val="tx1"/>
                </a:solidFill>
              </a:rPr>
            </a:br>
            <a:r>
              <a:rPr lang="en-SG" dirty="0">
                <a:solidFill>
                  <a:schemeClr val="tx1"/>
                </a:solidFill>
              </a:rPr>
              <a:t>P</a:t>
            </a:r>
          </a:p>
        </p:txBody>
      </p:sp>
    </p:spTree>
    <p:extLst>
      <p:ext uri="{BB962C8B-B14F-4D97-AF65-F5344CB8AC3E}">
        <p14:creationId xmlns:p14="http://schemas.microsoft.com/office/powerpoint/2010/main" val="2971117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75CD49-49AB-46C0-BB02-FDE4C9A0CEA3}"/>
              </a:ext>
            </a:extLst>
          </p:cNvPr>
          <p:cNvSpPr/>
          <p:nvPr/>
        </p:nvSpPr>
        <p:spPr>
          <a:xfrm>
            <a:off x="528452" y="2440379"/>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A</a:t>
            </a:r>
          </a:p>
        </p:txBody>
      </p:sp>
      <p:sp>
        <p:nvSpPr>
          <p:cNvPr id="5" name="Rectangle 4">
            <a:extLst>
              <a:ext uri="{FF2B5EF4-FFF2-40B4-BE49-F238E27FC236}">
                <a16:creationId xmlns:a16="http://schemas.microsoft.com/office/drawing/2014/main" id="{0EA20C99-4A0E-4FF6-9600-741464FFD8A6}"/>
              </a:ext>
            </a:extLst>
          </p:cNvPr>
          <p:cNvSpPr/>
          <p:nvPr/>
        </p:nvSpPr>
        <p:spPr>
          <a:xfrm>
            <a:off x="10278715" y="2579430"/>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B</a:t>
            </a:r>
          </a:p>
        </p:txBody>
      </p:sp>
      <p:cxnSp>
        <p:nvCxnSpPr>
          <p:cNvPr id="7" name="Straight Connector 6">
            <a:extLst>
              <a:ext uri="{FF2B5EF4-FFF2-40B4-BE49-F238E27FC236}">
                <a16:creationId xmlns:a16="http://schemas.microsoft.com/office/drawing/2014/main" id="{1B20CE9F-038D-469E-B7DB-A64D0085525E}"/>
              </a:ext>
            </a:extLst>
          </p:cNvPr>
          <p:cNvCxnSpPr/>
          <p:nvPr/>
        </p:nvCxnSpPr>
        <p:spPr>
          <a:xfrm>
            <a:off x="2763223"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EA70CB7-B5D9-41E8-89EB-BC329B07850A}"/>
              </a:ext>
            </a:extLst>
          </p:cNvPr>
          <p:cNvSpPr txBox="1"/>
          <p:nvPr/>
        </p:nvSpPr>
        <p:spPr>
          <a:xfrm>
            <a:off x="2482729" y="166862"/>
            <a:ext cx="560987" cy="369332"/>
          </a:xfrm>
          <a:prstGeom prst="rect">
            <a:avLst/>
          </a:prstGeom>
          <a:noFill/>
        </p:spPr>
        <p:txBody>
          <a:bodyPr wrap="none" rtlCol="0">
            <a:spAutoFit/>
          </a:bodyPr>
          <a:lstStyle/>
          <a:p>
            <a:r>
              <a:rPr lang="en-SG" dirty="0"/>
              <a:t>NAT</a:t>
            </a:r>
          </a:p>
        </p:txBody>
      </p:sp>
      <p:cxnSp>
        <p:nvCxnSpPr>
          <p:cNvPr id="9" name="Straight Connector 8">
            <a:extLst>
              <a:ext uri="{FF2B5EF4-FFF2-40B4-BE49-F238E27FC236}">
                <a16:creationId xmlns:a16="http://schemas.microsoft.com/office/drawing/2014/main" id="{32EBC9E4-6912-405F-9B5A-1FF8CEC5E2C5}"/>
              </a:ext>
            </a:extLst>
          </p:cNvPr>
          <p:cNvCxnSpPr/>
          <p:nvPr/>
        </p:nvCxnSpPr>
        <p:spPr>
          <a:xfrm>
            <a:off x="9557708"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7042A-0FFD-407B-8811-4F2A58D704C6}"/>
              </a:ext>
            </a:extLst>
          </p:cNvPr>
          <p:cNvSpPr txBox="1"/>
          <p:nvPr/>
        </p:nvSpPr>
        <p:spPr>
          <a:xfrm>
            <a:off x="9277214" y="166862"/>
            <a:ext cx="560987" cy="369332"/>
          </a:xfrm>
          <a:prstGeom prst="rect">
            <a:avLst/>
          </a:prstGeom>
          <a:noFill/>
        </p:spPr>
        <p:txBody>
          <a:bodyPr wrap="none" rtlCol="0">
            <a:spAutoFit/>
          </a:bodyPr>
          <a:lstStyle/>
          <a:p>
            <a:r>
              <a:rPr lang="en-SG" dirty="0"/>
              <a:t>NAT</a:t>
            </a:r>
          </a:p>
        </p:txBody>
      </p:sp>
      <p:sp>
        <p:nvSpPr>
          <p:cNvPr id="11" name="Oval 10">
            <a:extLst>
              <a:ext uri="{FF2B5EF4-FFF2-40B4-BE49-F238E27FC236}">
                <a16:creationId xmlns:a16="http://schemas.microsoft.com/office/drawing/2014/main" id="{7C2D5336-58E7-470B-A8AA-271549458D35}"/>
              </a:ext>
            </a:extLst>
          </p:cNvPr>
          <p:cNvSpPr/>
          <p:nvPr/>
        </p:nvSpPr>
        <p:spPr>
          <a:xfrm>
            <a:off x="5415071" y="467212"/>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Tracker</a:t>
            </a:r>
          </a:p>
        </p:txBody>
      </p:sp>
      <p:sp>
        <p:nvSpPr>
          <p:cNvPr id="14" name="Oval 13">
            <a:extLst>
              <a:ext uri="{FF2B5EF4-FFF2-40B4-BE49-F238E27FC236}">
                <a16:creationId xmlns:a16="http://schemas.microsoft.com/office/drawing/2014/main" id="{356D8691-DC6E-4AAE-A76D-4506D37D2EE8}"/>
              </a:ext>
            </a:extLst>
          </p:cNvPr>
          <p:cNvSpPr/>
          <p:nvPr/>
        </p:nvSpPr>
        <p:spPr>
          <a:xfrm>
            <a:off x="5415070" y="1660827"/>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Stun</a:t>
            </a:r>
          </a:p>
        </p:txBody>
      </p:sp>
      <p:sp>
        <p:nvSpPr>
          <p:cNvPr id="15" name="Oval 14">
            <a:extLst>
              <a:ext uri="{FF2B5EF4-FFF2-40B4-BE49-F238E27FC236}">
                <a16:creationId xmlns:a16="http://schemas.microsoft.com/office/drawing/2014/main" id="{8B6C0257-9B0B-4258-AECB-3CC5076448DB}"/>
              </a:ext>
            </a:extLst>
          </p:cNvPr>
          <p:cNvSpPr/>
          <p:nvPr/>
        </p:nvSpPr>
        <p:spPr>
          <a:xfrm>
            <a:off x="5415069" y="2579430"/>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Signal</a:t>
            </a:r>
          </a:p>
        </p:txBody>
      </p:sp>
      <p:sp>
        <p:nvSpPr>
          <p:cNvPr id="16" name="Oval 15">
            <a:extLst>
              <a:ext uri="{FF2B5EF4-FFF2-40B4-BE49-F238E27FC236}">
                <a16:creationId xmlns:a16="http://schemas.microsoft.com/office/drawing/2014/main" id="{E9BC2475-404F-4DDF-B916-D4DF0332DBF4}"/>
              </a:ext>
            </a:extLst>
          </p:cNvPr>
          <p:cNvSpPr/>
          <p:nvPr/>
        </p:nvSpPr>
        <p:spPr>
          <a:xfrm>
            <a:off x="5415068" y="3571079"/>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Relay</a:t>
            </a:r>
          </a:p>
        </p:txBody>
      </p:sp>
      <p:sp>
        <p:nvSpPr>
          <p:cNvPr id="17" name="TextBox 16">
            <a:extLst>
              <a:ext uri="{FF2B5EF4-FFF2-40B4-BE49-F238E27FC236}">
                <a16:creationId xmlns:a16="http://schemas.microsoft.com/office/drawing/2014/main" id="{34FE51F2-22AC-45B8-AE9B-D6251526664A}"/>
              </a:ext>
            </a:extLst>
          </p:cNvPr>
          <p:cNvSpPr txBox="1"/>
          <p:nvPr/>
        </p:nvSpPr>
        <p:spPr>
          <a:xfrm>
            <a:off x="1824353" y="5582939"/>
            <a:ext cx="8543294" cy="923330"/>
          </a:xfrm>
          <a:prstGeom prst="rect">
            <a:avLst/>
          </a:prstGeom>
          <a:noFill/>
        </p:spPr>
        <p:txBody>
          <a:bodyPr wrap="square" rtlCol="0">
            <a:spAutoFit/>
          </a:bodyPr>
          <a:lstStyle/>
          <a:p>
            <a:r>
              <a:rPr lang="en-SG" dirty="0"/>
              <a:t>As client A has been communicating with the signal server the whole time, it will now send a request instead, it will contain the filename, chunk no, public IP of the peer and the port as well as the TCP port number that is current connected to the Relay. </a:t>
            </a:r>
          </a:p>
        </p:txBody>
      </p:sp>
      <p:sp>
        <p:nvSpPr>
          <p:cNvPr id="19" name="Oval 18">
            <a:extLst>
              <a:ext uri="{FF2B5EF4-FFF2-40B4-BE49-F238E27FC236}">
                <a16:creationId xmlns:a16="http://schemas.microsoft.com/office/drawing/2014/main" id="{35348A7A-839E-406B-B9EE-8F8E9B2CE09C}"/>
              </a:ext>
            </a:extLst>
          </p:cNvPr>
          <p:cNvSpPr/>
          <p:nvPr/>
        </p:nvSpPr>
        <p:spPr>
          <a:xfrm>
            <a:off x="5079092" y="1344656"/>
            <a:ext cx="1935750" cy="3321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2AB39050-4015-49BC-8E01-417572136D25}"/>
              </a:ext>
            </a:extLst>
          </p:cNvPr>
          <p:cNvSpPr/>
          <p:nvPr/>
        </p:nvSpPr>
        <p:spPr>
          <a:xfrm>
            <a:off x="2506725" y="2414683"/>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cxnSp>
        <p:nvCxnSpPr>
          <p:cNvPr id="18" name="Connector: Curved 17">
            <a:extLst>
              <a:ext uri="{FF2B5EF4-FFF2-40B4-BE49-F238E27FC236}">
                <a16:creationId xmlns:a16="http://schemas.microsoft.com/office/drawing/2014/main" id="{1A4C2500-231F-4E46-B8B8-FFFB0BA9496D}"/>
              </a:ext>
            </a:extLst>
          </p:cNvPr>
          <p:cNvCxnSpPr>
            <a:cxnSpLocks/>
          </p:cNvCxnSpPr>
          <p:nvPr/>
        </p:nvCxnSpPr>
        <p:spPr>
          <a:xfrm flipV="1">
            <a:off x="1965366" y="2190832"/>
            <a:ext cx="3191471" cy="461645"/>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F2BCCC7-07CC-414C-93F4-994FA7A6FB2E}"/>
              </a:ext>
            </a:extLst>
          </p:cNvPr>
          <p:cNvSpPr txBox="1"/>
          <p:nvPr/>
        </p:nvSpPr>
        <p:spPr>
          <a:xfrm>
            <a:off x="3990169" y="1856484"/>
            <a:ext cx="1256912" cy="369332"/>
          </a:xfrm>
          <a:prstGeom prst="rect">
            <a:avLst/>
          </a:prstGeom>
          <a:noFill/>
        </p:spPr>
        <p:txBody>
          <a:bodyPr wrap="square" rtlCol="0">
            <a:spAutoFit/>
          </a:bodyPr>
          <a:lstStyle/>
          <a:p>
            <a:r>
              <a:rPr lang="en-SG" dirty="0"/>
              <a:t>Request</a:t>
            </a:r>
          </a:p>
        </p:txBody>
      </p:sp>
      <p:cxnSp>
        <p:nvCxnSpPr>
          <p:cNvPr id="27" name="Connector: Curved 26">
            <a:extLst>
              <a:ext uri="{FF2B5EF4-FFF2-40B4-BE49-F238E27FC236}">
                <a16:creationId xmlns:a16="http://schemas.microsoft.com/office/drawing/2014/main" id="{1D19769E-65E3-4A0E-8C13-25B0181B1679}"/>
              </a:ext>
            </a:extLst>
          </p:cNvPr>
          <p:cNvCxnSpPr/>
          <p:nvPr/>
        </p:nvCxnSpPr>
        <p:spPr>
          <a:xfrm>
            <a:off x="1965366" y="3039599"/>
            <a:ext cx="3397210" cy="1140474"/>
          </a:xfrm>
          <a:prstGeom prst="curvedConnector4">
            <a:avLst>
              <a:gd name="adj1" fmla="val 9874"/>
              <a:gd name="adj2" fmla="val 120044"/>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7FF1AB3-7937-40C8-A042-D05511FB1B3E}"/>
              </a:ext>
            </a:extLst>
          </p:cNvPr>
          <p:cNvSpPr/>
          <p:nvPr/>
        </p:nvSpPr>
        <p:spPr>
          <a:xfrm>
            <a:off x="2536226" y="3893314"/>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a:t>
            </a:r>
            <a:br>
              <a:rPr lang="en-SG" dirty="0">
                <a:solidFill>
                  <a:schemeClr val="tx1"/>
                </a:solidFill>
              </a:rPr>
            </a:br>
            <a:r>
              <a:rPr lang="en-SG" dirty="0">
                <a:solidFill>
                  <a:schemeClr val="tx1"/>
                </a:solidFill>
              </a:rPr>
              <a:t>C</a:t>
            </a:r>
            <a:br>
              <a:rPr lang="en-SG" dirty="0">
                <a:solidFill>
                  <a:schemeClr val="tx1"/>
                </a:solidFill>
              </a:rPr>
            </a:br>
            <a:r>
              <a:rPr lang="en-SG" dirty="0">
                <a:solidFill>
                  <a:schemeClr val="tx1"/>
                </a:solidFill>
              </a:rPr>
              <a:t>P</a:t>
            </a:r>
          </a:p>
        </p:txBody>
      </p:sp>
    </p:spTree>
    <p:extLst>
      <p:ext uri="{BB962C8B-B14F-4D97-AF65-F5344CB8AC3E}">
        <p14:creationId xmlns:p14="http://schemas.microsoft.com/office/powerpoint/2010/main" val="296207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75CD49-49AB-46C0-BB02-FDE4C9A0CEA3}"/>
              </a:ext>
            </a:extLst>
          </p:cNvPr>
          <p:cNvSpPr/>
          <p:nvPr/>
        </p:nvSpPr>
        <p:spPr>
          <a:xfrm>
            <a:off x="528452" y="2440379"/>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A</a:t>
            </a:r>
          </a:p>
        </p:txBody>
      </p:sp>
      <p:sp>
        <p:nvSpPr>
          <p:cNvPr id="5" name="Rectangle 4">
            <a:extLst>
              <a:ext uri="{FF2B5EF4-FFF2-40B4-BE49-F238E27FC236}">
                <a16:creationId xmlns:a16="http://schemas.microsoft.com/office/drawing/2014/main" id="{0EA20C99-4A0E-4FF6-9600-741464FFD8A6}"/>
              </a:ext>
            </a:extLst>
          </p:cNvPr>
          <p:cNvSpPr/>
          <p:nvPr/>
        </p:nvSpPr>
        <p:spPr>
          <a:xfrm>
            <a:off x="10278715" y="2579430"/>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B</a:t>
            </a:r>
          </a:p>
        </p:txBody>
      </p:sp>
      <p:cxnSp>
        <p:nvCxnSpPr>
          <p:cNvPr id="7" name="Straight Connector 6">
            <a:extLst>
              <a:ext uri="{FF2B5EF4-FFF2-40B4-BE49-F238E27FC236}">
                <a16:creationId xmlns:a16="http://schemas.microsoft.com/office/drawing/2014/main" id="{1B20CE9F-038D-469E-B7DB-A64D0085525E}"/>
              </a:ext>
            </a:extLst>
          </p:cNvPr>
          <p:cNvCxnSpPr/>
          <p:nvPr/>
        </p:nvCxnSpPr>
        <p:spPr>
          <a:xfrm>
            <a:off x="2763223"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EA70CB7-B5D9-41E8-89EB-BC329B07850A}"/>
              </a:ext>
            </a:extLst>
          </p:cNvPr>
          <p:cNvSpPr txBox="1"/>
          <p:nvPr/>
        </p:nvSpPr>
        <p:spPr>
          <a:xfrm>
            <a:off x="2482729" y="166862"/>
            <a:ext cx="560987" cy="369332"/>
          </a:xfrm>
          <a:prstGeom prst="rect">
            <a:avLst/>
          </a:prstGeom>
          <a:noFill/>
        </p:spPr>
        <p:txBody>
          <a:bodyPr wrap="none" rtlCol="0">
            <a:spAutoFit/>
          </a:bodyPr>
          <a:lstStyle/>
          <a:p>
            <a:r>
              <a:rPr lang="en-SG" dirty="0"/>
              <a:t>NAT</a:t>
            </a:r>
          </a:p>
        </p:txBody>
      </p:sp>
      <p:cxnSp>
        <p:nvCxnSpPr>
          <p:cNvPr id="9" name="Straight Connector 8">
            <a:extLst>
              <a:ext uri="{FF2B5EF4-FFF2-40B4-BE49-F238E27FC236}">
                <a16:creationId xmlns:a16="http://schemas.microsoft.com/office/drawing/2014/main" id="{32EBC9E4-6912-405F-9B5A-1FF8CEC5E2C5}"/>
              </a:ext>
            </a:extLst>
          </p:cNvPr>
          <p:cNvCxnSpPr/>
          <p:nvPr/>
        </p:nvCxnSpPr>
        <p:spPr>
          <a:xfrm>
            <a:off x="9557708"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7042A-0FFD-407B-8811-4F2A58D704C6}"/>
              </a:ext>
            </a:extLst>
          </p:cNvPr>
          <p:cNvSpPr txBox="1"/>
          <p:nvPr/>
        </p:nvSpPr>
        <p:spPr>
          <a:xfrm>
            <a:off x="9277214" y="166862"/>
            <a:ext cx="560987" cy="369332"/>
          </a:xfrm>
          <a:prstGeom prst="rect">
            <a:avLst/>
          </a:prstGeom>
          <a:noFill/>
        </p:spPr>
        <p:txBody>
          <a:bodyPr wrap="none" rtlCol="0">
            <a:spAutoFit/>
          </a:bodyPr>
          <a:lstStyle/>
          <a:p>
            <a:r>
              <a:rPr lang="en-SG" dirty="0"/>
              <a:t>NAT</a:t>
            </a:r>
          </a:p>
        </p:txBody>
      </p:sp>
      <p:sp>
        <p:nvSpPr>
          <p:cNvPr id="11" name="Oval 10">
            <a:extLst>
              <a:ext uri="{FF2B5EF4-FFF2-40B4-BE49-F238E27FC236}">
                <a16:creationId xmlns:a16="http://schemas.microsoft.com/office/drawing/2014/main" id="{7C2D5336-58E7-470B-A8AA-271549458D35}"/>
              </a:ext>
            </a:extLst>
          </p:cNvPr>
          <p:cNvSpPr/>
          <p:nvPr/>
        </p:nvSpPr>
        <p:spPr>
          <a:xfrm>
            <a:off x="5415071" y="467212"/>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Tracker</a:t>
            </a:r>
          </a:p>
        </p:txBody>
      </p:sp>
      <p:sp>
        <p:nvSpPr>
          <p:cNvPr id="14" name="Oval 13">
            <a:extLst>
              <a:ext uri="{FF2B5EF4-FFF2-40B4-BE49-F238E27FC236}">
                <a16:creationId xmlns:a16="http://schemas.microsoft.com/office/drawing/2014/main" id="{356D8691-DC6E-4AAE-A76D-4506D37D2EE8}"/>
              </a:ext>
            </a:extLst>
          </p:cNvPr>
          <p:cNvSpPr/>
          <p:nvPr/>
        </p:nvSpPr>
        <p:spPr>
          <a:xfrm>
            <a:off x="5415070" y="1660827"/>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Stun</a:t>
            </a:r>
          </a:p>
        </p:txBody>
      </p:sp>
      <p:sp>
        <p:nvSpPr>
          <p:cNvPr id="15" name="Oval 14">
            <a:extLst>
              <a:ext uri="{FF2B5EF4-FFF2-40B4-BE49-F238E27FC236}">
                <a16:creationId xmlns:a16="http://schemas.microsoft.com/office/drawing/2014/main" id="{8B6C0257-9B0B-4258-AECB-3CC5076448DB}"/>
              </a:ext>
            </a:extLst>
          </p:cNvPr>
          <p:cNvSpPr/>
          <p:nvPr/>
        </p:nvSpPr>
        <p:spPr>
          <a:xfrm>
            <a:off x="5415069" y="2579430"/>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Signal</a:t>
            </a:r>
          </a:p>
        </p:txBody>
      </p:sp>
      <p:sp>
        <p:nvSpPr>
          <p:cNvPr id="16" name="Oval 15">
            <a:extLst>
              <a:ext uri="{FF2B5EF4-FFF2-40B4-BE49-F238E27FC236}">
                <a16:creationId xmlns:a16="http://schemas.microsoft.com/office/drawing/2014/main" id="{E9BC2475-404F-4DDF-B916-D4DF0332DBF4}"/>
              </a:ext>
            </a:extLst>
          </p:cNvPr>
          <p:cNvSpPr/>
          <p:nvPr/>
        </p:nvSpPr>
        <p:spPr>
          <a:xfrm>
            <a:off x="5415068" y="3571079"/>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Relay</a:t>
            </a:r>
          </a:p>
        </p:txBody>
      </p:sp>
      <p:sp>
        <p:nvSpPr>
          <p:cNvPr id="17" name="TextBox 16">
            <a:extLst>
              <a:ext uri="{FF2B5EF4-FFF2-40B4-BE49-F238E27FC236}">
                <a16:creationId xmlns:a16="http://schemas.microsoft.com/office/drawing/2014/main" id="{34FE51F2-22AC-45B8-AE9B-D6251526664A}"/>
              </a:ext>
            </a:extLst>
          </p:cNvPr>
          <p:cNvSpPr txBox="1"/>
          <p:nvPr/>
        </p:nvSpPr>
        <p:spPr>
          <a:xfrm>
            <a:off x="1824353" y="5582939"/>
            <a:ext cx="8543294" cy="923330"/>
          </a:xfrm>
          <a:prstGeom prst="rect">
            <a:avLst/>
          </a:prstGeom>
          <a:noFill/>
        </p:spPr>
        <p:txBody>
          <a:bodyPr wrap="square" rtlCol="0">
            <a:spAutoFit/>
          </a:bodyPr>
          <a:lstStyle/>
          <a:p>
            <a:r>
              <a:rPr lang="en-SG" dirty="0"/>
              <a:t>The signal server will use the information in the request to send it to client B, who should also have been maintaining connection with the signal server. The request will contain the same information as the request from client A</a:t>
            </a:r>
          </a:p>
        </p:txBody>
      </p:sp>
      <p:sp>
        <p:nvSpPr>
          <p:cNvPr id="19" name="Oval 18">
            <a:extLst>
              <a:ext uri="{FF2B5EF4-FFF2-40B4-BE49-F238E27FC236}">
                <a16:creationId xmlns:a16="http://schemas.microsoft.com/office/drawing/2014/main" id="{35348A7A-839E-406B-B9EE-8F8E9B2CE09C}"/>
              </a:ext>
            </a:extLst>
          </p:cNvPr>
          <p:cNvSpPr/>
          <p:nvPr/>
        </p:nvSpPr>
        <p:spPr>
          <a:xfrm>
            <a:off x="5079092" y="1344656"/>
            <a:ext cx="1935750" cy="3321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2AB39050-4015-49BC-8E01-417572136D25}"/>
              </a:ext>
            </a:extLst>
          </p:cNvPr>
          <p:cNvSpPr/>
          <p:nvPr/>
        </p:nvSpPr>
        <p:spPr>
          <a:xfrm>
            <a:off x="2506725" y="2414683"/>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cxnSp>
        <p:nvCxnSpPr>
          <p:cNvPr id="20" name="Connector: Curved 19">
            <a:extLst>
              <a:ext uri="{FF2B5EF4-FFF2-40B4-BE49-F238E27FC236}">
                <a16:creationId xmlns:a16="http://schemas.microsoft.com/office/drawing/2014/main" id="{6F407761-AF8D-4CAC-B4FE-52B4911D5FF1}"/>
              </a:ext>
            </a:extLst>
          </p:cNvPr>
          <p:cNvCxnSpPr>
            <a:cxnSpLocks/>
          </p:cNvCxnSpPr>
          <p:nvPr/>
        </p:nvCxnSpPr>
        <p:spPr>
          <a:xfrm>
            <a:off x="6912644" y="2178655"/>
            <a:ext cx="3386219" cy="752051"/>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28B5821-C187-4F96-8C53-6EB925F85E7C}"/>
              </a:ext>
            </a:extLst>
          </p:cNvPr>
          <p:cNvSpPr txBox="1"/>
          <p:nvPr/>
        </p:nvSpPr>
        <p:spPr>
          <a:xfrm>
            <a:off x="7657819" y="1922359"/>
            <a:ext cx="1256912" cy="369332"/>
          </a:xfrm>
          <a:prstGeom prst="rect">
            <a:avLst/>
          </a:prstGeom>
          <a:noFill/>
        </p:spPr>
        <p:txBody>
          <a:bodyPr wrap="square" rtlCol="0">
            <a:spAutoFit/>
          </a:bodyPr>
          <a:lstStyle/>
          <a:p>
            <a:r>
              <a:rPr lang="en-SG" dirty="0"/>
              <a:t>Request</a:t>
            </a:r>
          </a:p>
        </p:txBody>
      </p:sp>
      <p:sp>
        <p:nvSpPr>
          <p:cNvPr id="25" name="Rectangle 24">
            <a:extLst>
              <a:ext uri="{FF2B5EF4-FFF2-40B4-BE49-F238E27FC236}">
                <a16:creationId xmlns:a16="http://schemas.microsoft.com/office/drawing/2014/main" id="{AE878A3D-D050-4FFF-A943-662D802BF7E6}"/>
              </a:ext>
            </a:extLst>
          </p:cNvPr>
          <p:cNvSpPr/>
          <p:nvPr/>
        </p:nvSpPr>
        <p:spPr>
          <a:xfrm>
            <a:off x="9325962" y="2511217"/>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cxnSp>
        <p:nvCxnSpPr>
          <p:cNvPr id="27" name="Connector: Curved 26">
            <a:extLst>
              <a:ext uri="{FF2B5EF4-FFF2-40B4-BE49-F238E27FC236}">
                <a16:creationId xmlns:a16="http://schemas.microsoft.com/office/drawing/2014/main" id="{112D742F-E883-46FE-8ED7-00142682B98E}"/>
              </a:ext>
            </a:extLst>
          </p:cNvPr>
          <p:cNvCxnSpPr/>
          <p:nvPr/>
        </p:nvCxnSpPr>
        <p:spPr>
          <a:xfrm>
            <a:off x="1965366" y="3039599"/>
            <a:ext cx="3397210" cy="1140474"/>
          </a:xfrm>
          <a:prstGeom prst="curvedConnector4">
            <a:avLst>
              <a:gd name="adj1" fmla="val 9874"/>
              <a:gd name="adj2" fmla="val 120044"/>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7FF1AB3-7937-40C8-A042-D05511FB1B3E}"/>
              </a:ext>
            </a:extLst>
          </p:cNvPr>
          <p:cNvSpPr/>
          <p:nvPr/>
        </p:nvSpPr>
        <p:spPr>
          <a:xfrm>
            <a:off x="2536226" y="3893314"/>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a:t>
            </a:r>
            <a:br>
              <a:rPr lang="en-SG" dirty="0">
                <a:solidFill>
                  <a:schemeClr val="tx1"/>
                </a:solidFill>
              </a:rPr>
            </a:br>
            <a:r>
              <a:rPr lang="en-SG" dirty="0">
                <a:solidFill>
                  <a:schemeClr val="tx1"/>
                </a:solidFill>
              </a:rPr>
              <a:t>C</a:t>
            </a:r>
            <a:br>
              <a:rPr lang="en-SG" dirty="0">
                <a:solidFill>
                  <a:schemeClr val="tx1"/>
                </a:solidFill>
              </a:rPr>
            </a:br>
            <a:r>
              <a:rPr lang="en-SG" dirty="0">
                <a:solidFill>
                  <a:schemeClr val="tx1"/>
                </a:solidFill>
              </a:rPr>
              <a:t>P</a:t>
            </a:r>
          </a:p>
        </p:txBody>
      </p:sp>
    </p:spTree>
    <p:extLst>
      <p:ext uri="{BB962C8B-B14F-4D97-AF65-F5344CB8AC3E}">
        <p14:creationId xmlns:p14="http://schemas.microsoft.com/office/powerpoint/2010/main" val="274145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75CD49-49AB-46C0-BB02-FDE4C9A0CEA3}"/>
              </a:ext>
            </a:extLst>
          </p:cNvPr>
          <p:cNvSpPr/>
          <p:nvPr/>
        </p:nvSpPr>
        <p:spPr>
          <a:xfrm>
            <a:off x="528452" y="2440379"/>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A</a:t>
            </a:r>
          </a:p>
        </p:txBody>
      </p:sp>
      <p:sp>
        <p:nvSpPr>
          <p:cNvPr id="5" name="Rectangle 4">
            <a:extLst>
              <a:ext uri="{FF2B5EF4-FFF2-40B4-BE49-F238E27FC236}">
                <a16:creationId xmlns:a16="http://schemas.microsoft.com/office/drawing/2014/main" id="{0EA20C99-4A0E-4FF6-9600-741464FFD8A6}"/>
              </a:ext>
            </a:extLst>
          </p:cNvPr>
          <p:cNvSpPr/>
          <p:nvPr/>
        </p:nvSpPr>
        <p:spPr>
          <a:xfrm>
            <a:off x="10278715" y="2579430"/>
            <a:ext cx="1436914" cy="920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Client B</a:t>
            </a:r>
          </a:p>
        </p:txBody>
      </p:sp>
      <p:cxnSp>
        <p:nvCxnSpPr>
          <p:cNvPr id="7" name="Straight Connector 6">
            <a:extLst>
              <a:ext uri="{FF2B5EF4-FFF2-40B4-BE49-F238E27FC236}">
                <a16:creationId xmlns:a16="http://schemas.microsoft.com/office/drawing/2014/main" id="{1B20CE9F-038D-469E-B7DB-A64D0085525E}"/>
              </a:ext>
            </a:extLst>
          </p:cNvPr>
          <p:cNvCxnSpPr/>
          <p:nvPr/>
        </p:nvCxnSpPr>
        <p:spPr>
          <a:xfrm>
            <a:off x="2763223"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EA70CB7-B5D9-41E8-89EB-BC329B07850A}"/>
              </a:ext>
            </a:extLst>
          </p:cNvPr>
          <p:cNvSpPr txBox="1"/>
          <p:nvPr/>
        </p:nvSpPr>
        <p:spPr>
          <a:xfrm>
            <a:off x="2482729" y="166862"/>
            <a:ext cx="560987" cy="369332"/>
          </a:xfrm>
          <a:prstGeom prst="rect">
            <a:avLst/>
          </a:prstGeom>
          <a:noFill/>
        </p:spPr>
        <p:txBody>
          <a:bodyPr wrap="none" rtlCol="0">
            <a:spAutoFit/>
          </a:bodyPr>
          <a:lstStyle/>
          <a:p>
            <a:r>
              <a:rPr lang="en-SG" dirty="0"/>
              <a:t>NAT</a:t>
            </a:r>
          </a:p>
        </p:txBody>
      </p:sp>
      <p:cxnSp>
        <p:nvCxnSpPr>
          <p:cNvPr id="9" name="Straight Connector 8">
            <a:extLst>
              <a:ext uri="{FF2B5EF4-FFF2-40B4-BE49-F238E27FC236}">
                <a16:creationId xmlns:a16="http://schemas.microsoft.com/office/drawing/2014/main" id="{32EBC9E4-6912-405F-9B5A-1FF8CEC5E2C5}"/>
              </a:ext>
            </a:extLst>
          </p:cNvPr>
          <p:cNvCxnSpPr/>
          <p:nvPr/>
        </p:nvCxnSpPr>
        <p:spPr>
          <a:xfrm>
            <a:off x="9557708" y="467212"/>
            <a:ext cx="0" cy="4972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7042A-0FFD-407B-8811-4F2A58D704C6}"/>
              </a:ext>
            </a:extLst>
          </p:cNvPr>
          <p:cNvSpPr txBox="1"/>
          <p:nvPr/>
        </p:nvSpPr>
        <p:spPr>
          <a:xfrm>
            <a:off x="9277214" y="166862"/>
            <a:ext cx="560987" cy="369332"/>
          </a:xfrm>
          <a:prstGeom prst="rect">
            <a:avLst/>
          </a:prstGeom>
          <a:noFill/>
        </p:spPr>
        <p:txBody>
          <a:bodyPr wrap="none" rtlCol="0">
            <a:spAutoFit/>
          </a:bodyPr>
          <a:lstStyle/>
          <a:p>
            <a:r>
              <a:rPr lang="en-SG" dirty="0"/>
              <a:t>NAT</a:t>
            </a:r>
          </a:p>
        </p:txBody>
      </p:sp>
      <p:sp>
        <p:nvSpPr>
          <p:cNvPr id="11" name="Oval 10">
            <a:extLst>
              <a:ext uri="{FF2B5EF4-FFF2-40B4-BE49-F238E27FC236}">
                <a16:creationId xmlns:a16="http://schemas.microsoft.com/office/drawing/2014/main" id="{7C2D5336-58E7-470B-A8AA-271549458D35}"/>
              </a:ext>
            </a:extLst>
          </p:cNvPr>
          <p:cNvSpPr/>
          <p:nvPr/>
        </p:nvSpPr>
        <p:spPr>
          <a:xfrm>
            <a:off x="5415071" y="467212"/>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Tracker</a:t>
            </a:r>
          </a:p>
        </p:txBody>
      </p:sp>
      <p:sp>
        <p:nvSpPr>
          <p:cNvPr id="14" name="Oval 13">
            <a:extLst>
              <a:ext uri="{FF2B5EF4-FFF2-40B4-BE49-F238E27FC236}">
                <a16:creationId xmlns:a16="http://schemas.microsoft.com/office/drawing/2014/main" id="{356D8691-DC6E-4AAE-A76D-4506D37D2EE8}"/>
              </a:ext>
            </a:extLst>
          </p:cNvPr>
          <p:cNvSpPr/>
          <p:nvPr/>
        </p:nvSpPr>
        <p:spPr>
          <a:xfrm>
            <a:off x="5415070" y="1660827"/>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Stun</a:t>
            </a:r>
          </a:p>
        </p:txBody>
      </p:sp>
      <p:sp>
        <p:nvSpPr>
          <p:cNvPr id="15" name="Oval 14">
            <a:extLst>
              <a:ext uri="{FF2B5EF4-FFF2-40B4-BE49-F238E27FC236}">
                <a16:creationId xmlns:a16="http://schemas.microsoft.com/office/drawing/2014/main" id="{8B6C0257-9B0B-4258-AECB-3CC5076448DB}"/>
              </a:ext>
            </a:extLst>
          </p:cNvPr>
          <p:cNvSpPr/>
          <p:nvPr/>
        </p:nvSpPr>
        <p:spPr>
          <a:xfrm>
            <a:off x="5415069" y="2579430"/>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Signal</a:t>
            </a:r>
          </a:p>
        </p:txBody>
      </p:sp>
      <p:sp>
        <p:nvSpPr>
          <p:cNvPr id="16" name="Oval 15">
            <a:extLst>
              <a:ext uri="{FF2B5EF4-FFF2-40B4-BE49-F238E27FC236}">
                <a16:creationId xmlns:a16="http://schemas.microsoft.com/office/drawing/2014/main" id="{E9BC2475-404F-4DDF-B916-D4DF0332DBF4}"/>
              </a:ext>
            </a:extLst>
          </p:cNvPr>
          <p:cNvSpPr/>
          <p:nvPr/>
        </p:nvSpPr>
        <p:spPr>
          <a:xfrm>
            <a:off x="5415068" y="3571079"/>
            <a:ext cx="1239343" cy="707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Relay</a:t>
            </a:r>
          </a:p>
        </p:txBody>
      </p:sp>
      <p:sp>
        <p:nvSpPr>
          <p:cNvPr id="17" name="TextBox 16">
            <a:extLst>
              <a:ext uri="{FF2B5EF4-FFF2-40B4-BE49-F238E27FC236}">
                <a16:creationId xmlns:a16="http://schemas.microsoft.com/office/drawing/2014/main" id="{34FE51F2-22AC-45B8-AE9B-D6251526664A}"/>
              </a:ext>
            </a:extLst>
          </p:cNvPr>
          <p:cNvSpPr txBox="1"/>
          <p:nvPr/>
        </p:nvSpPr>
        <p:spPr>
          <a:xfrm>
            <a:off x="1824353" y="5582939"/>
            <a:ext cx="8543294" cy="369332"/>
          </a:xfrm>
          <a:prstGeom prst="rect">
            <a:avLst/>
          </a:prstGeom>
          <a:noFill/>
        </p:spPr>
        <p:txBody>
          <a:bodyPr wrap="square" rtlCol="0">
            <a:spAutoFit/>
          </a:bodyPr>
          <a:lstStyle/>
          <a:p>
            <a:r>
              <a:rPr lang="en-SG" dirty="0"/>
              <a:t>Client B will now establish connection to the Relay server using TCP.</a:t>
            </a:r>
          </a:p>
        </p:txBody>
      </p:sp>
      <p:sp>
        <p:nvSpPr>
          <p:cNvPr id="19" name="Oval 18">
            <a:extLst>
              <a:ext uri="{FF2B5EF4-FFF2-40B4-BE49-F238E27FC236}">
                <a16:creationId xmlns:a16="http://schemas.microsoft.com/office/drawing/2014/main" id="{35348A7A-839E-406B-B9EE-8F8E9B2CE09C}"/>
              </a:ext>
            </a:extLst>
          </p:cNvPr>
          <p:cNvSpPr/>
          <p:nvPr/>
        </p:nvSpPr>
        <p:spPr>
          <a:xfrm>
            <a:off x="5079092" y="1344656"/>
            <a:ext cx="1935750" cy="3321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2AB39050-4015-49BC-8E01-417572136D25}"/>
              </a:ext>
            </a:extLst>
          </p:cNvPr>
          <p:cNvSpPr/>
          <p:nvPr/>
        </p:nvSpPr>
        <p:spPr>
          <a:xfrm>
            <a:off x="2506725" y="2414683"/>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sp>
        <p:nvSpPr>
          <p:cNvPr id="25" name="Rectangle 24">
            <a:extLst>
              <a:ext uri="{FF2B5EF4-FFF2-40B4-BE49-F238E27FC236}">
                <a16:creationId xmlns:a16="http://schemas.microsoft.com/office/drawing/2014/main" id="{AE878A3D-D050-4FFF-A943-662D802BF7E6}"/>
              </a:ext>
            </a:extLst>
          </p:cNvPr>
          <p:cNvSpPr/>
          <p:nvPr/>
        </p:nvSpPr>
        <p:spPr>
          <a:xfrm>
            <a:off x="9325962" y="2511217"/>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UD</a:t>
            </a:r>
            <a:br>
              <a:rPr lang="en-SG" dirty="0">
                <a:solidFill>
                  <a:schemeClr val="tx1"/>
                </a:solidFill>
              </a:rPr>
            </a:br>
            <a:r>
              <a:rPr lang="en-SG" dirty="0">
                <a:solidFill>
                  <a:schemeClr val="tx1"/>
                </a:solidFill>
              </a:rPr>
              <a:t>P</a:t>
            </a:r>
          </a:p>
        </p:txBody>
      </p:sp>
      <p:cxnSp>
        <p:nvCxnSpPr>
          <p:cNvPr id="27" name="Connector: Curved 26">
            <a:extLst>
              <a:ext uri="{FF2B5EF4-FFF2-40B4-BE49-F238E27FC236}">
                <a16:creationId xmlns:a16="http://schemas.microsoft.com/office/drawing/2014/main" id="{112D742F-E883-46FE-8ED7-00142682B98E}"/>
              </a:ext>
            </a:extLst>
          </p:cNvPr>
          <p:cNvCxnSpPr/>
          <p:nvPr/>
        </p:nvCxnSpPr>
        <p:spPr>
          <a:xfrm>
            <a:off x="1965366" y="3039599"/>
            <a:ext cx="3397210" cy="1140474"/>
          </a:xfrm>
          <a:prstGeom prst="curvedConnector4">
            <a:avLst>
              <a:gd name="adj1" fmla="val 9874"/>
              <a:gd name="adj2" fmla="val 120044"/>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7FF1AB3-7937-40C8-A042-D05511FB1B3E}"/>
              </a:ext>
            </a:extLst>
          </p:cNvPr>
          <p:cNvSpPr/>
          <p:nvPr/>
        </p:nvSpPr>
        <p:spPr>
          <a:xfrm>
            <a:off x="2536226" y="3893314"/>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a:t>
            </a:r>
            <a:br>
              <a:rPr lang="en-SG" dirty="0">
                <a:solidFill>
                  <a:schemeClr val="tx1"/>
                </a:solidFill>
              </a:rPr>
            </a:br>
            <a:r>
              <a:rPr lang="en-SG" dirty="0">
                <a:solidFill>
                  <a:schemeClr val="tx1"/>
                </a:solidFill>
              </a:rPr>
              <a:t>C</a:t>
            </a:r>
            <a:br>
              <a:rPr lang="en-SG" dirty="0">
                <a:solidFill>
                  <a:schemeClr val="tx1"/>
                </a:solidFill>
              </a:rPr>
            </a:br>
            <a:r>
              <a:rPr lang="en-SG" dirty="0">
                <a:solidFill>
                  <a:schemeClr val="tx1"/>
                </a:solidFill>
              </a:rPr>
              <a:t>P</a:t>
            </a:r>
          </a:p>
        </p:txBody>
      </p:sp>
      <p:cxnSp>
        <p:nvCxnSpPr>
          <p:cNvPr id="23" name="Connector: Curved 22">
            <a:extLst>
              <a:ext uri="{FF2B5EF4-FFF2-40B4-BE49-F238E27FC236}">
                <a16:creationId xmlns:a16="http://schemas.microsoft.com/office/drawing/2014/main" id="{0ABF0994-0515-4BFE-A137-37E897ACE94E}"/>
              </a:ext>
            </a:extLst>
          </p:cNvPr>
          <p:cNvCxnSpPr>
            <a:cxnSpLocks/>
            <a:stCxn id="19" idx="5"/>
          </p:cNvCxnSpPr>
          <p:nvPr/>
        </p:nvCxnSpPr>
        <p:spPr>
          <a:xfrm rot="5400000" flipH="1" flipV="1">
            <a:off x="7977458" y="1878817"/>
            <a:ext cx="1055156" cy="3547356"/>
          </a:xfrm>
          <a:prstGeom prst="curvedConnector4">
            <a:avLst>
              <a:gd name="adj1" fmla="val -21665"/>
              <a:gd name="adj2" fmla="val 92567"/>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6BB223E-402A-4E16-860A-46F812A089CA}"/>
              </a:ext>
            </a:extLst>
          </p:cNvPr>
          <p:cNvSpPr/>
          <p:nvPr/>
        </p:nvSpPr>
        <p:spPr>
          <a:xfrm>
            <a:off x="9325701" y="3751298"/>
            <a:ext cx="463490" cy="79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a:t>
            </a:r>
            <a:br>
              <a:rPr lang="en-SG" dirty="0">
                <a:solidFill>
                  <a:schemeClr val="tx1"/>
                </a:solidFill>
              </a:rPr>
            </a:br>
            <a:r>
              <a:rPr lang="en-SG" dirty="0">
                <a:solidFill>
                  <a:schemeClr val="tx1"/>
                </a:solidFill>
              </a:rPr>
              <a:t>C</a:t>
            </a:r>
            <a:br>
              <a:rPr lang="en-SG" dirty="0">
                <a:solidFill>
                  <a:schemeClr val="tx1"/>
                </a:solidFill>
              </a:rPr>
            </a:br>
            <a:r>
              <a:rPr lang="en-SG" dirty="0">
                <a:solidFill>
                  <a:schemeClr val="tx1"/>
                </a:solidFill>
              </a:rPr>
              <a:t>P</a:t>
            </a:r>
          </a:p>
        </p:txBody>
      </p:sp>
    </p:spTree>
    <p:extLst>
      <p:ext uri="{BB962C8B-B14F-4D97-AF65-F5344CB8AC3E}">
        <p14:creationId xmlns:p14="http://schemas.microsoft.com/office/powerpoint/2010/main" val="305931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688</Words>
  <Application>Microsoft Office PowerPoint</Application>
  <PresentationFormat>Widescreen</PresentationFormat>
  <Paragraphs>165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Xian Chong Marcus</dc:creator>
  <cp:lastModifiedBy>Chen Xian Chong Marcus</cp:lastModifiedBy>
  <cp:revision>7</cp:revision>
  <dcterms:created xsi:type="dcterms:W3CDTF">2018-11-05T09:53:31Z</dcterms:created>
  <dcterms:modified xsi:type="dcterms:W3CDTF">2018-11-15T14:04:56Z</dcterms:modified>
</cp:coreProperties>
</file>