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441" r:id="rId2"/>
    <p:sldId id="520" r:id="rId3"/>
    <p:sldId id="443" r:id="rId4"/>
    <p:sldId id="515" r:id="rId5"/>
    <p:sldId id="497" r:id="rId6"/>
    <p:sldId id="500" r:id="rId7"/>
    <p:sldId id="518" r:id="rId8"/>
    <p:sldId id="521" r:id="rId9"/>
    <p:sldId id="522" r:id="rId10"/>
    <p:sldId id="524" r:id="rId11"/>
    <p:sldId id="523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601" r:id="rId22"/>
    <p:sldId id="602" r:id="rId23"/>
    <p:sldId id="534" r:id="rId24"/>
    <p:sldId id="603" r:id="rId25"/>
    <p:sldId id="604" r:id="rId26"/>
    <p:sldId id="605" r:id="rId27"/>
    <p:sldId id="606" r:id="rId28"/>
    <p:sldId id="607" r:id="rId29"/>
    <p:sldId id="608" r:id="rId30"/>
    <p:sldId id="609" r:id="rId31"/>
    <p:sldId id="519" r:id="rId32"/>
    <p:sldId id="517" r:id="rId33"/>
    <p:sldId id="503" r:id="rId34"/>
    <p:sldId id="510" r:id="rId35"/>
    <p:sldId id="511" r:id="rId36"/>
    <p:sldId id="49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97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8"/>
    <p:restoredTop sz="77031" autoAdjust="0"/>
  </p:normalViewPr>
  <p:slideViewPr>
    <p:cSldViewPr snapToGrid="0" snapToObjects="1">
      <p:cViewPr varScale="1">
        <p:scale>
          <a:sx n="99" d="100"/>
          <a:sy n="99" d="100"/>
        </p:scale>
        <p:origin x="1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5367F125-181F-9A48-A24E-AAD89CB055B5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B7975FD5-AB21-4C45-BFE8-1D3F02B463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two-column approach.</a:t>
            </a:r>
          </a:p>
          <a:p>
            <a:r>
              <a:rPr lang="en-US" dirty="0"/>
              <a:t>Or could do one-column, one after the other.</a:t>
            </a:r>
          </a:p>
          <a:p>
            <a:r>
              <a:rPr lang="en-US" dirty="0"/>
              <a:t>The idea is to work from each end toward the middle.</a:t>
            </a:r>
          </a:p>
          <a:p>
            <a:endParaRPr lang="en-US" dirty="0"/>
          </a:p>
          <a:p>
            <a:r>
              <a:rPr lang="en-US" dirty="0"/>
              <a:t>Strategy:  simplify each as much as possible, hopefully reaching same expression.  If you get stuck, think about why you’re stuck and adjust.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34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 the correctness of recursive functions.  Using:  induction!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5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recall needing induction to prove that math equation in CS 2800</a:t>
            </a:r>
          </a:p>
          <a:p>
            <a:r>
              <a:rPr lang="en-US" dirty="0"/>
              <a:t>We’ll also need induction to prove the code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8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“weak induction”</a:t>
            </a:r>
          </a:p>
          <a:p>
            <a:endParaRPr lang="en-US" dirty="0"/>
          </a:p>
          <a:p>
            <a:r>
              <a:rPr lang="en-US" dirty="0"/>
              <a:t>Why does induction work as a proof technique…?  See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integers don’t work exactly like mathematical naturals, but we’re going to not be fussy about that in this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9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iterative:  closely resembles a while loop solution in say Java.  See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8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skip straight to the inductive case, since the base case is quite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stuck after applying IH, ask yourself:  am I proving too weak a statement?  Do I need a strengthened IH?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99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11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4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give assistant a theorem</a:t>
            </a:r>
          </a:p>
          <a:p>
            <a:r>
              <a:rPr lang="en-US" dirty="0"/>
              <a:t>You and assistant cooperatively find proof</a:t>
            </a:r>
          </a:p>
          <a:p>
            <a:pPr lvl="1"/>
            <a:r>
              <a:rPr lang="en-US" dirty="0"/>
              <a:t>Human guides the construction</a:t>
            </a:r>
          </a:p>
          <a:p>
            <a:pPr lvl="1"/>
            <a:r>
              <a:rPr lang="en-US" dirty="0"/>
              <a:t>Machine does the low-level details</a:t>
            </a:r>
          </a:p>
          <a:p>
            <a:endParaRPr lang="en-US" dirty="0"/>
          </a:p>
          <a:p>
            <a:r>
              <a:rPr lang="en-US" dirty="0"/>
              <a:t>goal is proof; timeouts or counterexamples might also happen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2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9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8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also button mashing.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9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18092-22B5-094C-B3E9-AFC9008E53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3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Harder to reason about equality between code and English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Easier to reason about equality between two pieces of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definition of function equality known as extensionality:  functions produce the same output for all inputs</a:t>
            </a:r>
          </a:p>
          <a:p>
            <a:r>
              <a:rPr lang="en-US" dirty="0"/>
              <a:t>Maybe they compute it a different way (one is slow, the other fast, etc.):  that doesn’t matter</a:t>
            </a:r>
          </a:p>
          <a:p>
            <a:r>
              <a:rPr lang="en-US" dirty="0"/>
              <a:t>Bubble sort and Quicksort and Merge sort could all be seen as extensionally equal.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whether we use big or small step model.  They are consistent and get the same answers after all.</a:t>
            </a:r>
          </a:p>
          <a:p>
            <a:r>
              <a:rPr lang="en-US" dirty="0"/>
              <a:t>Same for substitution vs. environment.  Under lexical scope they get the same answers.</a:t>
            </a:r>
          </a:p>
          <a:p>
            <a:endParaRPr lang="en-US" dirty="0"/>
          </a:p>
          <a:p>
            <a:r>
              <a:rPr lang="en-US" dirty="0"/>
              <a:t>But for examples if it’s ever relevant we’ll use the small-step substitution model.  Substitution is easier to think about than closures; and if e --&gt;* e’ we know they must reach the same value, so small-step can sometimes make the reasoning easier</a:t>
            </a:r>
          </a:p>
          <a:p>
            <a:endParaRPr lang="en-US" dirty="0"/>
          </a:p>
          <a:p>
            <a:r>
              <a:rPr lang="en-US" dirty="0"/>
              <a:t>The fine print is technically important but not going to be our focus.  We’re not allowed references, I/O, exceptions, or infinite loops basically.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TBH this is just giving a fancy name to a really simple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proof format: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chain of equalities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step has a hint as to justification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equalities are outdented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transitivity piece is obvious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Proof format credited to Wim </a:t>
            </a:r>
            <a:r>
              <a:rPr lang="en-US" dirty="0" err="1"/>
              <a:t>Feijen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about Programs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Theme from </a:t>
            </a:r>
            <a:r>
              <a:rPr lang="en-US" i="1" dirty="0">
                <a:latin typeface="Cronos Pro" panose="020C0502030403020304" pitchFamily="34" charset="77"/>
              </a:rPr>
              <a:t>Downton Abbey </a:t>
            </a:r>
            <a:r>
              <a:rPr lang="en-US" dirty="0"/>
              <a:t>by John Lunn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2380-50AE-284A-9FD7-CD5B508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2FF4-004E-D640-8E07-1790A3FC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equality between expressions</a:t>
            </a:r>
          </a:p>
          <a:p>
            <a:endParaRPr lang="en-US" dirty="0"/>
          </a:p>
          <a:p>
            <a:r>
              <a:rPr lang="en-US" dirty="0"/>
              <a:t>When does e 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/>
              <a:t> e’?</a:t>
            </a:r>
          </a:p>
          <a:p>
            <a:pPr lvl="1"/>
            <a:r>
              <a:rPr lang="en-US" dirty="0"/>
              <a:t>Not asking about </a:t>
            </a:r>
            <a:r>
              <a:rPr lang="en-US" dirty="0" err="1"/>
              <a:t>OCaml</a:t>
            </a:r>
            <a:r>
              <a:rPr lang="en-US" dirty="0"/>
              <a:t> Boolean equality</a:t>
            </a:r>
          </a:p>
          <a:p>
            <a:pPr lvl="1"/>
            <a:r>
              <a:rPr lang="en-US" dirty="0"/>
              <a:t>Asking whether two pieces of code are equal…</a:t>
            </a:r>
          </a:p>
        </p:txBody>
      </p:sp>
    </p:spTree>
    <p:extLst>
      <p:ext uri="{BB962C8B-B14F-4D97-AF65-F5344CB8AC3E}">
        <p14:creationId xmlns:p14="http://schemas.microsoft.com/office/powerpoint/2010/main" val="108235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DD6-0E8B-F94E-BEB8-8EF91801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81D04-5EBC-EC41-B56A-7A7722FB8582}"/>
              </a:ext>
            </a:extLst>
          </p:cNvPr>
          <p:cNvSpPr txBox="1"/>
          <p:nvPr/>
        </p:nvSpPr>
        <p:spPr>
          <a:xfrm>
            <a:off x="2086378" y="2202288"/>
            <a:ext cx="4519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ronosPro-Regular"/>
                <a:cs typeface="CronosPro-Regular"/>
              </a:rPr>
              <a:t>41 + 1 </a:t>
            </a:r>
            <a:r>
              <a:rPr lang="en-US" sz="7200" dirty="0">
                <a:solidFill>
                  <a:schemeClr val="tx2"/>
                </a:solidFill>
                <a:latin typeface="CronosPro-Regular"/>
                <a:cs typeface="CronosPro-Regular"/>
              </a:rPr>
              <a:t>≟</a:t>
            </a:r>
            <a:r>
              <a:rPr lang="en-US" sz="7200" dirty="0">
                <a:latin typeface="CronosPro-Regular"/>
                <a:cs typeface="CronosPro-Regular"/>
              </a:rPr>
              <a:t>  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0739-83E4-664F-B503-539205BC88ED}"/>
              </a:ext>
            </a:extLst>
          </p:cNvPr>
          <p:cNvSpPr txBox="1"/>
          <p:nvPr/>
        </p:nvSpPr>
        <p:spPr>
          <a:xfrm>
            <a:off x="721217" y="4584879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Semantically:  </a:t>
            </a:r>
            <a:r>
              <a:rPr lang="en-US" sz="2800" dirty="0">
                <a:solidFill>
                  <a:schemeClr val="accent3"/>
                </a:solidFill>
                <a:latin typeface="CronosPro-Regular"/>
                <a:cs typeface="CronosPro-Regular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77D3-D70C-444A-811E-DABA4A0CEB85}"/>
              </a:ext>
            </a:extLst>
          </p:cNvPr>
          <p:cNvSpPr txBox="1"/>
          <p:nvPr/>
        </p:nvSpPr>
        <p:spPr>
          <a:xfrm>
            <a:off x="5358267" y="4584879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Syntactically:  </a:t>
            </a:r>
            <a:r>
              <a:rPr lang="en-US" sz="2800" dirty="0">
                <a:solidFill>
                  <a:schemeClr val="accent2"/>
                </a:solidFill>
                <a:latin typeface="CronosPro-Regular"/>
                <a:cs typeface="CronosPro-Regular"/>
              </a:rPr>
              <a:t>no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4245E-A8EF-2147-A62A-32C6799DE164}"/>
              </a:ext>
            </a:extLst>
          </p:cNvPr>
          <p:cNvGrpSpPr/>
          <p:nvPr/>
        </p:nvGrpSpPr>
        <p:grpSpPr>
          <a:xfrm>
            <a:off x="5245452" y="5336186"/>
            <a:ext cx="1410235" cy="954175"/>
            <a:chOff x="5425756" y="4547547"/>
            <a:chExt cx="1410235" cy="9541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DF0015-23C0-5347-B7F4-9D59C8BD497C}"/>
                </a:ext>
              </a:extLst>
            </p:cNvPr>
            <p:cNvSpPr txBox="1"/>
            <p:nvPr/>
          </p:nvSpPr>
          <p:spPr>
            <a:xfrm>
              <a:off x="5425756" y="5115614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41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6C3A3-3F84-A946-B6E6-919DA60410A5}"/>
                </a:ext>
              </a:extLst>
            </p:cNvPr>
            <p:cNvSpPr txBox="1"/>
            <p:nvPr/>
          </p:nvSpPr>
          <p:spPr>
            <a:xfrm>
              <a:off x="5987939" y="4547547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93542-E416-754F-ADEF-355F21B2F6C1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A544B5-E558-F24B-A7A0-A88919EB0BB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5655947" y="4916879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82CDE6-8C95-874E-A301-B9859D680E6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149533" y="4916879"/>
              <a:ext cx="525196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D9EB4D-D6FD-1544-9051-69813E54C479}"/>
              </a:ext>
            </a:extLst>
          </p:cNvPr>
          <p:cNvSpPr txBox="1"/>
          <p:nvPr/>
        </p:nvSpPr>
        <p:spPr>
          <a:xfrm>
            <a:off x="7227928" y="535339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42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53F64-B2D0-5546-81DF-59974458F2A4}"/>
              </a:ext>
            </a:extLst>
          </p:cNvPr>
          <p:cNvSpPr txBox="1"/>
          <p:nvPr/>
        </p:nvSpPr>
        <p:spPr>
          <a:xfrm>
            <a:off x="996933" y="5280456"/>
            <a:ext cx="20233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ronosPro-Regular"/>
                <a:cs typeface="CronosPro-Regular"/>
              </a:rPr>
              <a:t>41 + 1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2800" dirty="0">
                <a:latin typeface="CronosPro-Regular"/>
                <a:cs typeface="CronosPro-Regular"/>
              </a:rPr>
              <a:t>42</a:t>
            </a:r>
            <a:br>
              <a:rPr lang="en-US" sz="2800" dirty="0">
                <a:latin typeface="CronosPro-Regular"/>
                <a:cs typeface="CronosPro-Regular"/>
              </a:rPr>
            </a:br>
            <a:r>
              <a:rPr lang="en-US" sz="2800" dirty="0">
                <a:latin typeface="CronosPro-Regular"/>
                <a:cs typeface="CronosPro-Regular"/>
              </a:rPr>
              <a:t>42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2800" dirty="0">
                <a:latin typeface="CronosPro-Regular"/>
                <a:cs typeface="CronosPro-Regular"/>
              </a:rPr>
              <a:t>42</a:t>
            </a:r>
          </a:p>
          <a:p>
            <a:pPr algn="ctr"/>
            <a:endParaRPr lang="en-US" sz="28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101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DD6-0E8B-F94E-BEB8-8EF91801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81D04-5EBC-EC41-B56A-7A7722FB8582}"/>
              </a:ext>
            </a:extLst>
          </p:cNvPr>
          <p:cNvSpPr txBox="1"/>
          <p:nvPr/>
        </p:nvSpPr>
        <p:spPr>
          <a:xfrm>
            <a:off x="597194" y="2277626"/>
            <a:ext cx="8047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urier" pitchFamily="2" charset="0"/>
                <a:cs typeface="CronosPro-Regular"/>
              </a:rPr>
              <a:t>fun</a:t>
            </a:r>
            <a:r>
              <a:rPr lang="en-US" sz="4400" dirty="0">
                <a:latin typeface="Courier" pitchFamily="2" charset="0"/>
                <a:cs typeface="CronosPro-Regular"/>
              </a:rPr>
              <a:t> x -&gt; x </a:t>
            </a:r>
            <a:r>
              <a:rPr lang="en-US" sz="4400" dirty="0">
                <a:solidFill>
                  <a:schemeClr val="tx2"/>
                </a:solidFill>
                <a:latin typeface="CronosPro-Regular"/>
                <a:cs typeface="CronosPro-Regular"/>
              </a:rPr>
              <a:t>≟</a:t>
            </a:r>
            <a:r>
              <a:rPr lang="en-US" sz="4400" dirty="0">
                <a:latin typeface="Courier" pitchFamily="2" charset="0"/>
                <a:cs typeface="CronosPro-Regular"/>
              </a:rPr>
              <a:t> </a:t>
            </a:r>
            <a:r>
              <a:rPr lang="en-US" sz="4400" b="1" dirty="0">
                <a:latin typeface="Courier" pitchFamily="2" charset="0"/>
                <a:cs typeface="CronosPro-Regular"/>
              </a:rPr>
              <a:t>fun</a:t>
            </a:r>
            <a:r>
              <a:rPr lang="en-US" sz="4400" dirty="0">
                <a:latin typeface="Courier" pitchFamily="2" charset="0"/>
                <a:cs typeface="CronosPro-Regular"/>
              </a:rPr>
              <a:t> y -&gt;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0739-83E4-664F-B503-539205BC88ED}"/>
              </a:ext>
            </a:extLst>
          </p:cNvPr>
          <p:cNvSpPr txBox="1"/>
          <p:nvPr/>
        </p:nvSpPr>
        <p:spPr>
          <a:xfrm>
            <a:off x="721217" y="4584879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Semantically:  </a:t>
            </a:r>
            <a:r>
              <a:rPr lang="en-US" sz="2800" dirty="0">
                <a:solidFill>
                  <a:schemeClr val="accent3"/>
                </a:solidFill>
                <a:latin typeface="CronosPro-Regular"/>
                <a:cs typeface="CronosPro-Regular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77D3-D70C-444A-811E-DABA4A0CEB85}"/>
              </a:ext>
            </a:extLst>
          </p:cNvPr>
          <p:cNvSpPr txBox="1"/>
          <p:nvPr/>
        </p:nvSpPr>
        <p:spPr>
          <a:xfrm>
            <a:off x="5358267" y="4584879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Syntactically:  </a:t>
            </a:r>
            <a:r>
              <a:rPr lang="en-US" sz="2800" dirty="0">
                <a:solidFill>
                  <a:schemeClr val="accent2"/>
                </a:solidFill>
                <a:latin typeface="CronosPro-Regular"/>
                <a:cs typeface="CronosPro-Regular"/>
              </a:rPr>
              <a:t>no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4245E-A8EF-2147-A62A-32C6799DE164}"/>
              </a:ext>
            </a:extLst>
          </p:cNvPr>
          <p:cNvGrpSpPr/>
          <p:nvPr/>
        </p:nvGrpSpPr>
        <p:grpSpPr>
          <a:xfrm>
            <a:off x="5567424" y="5431315"/>
            <a:ext cx="1410235" cy="945049"/>
            <a:chOff x="5425756" y="4556673"/>
            <a:chExt cx="1410235" cy="9450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DF0015-23C0-5347-B7F4-9D59C8BD497C}"/>
                </a:ext>
              </a:extLst>
            </p:cNvPr>
            <p:cNvSpPr txBox="1"/>
            <p:nvPr/>
          </p:nvSpPr>
          <p:spPr>
            <a:xfrm>
              <a:off x="5425756" y="5115614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6C3A3-3F84-A946-B6E6-919DA60410A5}"/>
                </a:ext>
              </a:extLst>
            </p:cNvPr>
            <p:cNvSpPr txBox="1"/>
            <p:nvPr/>
          </p:nvSpPr>
          <p:spPr>
            <a:xfrm>
              <a:off x="5886138" y="4556673"/>
              <a:ext cx="59824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fun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93542-E416-754F-ADEF-355F21B2F6C1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x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A544B5-E558-F24B-A7A0-A88919EB0BB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5587018" y="4926005"/>
              <a:ext cx="598241" cy="189609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82CDE6-8C95-874E-A301-B9859D680E6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185259" y="4926005"/>
              <a:ext cx="489470" cy="2063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F53F64-B2D0-5546-81DF-59974458F2A4}"/>
              </a:ext>
            </a:extLst>
          </p:cNvPr>
          <p:cNvSpPr txBox="1"/>
          <p:nvPr/>
        </p:nvSpPr>
        <p:spPr>
          <a:xfrm>
            <a:off x="183489" y="5211755"/>
            <a:ext cx="46249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for all </a:t>
            </a:r>
            <a:r>
              <a:rPr lang="en-US" sz="2800" dirty="0">
                <a:latin typeface="Courier" pitchFamily="2" charset="0"/>
                <a:cs typeface="CronosPro-Regular"/>
              </a:rPr>
              <a:t>v</a:t>
            </a:r>
            <a:r>
              <a:rPr lang="en-US" sz="2800" dirty="0">
                <a:latin typeface="CronosPro-Regular"/>
                <a:cs typeface="CronosPro-Regular"/>
              </a:rPr>
              <a:t>, </a:t>
            </a:r>
          </a:p>
          <a:p>
            <a:r>
              <a:rPr lang="en-US" sz="2800" dirty="0">
                <a:latin typeface="Courier" pitchFamily="2" charset="0"/>
                <a:cs typeface="CronosPro-Regular"/>
              </a:rPr>
              <a:t>(</a:t>
            </a:r>
            <a:r>
              <a:rPr lang="en-US" sz="2800" b="1" dirty="0">
                <a:latin typeface="Courier" pitchFamily="2" charset="0"/>
                <a:cs typeface="CronosPro-Regular"/>
              </a:rPr>
              <a:t>fun</a:t>
            </a:r>
            <a:r>
              <a:rPr lang="en-US" sz="2800" dirty="0">
                <a:latin typeface="Courier" pitchFamily="2" charset="0"/>
                <a:cs typeface="CronosPro-Regular"/>
              </a:rPr>
              <a:t> x -&gt; x) v 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Courier" pitchFamily="2" charset="0"/>
                <a:cs typeface="Arial" panose="020B0604020202020204" pitchFamily="34" charset="0"/>
              </a:rPr>
              <a:t>* </a:t>
            </a:r>
            <a:r>
              <a:rPr lang="en-US" sz="2800" dirty="0">
                <a:latin typeface="Courier" pitchFamily="2" charset="0"/>
                <a:cs typeface="CronosPro-Regular"/>
              </a:rPr>
              <a:t>v </a:t>
            </a:r>
          </a:p>
          <a:p>
            <a:r>
              <a:rPr lang="en-US" sz="2800" dirty="0">
                <a:latin typeface="Courier" pitchFamily="2" charset="0"/>
                <a:cs typeface="CronosPro-Regular"/>
              </a:rPr>
              <a:t>(</a:t>
            </a:r>
            <a:r>
              <a:rPr lang="en-US" sz="2800" b="1" dirty="0">
                <a:latin typeface="Courier" pitchFamily="2" charset="0"/>
                <a:cs typeface="CronosPro-Regular"/>
              </a:rPr>
              <a:t>fun</a:t>
            </a:r>
            <a:r>
              <a:rPr lang="en-US" sz="2800" dirty="0">
                <a:latin typeface="Courier" pitchFamily="2" charset="0"/>
                <a:cs typeface="CronosPro-Regular"/>
              </a:rPr>
              <a:t> y -&gt; y) v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 →</a:t>
            </a:r>
            <a:r>
              <a:rPr lang="en-US" sz="2800" b="1" dirty="0">
                <a:solidFill>
                  <a:srgbClr val="1F497D"/>
                </a:solidFill>
                <a:latin typeface="Courier" pitchFamily="2" charset="0"/>
                <a:cs typeface="Arial" panose="020B0604020202020204" pitchFamily="34" charset="0"/>
              </a:rPr>
              <a:t>* </a:t>
            </a:r>
            <a:r>
              <a:rPr lang="en-US" sz="2800" dirty="0">
                <a:latin typeface="Courier" pitchFamily="2" charset="0"/>
                <a:cs typeface="CronosPro-Regular"/>
              </a:rPr>
              <a:t>v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B0202C-0B3D-D849-B54D-7903445D359B}"/>
              </a:ext>
            </a:extLst>
          </p:cNvPr>
          <p:cNvGrpSpPr/>
          <p:nvPr/>
        </p:nvGrpSpPr>
        <p:grpSpPr>
          <a:xfrm>
            <a:off x="7414638" y="5431727"/>
            <a:ext cx="1410235" cy="945049"/>
            <a:chOff x="5425756" y="4556673"/>
            <a:chExt cx="1410235" cy="9450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99E10-DCA3-204F-88CC-8BCF8359EF4A}"/>
                </a:ext>
              </a:extLst>
            </p:cNvPr>
            <p:cNvSpPr txBox="1"/>
            <p:nvPr/>
          </p:nvSpPr>
          <p:spPr>
            <a:xfrm>
              <a:off x="5425756" y="5115614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E1A61E-135A-CA45-8485-45A2DD5E45F7}"/>
                </a:ext>
              </a:extLst>
            </p:cNvPr>
            <p:cNvSpPr txBox="1"/>
            <p:nvPr/>
          </p:nvSpPr>
          <p:spPr>
            <a:xfrm>
              <a:off x="5886138" y="4556673"/>
              <a:ext cx="59824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fun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95E42-4FB1-5044-89DD-96D94B8E6CDA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2734CD0-DBEE-E64F-9C0C-5AEA3CF07A54}"/>
                </a:ext>
              </a:extLst>
            </p:cNvPr>
            <p:cNvCxnSpPr>
              <a:stCxn id="18" idx="2"/>
              <a:endCxn id="17" idx="0"/>
            </p:cNvCxnSpPr>
            <p:nvPr/>
          </p:nvCxnSpPr>
          <p:spPr>
            <a:xfrm flipH="1">
              <a:off x="5587018" y="4926005"/>
              <a:ext cx="598241" cy="189609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F60320C-B033-564E-81F2-D34898C8F78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185259" y="4926005"/>
              <a:ext cx="489470" cy="2063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9AADA6F6-9B17-304A-BC07-8A419E1A51D0}"/>
              </a:ext>
            </a:extLst>
          </p:cNvPr>
          <p:cNvSpPr/>
          <p:nvPr/>
        </p:nvSpPr>
        <p:spPr>
          <a:xfrm>
            <a:off x="3902299" y="3786389"/>
            <a:ext cx="2752836" cy="798490"/>
          </a:xfrm>
          <a:prstGeom prst="wedgeRoundRectCallout">
            <a:avLst>
              <a:gd name="adj1" fmla="val -94284"/>
              <a:gd name="adj2" fmla="val 17701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Extensionality</a:t>
            </a:r>
          </a:p>
        </p:txBody>
      </p:sp>
    </p:spTree>
    <p:extLst>
      <p:ext uri="{BB962C8B-B14F-4D97-AF65-F5344CB8AC3E}">
        <p14:creationId xmlns:p14="http://schemas.microsoft.com/office/powerpoint/2010/main" val="202963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DC54-15C1-8646-9BD8-1508B46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F762-AF4A-8346-8842-E65E6234C770}"/>
              </a:ext>
            </a:extLst>
          </p:cNvPr>
          <p:cNvSpPr txBox="1"/>
          <p:nvPr/>
        </p:nvSpPr>
        <p:spPr>
          <a:xfrm>
            <a:off x="3535498" y="2562896"/>
            <a:ext cx="2073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ronosPro-Regular"/>
                <a:cs typeface="CronosPro-Regular"/>
              </a:rPr>
              <a:t>e </a:t>
            </a:r>
            <a:r>
              <a:rPr lang="en-US" sz="7200" dirty="0">
                <a:solidFill>
                  <a:schemeClr val="tx2"/>
                </a:solidFill>
                <a:latin typeface="CronosPro-Regular"/>
                <a:cs typeface="CronosPro-Regular"/>
              </a:rPr>
              <a:t>=</a:t>
            </a:r>
            <a:r>
              <a:rPr lang="en-US" sz="7200" dirty="0">
                <a:latin typeface="CronosPro-Regular"/>
                <a:cs typeface="CronosPro-Regular"/>
              </a:rPr>
              <a:t> e’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B080E-6D46-5344-85E1-96D4730568FD}"/>
              </a:ext>
            </a:extLst>
          </p:cNvPr>
          <p:cNvSpPr txBox="1"/>
          <p:nvPr/>
        </p:nvSpPr>
        <p:spPr>
          <a:xfrm>
            <a:off x="1233585" y="4131389"/>
            <a:ext cx="667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if e and e’ evaluate to the same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15CF4-C240-B449-8437-F78045C81F36}"/>
              </a:ext>
            </a:extLst>
          </p:cNvPr>
          <p:cNvSpPr txBox="1"/>
          <p:nvPr/>
        </p:nvSpPr>
        <p:spPr>
          <a:xfrm>
            <a:off x="2973644" y="6076866"/>
            <a:ext cx="319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ronos Pro" panose="020C0502030403020304" pitchFamily="34" charset="77"/>
                <a:cs typeface="CronosPro-Regular"/>
              </a:rPr>
              <a:t>must be well typed, pure, total</a:t>
            </a:r>
          </a:p>
        </p:txBody>
      </p:sp>
    </p:spTree>
    <p:extLst>
      <p:ext uri="{BB962C8B-B14F-4D97-AF65-F5344CB8AC3E}">
        <p14:creationId xmlns:p14="http://schemas.microsoft.com/office/powerpoint/2010/main" val="90730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EAF435-E776-5446-A910-D53E268A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Equational Reasoning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EC2E7-9A19-2F49-AD67-210C2F617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D40FC-9AA3-5D44-9154-E03885C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2836D-E463-A543-9199-5E7CA601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twice f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twice h x   =   h (h x)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evaluation)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compose h h x   =   h (h x)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evaluation)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so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twice h x   =   compose h h x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transitivity)</a:t>
            </a:r>
          </a:p>
        </p:txBody>
      </p:sp>
    </p:spTree>
    <p:extLst>
      <p:ext uri="{BB962C8B-B14F-4D97-AF65-F5344CB8AC3E}">
        <p14:creationId xmlns:p14="http://schemas.microsoft.com/office/powerpoint/2010/main" val="307959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D40FC-9AA3-5D44-9154-E03885C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2836D-E463-A543-9199-5E7CA601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twice f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twice h x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=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{by evaluation}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h (h 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=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{by evaluation}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compose h h x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014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669A-1C05-694E-836E-E1E44F9A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EB42-AC07-7B4E-A850-AED3F6DE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(&lt;&lt;)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Theorem:  composition is associative.</a:t>
            </a:r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 </a:t>
            </a:r>
            <a:r>
              <a:rPr lang="en-US" dirty="0"/>
              <a:t>(f &lt;&lt; g) &lt;&lt; h   =   f &lt;&lt; (g &lt;&lt; 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Proof:</a:t>
            </a:r>
            <a:r>
              <a:rPr lang="en-US" dirty="0"/>
              <a:t>  by extensionality, we need to show: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forall</a:t>
            </a:r>
            <a:r>
              <a:rPr lang="en-US" dirty="0"/>
              <a:t> x,   ((f &lt;&lt; g) &lt;&lt; h) x   =   (f &lt;&lt; (g &lt;&lt; h)) x</a:t>
            </a:r>
          </a:p>
        </p:txBody>
      </p:sp>
    </p:spTree>
    <p:extLst>
      <p:ext uri="{BB962C8B-B14F-4D97-AF65-F5344CB8AC3E}">
        <p14:creationId xmlns:p14="http://schemas.microsoft.com/office/powerpoint/2010/main" val="267403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6CFC-8540-F74C-B0C6-F3A9E6D6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E6EDC-63B2-7344-9144-E33EA46EB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485623"/>
            <a:ext cx="4038600" cy="3640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((f &lt;&lt; g) &lt;&lt; h) x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(f &lt;&lt; g) (h x)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(g (h x))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3B7CD4-F546-1343-AC40-2906E621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485623"/>
            <a:ext cx="4038600" cy="3640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(f &lt;&lt; (g &lt;&lt; h)) x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((g &lt;&lt; h) x)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(g (h x))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12734-15F8-E649-887B-87996C897D1C}"/>
              </a:ext>
            </a:extLst>
          </p:cNvPr>
          <p:cNvSpPr/>
          <p:nvPr/>
        </p:nvSpPr>
        <p:spPr>
          <a:xfrm>
            <a:off x="6482378" y="5864553"/>
            <a:ext cx="854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Cronos Pro" panose="020C0502030403020304" pitchFamily="34" charset="77"/>
              </a:rPr>
              <a:t>QED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A65BA-DA0F-9F43-87D8-F8740F2E6459}"/>
              </a:ext>
            </a:extLst>
          </p:cNvPr>
          <p:cNvSpPr/>
          <p:nvPr/>
        </p:nvSpPr>
        <p:spPr>
          <a:xfrm>
            <a:off x="596184" y="1428410"/>
            <a:ext cx="5355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ronos Pro" panose="020C0502030403020304" pitchFamily="34" charset="77"/>
              </a:rPr>
              <a:t>((f &lt;&lt; g) &lt;&lt; h) x   =   (f &lt;&lt; (g &lt;&lt; h))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89A21-B05D-8145-B825-31C5203946BB}"/>
              </a:ext>
            </a:extLst>
          </p:cNvPr>
          <p:cNvSpPr/>
          <p:nvPr/>
        </p:nvSpPr>
        <p:spPr>
          <a:xfrm>
            <a:off x="4648200" y="149827"/>
            <a:ext cx="443677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f1 f2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f1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f2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4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68680-F2AE-BF46-A6B8-F57ECA45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Recursion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9E224E-7DAC-4343-B994-C77A4F0D3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50597-CBD4-3848-A460-ED8E836A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20B2-36D1-A04B-B495-80AF7134F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3BA94-87C4-444A-A6CD-59467B90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AFA41F-E310-B647-97AB-08E1F2120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4904" y="1702995"/>
                <a:ext cx="3754192" cy="16452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AFA41F-E310-B647-97AB-08E1F2120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4904" y="1702995"/>
                <a:ext cx="3754192" cy="1645276"/>
              </a:xfrm>
              <a:blipFill>
                <a:blip r:embed="rId3"/>
                <a:stretch>
                  <a:fillRect l="-28283" t="-94656" b="-131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D734B9-489D-F74B-88B6-4C9768B76736}"/>
              </a:ext>
            </a:extLst>
          </p:cNvPr>
          <p:cNvSpPr txBox="1"/>
          <p:nvPr/>
        </p:nvSpPr>
        <p:spPr>
          <a:xfrm>
            <a:off x="193183" y="3645385"/>
            <a:ext cx="4608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EA2AC-610A-4342-9880-67DFD560BDF3}"/>
              </a:ext>
            </a:extLst>
          </p:cNvPr>
          <p:cNvSpPr/>
          <p:nvPr/>
        </p:nvSpPr>
        <p:spPr>
          <a:xfrm>
            <a:off x="4052446" y="5512159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≟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2</a:t>
            </a:r>
            <a:endParaRPr lang="en-US" sz="240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natural numbers n, P(n).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P(0)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k+1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P(k)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P(k+1)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334562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 of natural numbers,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 0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 n implies P (n+1))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 n)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8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proof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</a:t>
            </a:r>
            <a:r>
              <a:rPr lang="en-US" dirty="0" err="1"/>
              <a:t>sumto</a:t>
            </a:r>
            <a:r>
              <a:rPr lang="en-US" dirty="0"/>
              <a:t> n = n * (n + 1) / 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</a:t>
            </a:r>
            <a:r>
              <a:rPr lang="en-US" dirty="0" err="1"/>
              <a:t>sumto</a:t>
            </a:r>
            <a:r>
              <a:rPr lang="en-US" dirty="0"/>
              <a:t> n = n * (n + 1) /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 err="1"/>
              <a:t>sumto</a:t>
            </a:r>
            <a:r>
              <a:rPr lang="en-US" dirty="0"/>
              <a:t> k = k * (k + 1) /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/>
              <a:t>sumto</a:t>
            </a:r>
            <a:r>
              <a:rPr lang="en-US" dirty="0"/>
              <a:t> (k + 1) = (k + 1) * ((k + 1) + 1) / 2</a:t>
            </a: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4673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(n + 1) / 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=  { algebra (or evaluation)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0 * (0 + 1) /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FBC79-FFF3-FA4F-95B0-0ECCEE90AAFF}"/>
              </a:ext>
            </a:extLst>
          </p:cNvPr>
          <p:cNvSpPr txBox="1"/>
          <p:nvPr/>
        </p:nvSpPr>
        <p:spPr>
          <a:xfrm>
            <a:off x="5650736" y="5939084"/>
            <a:ext cx="349326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4520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inductive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 err="1"/>
              <a:t>sumto</a:t>
            </a:r>
            <a:r>
              <a:rPr lang="en-US" sz="2800" dirty="0"/>
              <a:t> k = k * (k + 1) / 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 err="1"/>
              <a:t>sumto</a:t>
            </a:r>
            <a:r>
              <a:rPr lang="en-US" sz="2800" dirty="0"/>
              <a:t> (k + 1) = (k + 1) * ((k + 1) + 1) / 2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k + 1 +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k + 1 + k * (k + 1) / 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algebra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((k + 1) + 1) /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B4228-D4F9-674C-9224-0FC12606F604}"/>
              </a:ext>
            </a:extLst>
          </p:cNvPr>
          <p:cNvSpPr/>
          <p:nvPr/>
        </p:nvSpPr>
        <p:spPr>
          <a:xfrm>
            <a:off x="457200" y="6213243"/>
            <a:ext cx="8755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 </a:t>
            </a:r>
            <a:endParaRPr lang="en-US" sz="2600" dirty="0">
              <a:latin typeface="Cronos Pro Regular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D8B13-FC99-AC46-A1BC-E6DDF427B7C2}"/>
              </a:ext>
            </a:extLst>
          </p:cNvPr>
          <p:cNvSpPr txBox="1"/>
          <p:nvPr/>
        </p:nvSpPr>
        <p:spPr>
          <a:xfrm>
            <a:off x="5650736" y="5939084"/>
            <a:ext cx="349326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7608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C43-F84E-3A40-BBEF-31842DC6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08FD-6D0A-434E-90A0-D7241CFC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fact_tr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5BAEA64-CED3-D94E-BE49-FDED309109A9}"/>
              </a:ext>
            </a:extLst>
          </p:cNvPr>
          <p:cNvSpPr/>
          <p:nvPr/>
        </p:nvSpPr>
        <p:spPr>
          <a:xfrm>
            <a:off x="5177307" y="2756079"/>
            <a:ext cx="2125014" cy="850006"/>
          </a:xfrm>
          <a:prstGeom prst="wedgeRoundRectCallout">
            <a:avLst>
              <a:gd name="adj1" fmla="val -146287"/>
              <a:gd name="adj2" fmla="val 4886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“</a:t>
            </a:r>
            <a:r>
              <a:rPr lang="en-US" sz="2400" dirty="0" err="1">
                <a:latin typeface="CronosPro-Regular"/>
                <a:cs typeface="CronosPro-Regular"/>
              </a:rPr>
              <a:t>i</a:t>
            </a:r>
            <a:r>
              <a:rPr lang="en-US" sz="2400" dirty="0">
                <a:latin typeface="CronosPro-Regular"/>
                <a:cs typeface="CronosPro-Regular"/>
              </a:rPr>
              <a:t>” suggests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2237901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fact n = </a:t>
            </a:r>
            <a:r>
              <a:rPr lang="en-US" dirty="0" err="1"/>
              <a:t>facti</a:t>
            </a:r>
            <a:r>
              <a:rPr lang="en-US" dirty="0"/>
              <a:t> 1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fact n = </a:t>
            </a:r>
            <a:r>
              <a:rPr lang="en-US" dirty="0" err="1"/>
              <a:t>facti</a:t>
            </a:r>
            <a:r>
              <a:rPr lang="en-US" dirty="0"/>
              <a:t> 1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0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/>
              <a:t>fact k = </a:t>
            </a:r>
            <a:r>
              <a:rPr lang="en-US" dirty="0" err="1"/>
              <a:t>facti</a:t>
            </a:r>
            <a:r>
              <a:rPr lang="en-US" dirty="0"/>
              <a:t> 1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(k + 1)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(k + 1)</a:t>
            </a:r>
          </a:p>
        </p:txBody>
      </p:sp>
    </p:spTree>
    <p:extLst>
      <p:ext uri="{BB962C8B-B14F-4D97-AF65-F5344CB8AC3E}">
        <p14:creationId xmlns:p14="http://schemas.microsoft.com/office/powerpoint/2010/main" val="638295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Factorial:  inductive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46231"/>
            <a:ext cx="4038600" cy="327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fact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fact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B5BEA-FF16-3E4D-B162-3A814C9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846231"/>
            <a:ext cx="4038600" cy="3279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1 (k + 1)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(k + 1) 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67B72-5C37-EE45-9BB7-0C93C5644085}"/>
              </a:ext>
            </a:extLst>
          </p:cNvPr>
          <p:cNvSpPr/>
          <p:nvPr/>
        </p:nvSpPr>
        <p:spPr>
          <a:xfrm>
            <a:off x="5273899" y="5011341"/>
            <a:ext cx="4572000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latin typeface="Cronos Pro Regular" panose="020C05020304030203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2B1E9-7A75-034F-8EBA-26555E2B304E}"/>
              </a:ext>
            </a:extLst>
          </p:cNvPr>
          <p:cNvSpPr/>
          <p:nvPr/>
        </p:nvSpPr>
        <p:spPr>
          <a:xfrm>
            <a:off x="457200" y="1321892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>
                <a:latin typeface="Cronos Pro Regular" panose="020C0502030403020304" pitchFamily="34" charset="77"/>
              </a:rPr>
              <a:t>fact k = </a:t>
            </a:r>
            <a:r>
              <a:rPr lang="en-US" sz="2800" dirty="0" err="1">
                <a:latin typeface="Cronos Pro Regular" panose="020C0502030403020304" pitchFamily="34" charset="77"/>
              </a:rPr>
              <a:t>facti</a:t>
            </a:r>
            <a:r>
              <a:rPr lang="en-US" sz="2800" dirty="0">
                <a:latin typeface="Cronos Pro Regular" panose="020C0502030403020304" pitchFamily="34" charset="77"/>
              </a:rPr>
              <a:t> 1 k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(k + 1) =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(k + 1)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49EC7-F745-CA41-9B52-C398FE5C9AAD}"/>
              </a:ext>
            </a:extLst>
          </p:cNvPr>
          <p:cNvSpPr txBox="1"/>
          <p:nvPr/>
        </p:nvSpPr>
        <p:spPr>
          <a:xfrm>
            <a:off x="3323798" y="4486197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STUCK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D33D6C-9464-3C49-A0B2-9FFD3D325EF7}"/>
              </a:ext>
            </a:extLst>
          </p:cNvPr>
          <p:cNvSpPr/>
          <p:nvPr/>
        </p:nvSpPr>
        <p:spPr>
          <a:xfrm>
            <a:off x="553792" y="4868214"/>
            <a:ext cx="2588653" cy="579549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352F1C8-17C9-F849-9F3D-475552E73B7C}"/>
              </a:ext>
            </a:extLst>
          </p:cNvPr>
          <p:cNvSpPr/>
          <p:nvPr/>
        </p:nvSpPr>
        <p:spPr>
          <a:xfrm>
            <a:off x="115910" y="5700605"/>
            <a:ext cx="5157989" cy="1129804"/>
          </a:xfrm>
          <a:prstGeom prst="wedgeRoundRectCallout">
            <a:avLst>
              <a:gd name="adj1" fmla="val -28782"/>
              <a:gd name="adj2" fmla="val -7986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want to move (k + 1) into accumulator: 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 err="1">
                <a:solidFill>
                  <a:srgbClr val="FFFF00"/>
                </a:solidFill>
                <a:latin typeface="CronosPro-Regular"/>
                <a:cs typeface="CronosPro-Regular"/>
              </a:rPr>
              <a:t>facti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 (k + 1) k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1263921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82ECE-56C7-6C49-9214-52BA751F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Strengthened IH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0F161-11DA-A948-8B3A-28D2E2A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What we have from IH: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(k + 1) * fact k  =  (k + 1) *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k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What we want: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(k + 1) * fact k  =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(k + 1) k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So strengthen P(n) to give us what we want: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n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n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D71BB32-038C-5846-AF04-1B479BF6669D}"/>
              </a:ext>
            </a:extLst>
          </p:cNvPr>
          <p:cNvSpPr/>
          <p:nvPr/>
        </p:nvSpPr>
        <p:spPr>
          <a:xfrm>
            <a:off x="6465194" y="3078051"/>
            <a:ext cx="2678806" cy="914400"/>
          </a:xfrm>
          <a:prstGeom prst="wedgeRoundRectCallout">
            <a:avLst>
              <a:gd name="adj1" fmla="val -88659"/>
              <a:gd name="adj2" fmla="val 1320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can multiply (k + 1) into </a:t>
            </a:r>
            <a:r>
              <a:rPr lang="en-US" sz="2400" dirty="0" err="1">
                <a:latin typeface="CronosPro-Regular"/>
                <a:cs typeface="CronosPro-Regular"/>
              </a:rPr>
              <a:t>acc</a:t>
            </a:r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7813053-8BAD-6D40-95EE-7A785E1F2545}"/>
              </a:ext>
            </a:extLst>
          </p:cNvPr>
          <p:cNvSpPr/>
          <p:nvPr/>
        </p:nvSpPr>
        <p:spPr>
          <a:xfrm>
            <a:off x="6465194" y="5211763"/>
            <a:ext cx="2678806" cy="914400"/>
          </a:xfrm>
          <a:prstGeom prst="wedgeRoundRectCallout">
            <a:avLst>
              <a:gd name="adj1" fmla="val -105131"/>
              <a:gd name="adj2" fmla="val -2482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can multiply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anything</a:t>
            </a:r>
            <a:r>
              <a:rPr lang="en-US" sz="2400" dirty="0">
                <a:latin typeface="CronosPro-Regular"/>
                <a:cs typeface="CronosPro-Regular"/>
              </a:rPr>
              <a:t> into </a:t>
            </a:r>
            <a:r>
              <a:rPr lang="en-US" sz="2400" dirty="0" err="1">
                <a:latin typeface="CronosPro-Regular"/>
                <a:cs typeface="CronosPro-Regular"/>
              </a:rPr>
              <a:t>acc</a:t>
            </a:r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246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Functional programming </a:t>
            </a:r>
          </a:p>
          <a:p>
            <a:r>
              <a:rPr lang="en-US" dirty="0"/>
              <a:t>Modular programming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Interpreters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unit of course:  </a:t>
            </a:r>
            <a:r>
              <a:rPr lang="en-US" dirty="0">
                <a:solidFill>
                  <a:schemeClr val="accent1"/>
                </a:solidFill>
              </a:rPr>
              <a:t>proofs about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Equational reasoning</a:t>
            </a:r>
          </a:p>
          <a:p>
            <a:r>
              <a:rPr lang="en-US" dirty="0"/>
              <a:t>Proving correctness of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083082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Factorial:  strengthened </a:t>
            </a:r>
            <a:r>
              <a:rPr lang="en-US" dirty="0" err="1"/>
              <a:t>ind.</a:t>
            </a:r>
            <a:r>
              <a:rPr lang="en-US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46231"/>
            <a:ext cx="4038600" cy="327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p * fact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(p * (k + 1)) * fact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with p := p * (k + 1)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(p * (k + 1)) 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B5BEA-FF16-3E4D-B162-3A814C9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846231"/>
            <a:ext cx="4038600" cy="3279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p (k + 1)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(p * (k + 1)) 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67B72-5C37-EE45-9BB7-0C93C5644085}"/>
              </a:ext>
            </a:extLst>
          </p:cNvPr>
          <p:cNvSpPr/>
          <p:nvPr/>
        </p:nvSpPr>
        <p:spPr>
          <a:xfrm>
            <a:off x="5273899" y="5011341"/>
            <a:ext cx="4572000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latin typeface="Cronos Pro Regular" panose="020C05020304030203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2B1E9-7A75-034F-8EBA-26555E2B304E}"/>
              </a:ext>
            </a:extLst>
          </p:cNvPr>
          <p:cNvSpPr/>
          <p:nvPr/>
        </p:nvSpPr>
        <p:spPr>
          <a:xfrm>
            <a:off x="457200" y="1321892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 err="1">
                <a:latin typeface="Cronos Pro Regular" panose="020C0502030403020304" pitchFamily="34" charset="77"/>
              </a:rPr>
              <a:t>forall</a:t>
            </a:r>
            <a:r>
              <a:rPr lang="en-US" sz="2800" dirty="0">
                <a:latin typeface="Cronos Pro Regular" panose="020C0502030403020304" pitchFamily="34" charset="77"/>
              </a:rPr>
              <a:t> p, p * fact k = </a:t>
            </a:r>
            <a:r>
              <a:rPr lang="en-US" sz="2800" dirty="0" err="1">
                <a:latin typeface="Cronos Pro Regular" panose="020C0502030403020304" pitchFamily="34" charset="77"/>
              </a:rPr>
              <a:t>facti</a:t>
            </a:r>
            <a:r>
              <a:rPr lang="en-US" sz="2800" dirty="0">
                <a:latin typeface="Cronos Pro Regular" panose="020C0502030403020304" pitchFamily="34" charset="77"/>
              </a:rPr>
              <a:t> p k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(k + 1) =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(k + 1)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97E000-F0AA-4242-9F35-980E9FB75261}"/>
              </a:ext>
            </a:extLst>
          </p:cNvPr>
          <p:cNvSpPr/>
          <p:nvPr/>
        </p:nvSpPr>
        <p:spPr>
          <a:xfrm>
            <a:off x="457200" y="6213243"/>
            <a:ext cx="8755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 </a:t>
            </a:r>
            <a:endParaRPr lang="en-US" sz="2600" dirty="0">
              <a:latin typeface="Cronos Pro Regular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6882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CBCC0-A05E-AD4F-A58D-8D9B2128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4160: Formal Verification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B4A8-531A-4B4C-A991-D731B536A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Sponsored Advertisement</a:t>
            </a:r>
          </a:p>
        </p:txBody>
      </p:sp>
    </p:spTree>
    <p:extLst>
      <p:ext uri="{BB962C8B-B14F-4D97-AF65-F5344CB8AC3E}">
        <p14:creationId xmlns:p14="http://schemas.microsoft.com/office/powerpoint/2010/main" val="2391530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5F90-7B82-8140-B6A3-A1FC0623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assistant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C1BC2-3602-4949-A955-01C94398613D}"/>
              </a:ext>
            </a:extLst>
          </p:cNvPr>
          <p:cNvSpPr/>
          <p:nvPr/>
        </p:nvSpPr>
        <p:spPr>
          <a:xfrm>
            <a:off x="702509" y="2540904"/>
            <a:ext cx="1658320" cy="11778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theorem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044192-351C-1B41-899E-AC0625A205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275675" y="3726232"/>
            <a:ext cx="1346274" cy="7457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0CED7A-42D1-5A43-8296-56DCE2CFB32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60829" y="3129840"/>
            <a:ext cx="1199970" cy="603849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4257E-6BA3-7346-B62A-2D7FC4AD395A}"/>
              </a:ext>
            </a:extLst>
          </p:cNvPr>
          <p:cNvSpPr/>
          <p:nvPr/>
        </p:nvSpPr>
        <p:spPr>
          <a:xfrm>
            <a:off x="6621949" y="3137296"/>
            <a:ext cx="1658320" cy="11778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proof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136E6C-9C1C-9947-AB12-434C50CAB32D}"/>
              </a:ext>
            </a:extLst>
          </p:cNvPr>
          <p:cNvSpPr/>
          <p:nvPr/>
        </p:nvSpPr>
        <p:spPr>
          <a:xfrm>
            <a:off x="3589077" y="3129840"/>
            <a:ext cx="1658320" cy="1177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assistant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33B2F-14A0-BC4F-92BC-2AFB105F074B}"/>
              </a:ext>
            </a:extLst>
          </p:cNvPr>
          <p:cNvSpPr/>
          <p:nvPr/>
        </p:nvSpPr>
        <p:spPr>
          <a:xfrm>
            <a:off x="702509" y="4307712"/>
            <a:ext cx="1658320" cy="11778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human guidance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CF2CCF-843E-814C-B46A-399FD2428B2B}"/>
              </a:ext>
            </a:extLst>
          </p:cNvPr>
          <p:cNvCxnSpPr>
            <a:cxnSpLocks/>
          </p:cNvCxnSpPr>
          <p:nvPr/>
        </p:nvCxnSpPr>
        <p:spPr>
          <a:xfrm flipV="1">
            <a:off x="2389107" y="3733689"/>
            <a:ext cx="1171692" cy="1162959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47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1984: </a:t>
            </a:r>
            <a:r>
              <a:rPr lang="en-US" dirty="0" err="1">
                <a:solidFill>
                  <a:schemeClr val="accent1"/>
                </a:solidFill>
              </a:rPr>
              <a:t>Coquand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4F81BD"/>
                </a:solidFill>
              </a:rPr>
              <a:t>Huet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/>
              <a:t>implement </a:t>
            </a:r>
            <a:r>
              <a:rPr lang="en-US" dirty="0">
                <a:solidFill>
                  <a:srgbClr val="4F81BD"/>
                </a:solidFill>
              </a:rPr>
              <a:t>Coq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based on </a:t>
            </a:r>
            <a:r>
              <a:rPr lang="en-US" i="1" dirty="0">
                <a:solidFill>
                  <a:srgbClr val="000000"/>
                </a:solidFill>
              </a:rPr>
              <a:t>calculus of inductive constructions</a:t>
            </a:r>
          </a:p>
          <a:p>
            <a:r>
              <a:rPr lang="en-US" b="1" dirty="0">
                <a:solidFill>
                  <a:srgbClr val="000000"/>
                </a:solidFill>
              </a:rPr>
              <a:t>1992: </a:t>
            </a:r>
            <a:r>
              <a:rPr lang="en-US" dirty="0"/>
              <a:t>Coq ported to </a:t>
            </a:r>
            <a:r>
              <a:rPr lang="en-US" dirty="0" err="1">
                <a:solidFill>
                  <a:srgbClr val="4F81BD"/>
                </a:solidFill>
              </a:rPr>
              <a:t>Caml</a:t>
            </a:r>
            <a:r>
              <a:rPr lang="en-US" dirty="0"/>
              <a:t> </a:t>
            </a:r>
          </a:p>
          <a:p>
            <a:r>
              <a:rPr lang="en-US" dirty="0"/>
              <a:t>Now implemented in </a:t>
            </a:r>
            <a:r>
              <a:rPr lang="en-US" dirty="0" err="1">
                <a:solidFill>
                  <a:schemeClr val="accent1"/>
                </a:solidFill>
              </a:rPr>
              <a:t>OCaml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655" y="3860802"/>
            <a:ext cx="14351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2830" y="5740402"/>
            <a:ext cx="1353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ronosPro-Regular"/>
                <a:cs typeface="CronosPro-Regular"/>
              </a:rPr>
              <a:t>Thierry </a:t>
            </a:r>
            <a:r>
              <a:rPr lang="en-US" sz="1400" dirty="0" err="1">
                <a:latin typeface="CronosPro-Regular"/>
                <a:cs typeface="CronosPro-Regular"/>
              </a:rPr>
              <a:t>Coquand</a:t>
            </a:r>
            <a:endParaRPr lang="en-US" sz="1400" dirty="0">
              <a:latin typeface="CronosPro-Regular"/>
              <a:cs typeface="CronosPro-Regular"/>
            </a:endParaRPr>
          </a:p>
          <a:p>
            <a:pPr algn="ctr"/>
            <a:r>
              <a:rPr lang="en-US" sz="1400" dirty="0">
                <a:latin typeface="CronosPro-Regular"/>
                <a:cs typeface="CronosPro-Regular"/>
              </a:rPr>
              <a:t>1961 –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545B1-4136-4147-8B21-091AFC988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0"/>
            <a:ext cx="1066800" cy="16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69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Coq for program verification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886" y="2181144"/>
            <a:ext cx="2704885" cy="2704885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297193" y="1592208"/>
            <a:ext cx="2861700" cy="1177872"/>
            <a:chOff x="2297193" y="1592208"/>
            <a:chExt cx="2861700" cy="1177872"/>
          </a:xfrm>
        </p:grpSpPr>
        <p:sp>
          <p:nvSpPr>
            <p:cNvPr id="4" name="Rectangle 3"/>
            <p:cNvSpPr/>
            <p:nvPr/>
          </p:nvSpPr>
          <p:spPr>
            <a:xfrm>
              <a:off x="3500573" y="1592208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Coq program</a:t>
              </a:r>
            </a:p>
          </p:txBody>
        </p:sp>
        <p:cxnSp>
          <p:nvCxnSpPr>
            <p:cNvPr id="10" name="Straight Arrow Connector 9"/>
            <p:cNvCxnSpPr>
              <a:endCxn id="4" idx="1"/>
            </p:cNvCxnSpPr>
            <p:nvPr/>
          </p:nvCxnSpPr>
          <p:spPr>
            <a:xfrm flipV="1">
              <a:off x="2297193" y="2181144"/>
              <a:ext cx="1203380" cy="58893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472314" y="3719593"/>
            <a:ext cx="2686579" cy="1394925"/>
            <a:chOff x="2472314" y="3719593"/>
            <a:chExt cx="2686579" cy="1394925"/>
          </a:xfrm>
        </p:grpSpPr>
        <p:sp>
          <p:nvSpPr>
            <p:cNvPr id="6" name="Rectangle 5"/>
            <p:cNvSpPr/>
            <p:nvPr/>
          </p:nvSpPr>
          <p:spPr>
            <a:xfrm>
              <a:off x="3500573" y="3936646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Coq theorem</a:t>
              </a:r>
            </a:p>
          </p:txBody>
        </p:sp>
        <p:cxnSp>
          <p:nvCxnSpPr>
            <p:cNvPr id="14" name="Straight Arrow Connector 13"/>
            <p:cNvCxnSpPr>
              <a:endCxn id="6" idx="1"/>
            </p:cNvCxnSpPr>
            <p:nvPr/>
          </p:nvCxnSpPr>
          <p:spPr>
            <a:xfrm>
              <a:off x="2472314" y="3719593"/>
              <a:ext cx="1028259" cy="80598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158893" y="2181144"/>
            <a:ext cx="2056646" cy="2344438"/>
            <a:chOff x="5158893" y="2181144"/>
            <a:chExt cx="2056646" cy="23444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739" y="2464307"/>
              <a:ext cx="1066800" cy="1616364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>
              <a:stCxn id="4" idx="3"/>
            </p:cNvCxnSpPr>
            <p:nvPr/>
          </p:nvCxnSpPr>
          <p:spPr>
            <a:xfrm>
              <a:off x="5158893" y="2181144"/>
              <a:ext cx="989846" cy="91587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</p:cNvCxnSpPr>
            <p:nvPr/>
          </p:nvCxnSpPr>
          <p:spPr>
            <a:xfrm flipV="1">
              <a:off x="5158893" y="3533586"/>
              <a:ext cx="989846" cy="99199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297193" y="3219607"/>
            <a:ext cx="6737352" cy="1894911"/>
            <a:chOff x="2297193" y="3219607"/>
            <a:chExt cx="6737352" cy="1894911"/>
          </a:xfrm>
        </p:grpSpPr>
        <p:cxnSp>
          <p:nvCxnSpPr>
            <p:cNvPr id="20" name="Straight Arrow Connector 19"/>
            <p:cNvCxnSpPr>
              <a:endCxn id="7" idx="1"/>
            </p:cNvCxnSpPr>
            <p:nvPr/>
          </p:nvCxnSpPr>
          <p:spPr>
            <a:xfrm>
              <a:off x="2297193" y="3240373"/>
              <a:ext cx="3851546" cy="3211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10744" y="3219607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guidance with </a:t>
              </a:r>
              <a:r>
                <a:rPr lang="en-US" i="1">
                  <a:latin typeface="CronosPro-Regular"/>
                  <a:cs typeface="CronosPro-Regular"/>
                </a:rPr>
                <a:t>tactics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76225" y="3936646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Proof of theorem</a:t>
              </a:r>
            </a:p>
          </p:txBody>
        </p:sp>
        <p:cxnSp>
          <p:nvCxnSpPr>
            <p:cNvPr id="29" name="Straight Arrow Connector 28"/>
            <p:cNvCxnSpPr>
              <a:stCxn id="7" idx="2"/>
            </p:cNvCxnSpPr>
            <p:nvPr/>
          </p:nvCxnSpPr>
          <p:spPr>
            <a:xfrm>
              <a:off x="6682139" y="4080671"/>
              <a:ext cx="533400" cy="444911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82139" y="1592208"/>
            <a:ext cx="2352406" cy="1177872"/>
            <a:chOff x="6682139" y="1592208"/>
            <a:chExt cx="2352406" cy="1177872"/>
          </a:xfrm>
        </p:grpSpPr>
        <p:sp>
          <p:nvSpPr>
            <p:cNvPr id="32" name="Rectangle 31"/>
            <p:cNvSpPr/>
            <p:nvPr/>
          </p:nvSpPr>
          <p:spPr>
            <a:xfrm>
              <a:off x="7376225" y="1592208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Verified </a:t>
              </a:r>
              <a:r>
                <a:rPr lang="en-US" sz="2400" dirty="0" err="1">
                  <a:latin typeface="CronosPro-Regular"/>
                  <a:cs typeface="CronosPro-Regular"/>
                </a:rPr>
                <a:t>OCaml</a:t>
              </a:r>
              <a:r>
                <a:rPr lang="en-US" sz="2400" dirty="0">
                  <a:latin typeface="CronosPro-Regular"/>
                  <a:cs typeface="CronosPro-Regular"/>
                </a:rPr>
                <a:t> program</a:t>
              </a:r>
            </a:p>
          </p:txBody>
        </p:sp>
        <p:cxnSp>
          <p:nvCxnSpPr>
            <p:cNvPr id="34" name="Straight Arrow Connector 33"/>
            <p:cNvCxnSpPr>
              <a:stCxn id="7" idx="0"/>
            </p:cNvCxnSpPr>
            <p:nvPr/>
          </p:nvCxnSpPr>
          <p:spPr>
            <a:xfrm flipV="1">
              <a:off x="6682139" y="2181144"/>
              <a:ext cx="533400" cy="28316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52496FD-D81E-7446-B157-A9589C95ADD5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8413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07" y="2332172"/>
            <a:ext cx="8310187" cy="21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5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[Wed] A6 due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formal.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33819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FCC25B-BF8E-3545-819E-9487D5E540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997739" cy="2998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21415-B862-7E43-AED6-278A4252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260" y="76979"/>
            <a:ext cx="4544283" cy="292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CD5B1-ED0C-FE48-8E78-2A73DC0E9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699706" y="4257180"/>
            <a:ext cx="3712462" cy="1489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91C7E-8BFF-6A4E-A3A8-4EAA55C23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428" y="3367128"/>
            <a:ext cx="4225116" cy="3413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60960-096B-D14D-B99C-80F11D3D44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02" y="3331275"/>
            <a:ext cx="2275874" cy="34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validation </a:t>
            </a:r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 err="1">
                <a:solidFill>
                  <a:schemeClr val="accent3"/>
                </a:solidFill>
              </a:rPr>
              <a:t>lec</a:t>
            </a:r>
            <a:r>
              <a:rPr lang="en-US" dirty="0">
                <a:solidFill>
                  <a:schemeClr val="accent3"/>
                </a:solidFill>
              </a:rPr>
              <a:t> 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Social</a:t>
            </a:r>
          </a:p>
          <a:p>
            <a:pPr lvl="1"/>
            <a:r>
              <a:rPr lang="en-US" dirty="0"/>
              <a:t>Code reviews</a:t>
            </a:r>
          </a:p>
          <a:p>
            <a:pPr lvl="1"/>
            <a:r>
              <a:rPr lang="en-US" dirty="0"/>
              <a:t>Extreme/Pair programming</a:t>
            </a:r>
          </a:p>
          <a:p>
            <a:pPr lvl="1"/>
            <a:endParaRPr lang="en-US" dirty="0"/>
          </a:p>
          <a:p>
            <a:r>
              <a:rPr lang="en-US" dirty="0"/>
              <a:t>Methodological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Test-driven development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Bug tracking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Technological</a:t>
            </a:r>
          </a:p>
          <a:p>
            <a:pPr lvl="1"/>
            <a:r>
              <a:rPr lang="en-US" dirty="0"/>
              <a:t>Static analysis</a:t>
            </a:r>
            <a:br>
              <a:rPr lang="en-US" dirty="0"/>
            </a:br>
            <a:r>
              <a:rPr lang="en-US" dirty="0"/>
              <a:t>(“lint” tools, </a:t>
            </a:r>
            <a:r>
              <a:rPr lang="en-US" dirty="0" err="1"/>
              <a:t>FindBugs</a:t>
            </a:r>
            <a:r>
              <a:rPr lang="en-US" dirty="0"/>
              <a:t>, …)</a:t>
            </a:r>
          </a:p>
          <a:p>
            <a:pPr lvl="1"/>
            <a:r>
              <a:rPr lang="en-US" dirty="0" err="1"/>
              <a:t>Fuzzers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Mathematical</a:t>
            </a:r>
          </a:p>
          <a:p>
            <a:pPr lvl="1"/>
            <a:r>
              <a:rPr lang="en-US" dirty="0"/>
              <a:t>Sound type systems</a:t>
            </a:r>
          </a:p>
          <a:p>
            <a:pPr lvl="1"/>
            <a:r>
              <a:rPr lang="en-US" dirty="0"/>
              <a:t>“Formal” verification</a:t>
            </a: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48200" y="4953000"/>
            <a:ext cx="4038600" cy="1143000"/>
            <a:chOff x="3276600" y="4953000"/>
            <a:chExt cx="4038600" cy="1143000"/>
          </a:xfrm>
        </p:grpSpPr>
        <p:sp>
          <p:nvSpPr>
            <p:cNvPr id="5" name="Right Brace 4"/>
            <p:cNvSpPr/>
            <p:nvPr/>
          </p:nvSpPr>
          <p:spPr>
            <a:xfrm>
              <a:off x="3276600" y="4953000"/>
              <a:ext cx="381000" cy="1143000"/>
            </a:xfrm>
            <a:prstGeom prst="rightBrace">
              <a:avLst/>
            </a:prstGeom>
            <a:ln>
              <a:solidFill>
                <a:srgbClr val="9999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3809" y="5096470"/>
              <a:ext cx="3591391" cy="923330"/>
            </a:xfrm>
            <a:prstGeom prst="rect">
              <a:avLst/>
            </a:prstGeom>
            <a:solidFill>
              <a:srgbClr val="A3C446"/>
            </a:solidFill>
            <a:ln>
              <a:solidFill>
                <a:srgbClr val="99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ronosPro-Regular"/>
                </a:rPr>
                <a:t>More formal:  eliminate </a:t>
              </a:r>
              <a:br>
                <a:rPr lang="en-US" dirty="0">
                  <a:latin typeface="CronosPro-Regular"/>
                </a:rPr>
              </a:br>
              <a:r>
                <a:rPr lang="en-US" i="1" dirty="0">
                  <a:latin typeface="CronosPro-Regular"/>
                </a:rPr>
                <a:t>with certainty </a:t>
              </a:r>
              <a:r>
                <a:rPr lang="en-US" dirty="0">
                  <a:latin typeface="CronosPro-Regular"/>
                </a:rPr>
                <a:t>as many problems </a:t>
              </a:r>
              <a:br>
                <a:rPr lang="en-US" dirty="0">
                  <a:latin typeface="CronosPro-Regular"/>
                </a:rPr>
              </a:br>
              <a:r>
                <a:rPr lang="en-US" dirty="0">
                  <a:latin typeface="CronosPro-Regular"/>
                </a:rPr>
                <a:t>as possible.</a:t>
              </a:r>
            </a:p>
          </p:txBody>
        </p:sp>
      </p:grpSp>
      <p:sp>
        <p:nvSpPr>
          <p:cNvPr id="8" name="Up-Down Arrow 7"/>
          <p:cNvSpPr/>
          <p:nvPr/>
        </p:nvSpPr>
        <p:spPr>
          <a:xfrm>
            <a:off x="3886200" y="1600200"/>
            <a:ext cx="762000" cy="4343400"/>
          </a:xfrm>
          <a:prstGeom prst="upDownArrow">
            <a:avLst/>
          </a:prstGeom>
          <a:gradFill>
            <a:gsLst>
              <a:gs pos="0">
                <a:srgbClr val="A3C446"/>
              </a:gs>
              <a:gs pos="100000">
                <a:schemeClr val="accent6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ronosPro-Regula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00600" y="1600200"/>
            <a:ext cx="3886200" cy="1143000"/>
            <a:chOff x="3276600" y="4953000"/>
            <a:chExt cx="3886200" cy="1143000"/>
          </a:xfrm>
        </p:grpSpPr>
        <p:sp>
          <p:nvSpPr>
            <p:cNvPr id="10" name="Right Brace 9"/>
            <p:cNvSpPr/>
            <p:nvPr/>
          </p:nvSpPr>
          <p:spPr>
            <a:xfrm>
              <a:off x="3276600" y="4953000"/>
              <a:ext cx="381000" cy="1143000"/>
            </a:xfrm>
            <a:prstGeom prst="rightBrac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7600" y="5115341"/>
              <a:ext cx="3505200" cy="646331"/>
            </a:xfrm>
            <a:prstGeom prst="rect">
              <a:avLst/>
            </a:prstGeom>
            <a:solidFill>
              <a:srgbClr val="E46C0A"/>
            </a:solidFill>
            <a:ln>
              <a:solidFill>
                <a:srgbClr val="99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ronosPro-Regular"/>
                </a:rPr>
                <a:t>Less formal:  Techniques may </a:t>
              </a:r>
            </a:p>
            <a:p>
              <a:r>
                <a:rPr lang="en-US" dirty="0">
                  <a:latin typeface="CronosPro-Regular"/>
                </a:rPr>
                <a:t>miss problems in programs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81600" y="2939388"/>
            <a:ext cx="350520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EFCC3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All of these methods should be used!</a:t>
            </a:r>
          </a:p>
          <a:p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</a:rPr>
              <a:t>Even the most formal can still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have holes: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did you prove the right thing?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do your assumptions match reality?</a:t>
            </a:r>
          </a:p>
        </p:txBody>
      </p:sp>
    </p:spTree>
    <p:extLst>
      <p:ext uri="{BB962C8B-B14F-4D97-AF65-F5344CB8AC3E}">
        <p14:creationId xmlns:p14="http://schemas.microsoft.com/office/powerpoint/2010/main" val="248399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1970s, scaled to about tens of LOC</a:t>
            </a:r>
          </a:p>
          <a:p>
            <a:r>
              <a:rPr lang="en-US" dirty="0"/>
              <a:t>Now, research projects scale to real software:</a:t>
            </a:r>
          </a:p>
          <a:p>
            <a:pPr lvl="1"/>
            <a:r>
              <a:rPr lang="en-US" dirty="0" err="1">
                <a:solidFill>
                  <a:srgbClr val="8064A2"/>
                </a:solidFill>
              </a:rPr>
              <a:t>CompCert</a:t>
            </a:r>
            <a:r>
              <a:rPr lang="en-US" dirty="0">
                <a:solidFill>
                  <a:srgbClr val="8064A2"/>
                </a:solidFill>
              </a:rPr>
              <a:t>:  </a:t>
            </a:r>
            <a:r>
              <a:rPr lang="en-US" dirty="0"/>
              <a:t>verified C compiler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seL4:  </a:t>
            </a:r>
            <a:r>
              <a:rPr lang="en-US" dirty="0"/>
              <a:t>verified microkernel OS</a:t>
            </a:r>
          </a:p>
          <a:p>
            <a:pPr lvl="1"/>
            <a:r>
              <a:rPr lang="en-US" dirty="0" err="1">
                <a:solidFill>
                  <a:srgbClr val="8064A2"/>
                </a:solidFill>
              </a:rPr>
              <a:t>Ynot</a:t>
            </a:r>
            <a:r>
              <a:rPr lang="en-US" dirty="0">
                <a:solidFill>
                  <a:srgbClr val="8064A2"/>
                </a:solidFill>
              </a:rPr>
              <a:t>:  </a:t>
            </a:r>
            <a:r>
              <a:rPr lang="en-US" dirty="0"/>
              <a:t>verified DBMS, web services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Four color theorem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Project Everest:  </a:t>
            </a:r>
            <a:r>
              <a:rPr lang="en-US" dirty="0"/>
              <a:t>verified HTTPS stack [in progress]</a:t>
            </a:r>
            <a:endParaRPr lang="en-US" dirty="0">
              <a:solidFill>
                <a:srgbClr val="8064A2"/>
              </a:solidFill>
            </a:endParaRP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another 40 years?</a:t>
            </a:r>
          </a:p>
        </p:txBody>
      </p:sp>
    </p:spTree>
    <p:extLst>
      <p:ext uri="{BB962C8B-B14F-4D97-AF65-F5344CB8AC3E}">
        <p14:creationId xmlns:p14="http://schemas.microsoft.com/office/powerpoint/2010/main" val="16947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chemeClr val="accent1"/>
                </a:solidFill>
              </a:rPr>
              <a:t>pure functional programs</a:t>
            </a:r>
          </a:p>
          <a:p>
            <a:pPr lvl="1"/>
            <a:r>
              <a:rPr lang="en-US" dirty="0"/>
              <a:t>no side effects, mutability, I/O; always terminating</a:t>
            </a:r>
          </a:p>
          <a:p>
            <a:pPr lvl="1"/>
            <a:r>
              <a:rPr lang="en-US" dirty="0"/>
              <a:t>integers, lists, options, trees</a:t>
            </a:r>
          </a:p>
          <a:p>
            <a:r>
              <a:rPr lang="en-US" dirty="0"/>
              <a:t>Prove </a:t>
            </a:r>
            <a:r>
              <a:rPr lang="en-US" dirty="0">
                <a:solidFill>
                  <a:schemeClr val="accent1"/>
                </a:solidFill>
              </a:rPr>
              <a:t>correctness theorems </a:t>
            </a:r>
          </a:p>
          <a:p>
            <a:pPr lvl="1"/>
            <a:r>
              <a:rPr lang="en-US" dirty="0"/>
              <a:t>CS 2800 mathematics:  induction, logic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Non goal:  </a:t>
            </a:r>
            <a:r>
              <a:rPr lang="en-US" dirty="0"/>
              <a:t>full verification of large programs</a:t>
            </a:r>
          </a:p>
        </p:txBody>
      </p:sp>
    </p:spTree>
    <p:extLst>
      <p:ext uri="{BB962C8B-B14F-4D97-AF65-F5344CB8AC3E}">
        <p14:creationId xmlns:p14="http://schemas.microsoft.com/office/powerpoint/2010/main" val="386245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CE328-7356-ED4D-8372-AFD6445E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46A8E-8E45-5740-AA0E-D8224E3B4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432BB-7B6E-DA40-A3ED-81313944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F50C8-1470-3246-A761-EB9CD456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(** [fact n] is [n] factorial,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i.e., [n!]. 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    Requires: [n &gt;= 0]. *)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...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208F442-21AF-9F4A-845D-9D57C9757636}"/>
              </a:ext>
            </a:extLst>
          </p:cNvPr>
          <p:cNvSpPr/>
          <p:nvPr/>
        </p:nvSpPr>
        <p:spPr>
          <a:xfrm>
            <a:off x="4893970" y="4479589"/>
            <a:ext cx="3696237" cy="2210986"/>
          </a:xfrm>
          <a:prstGeom prst="wedgeRoundRectCallout">
            <a:avLst>
              <a:gd name="adj1" fmla="val 14402"/>
              <a:gd name="adj2" fmla="val -15227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ronosPro-Regular"/>
                <a:cs typeface="CronosPro-Regular"/>
              </a:rPr>
              <a:t>Postcondition</a:t>
            </a:r>
            <a:r>
              <a:rPr lang="en-US" sz="2400" dirty="0">
                <a:latin typeface="CronosPro-Regular"/>
                <a:cs typeface="CronosPro-Regular"/>
              </a:rPr>
              <a:t> gives an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equality</a:t>
            </a:r>
            <a:r>
              <a:rPr lang="en-US" sz="2400" dirty="0">
                <a:latin typeface="CronosPro-Regular"/>
                <a:cs typeface="CronosPro-Regular"/>
              </a:rPr>
              <a:t> between function output and an English/mathematical description involving input</a:t>
            </a:r>
          </a:p>
        </p:txBody>
      </p:sp>
    </p:spTree>
    <p:extLst>
      <p:ext uri="{BB962C8B-B14F-4D97-AF65-F5344CB8AC3E}">
        <p14:creationId xmlns:p14="http://schemas.microsoft.com/office/powerpoint/2010/main" val="3314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5468</TotalTime>
  <Words>1842</Words>
  <Application>Microsoft Macintosh PowerPoint</Application>
  <PresentationFormat>On-screen Show (4:3)</PresentationFormat>
  <Paragraphs>373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Cambria Math</vt:lpstr>
      <vt:lpstr>Courier</vt:lpstr>
      <vt:lpstr>Courier New</vt:lpstr>
      <vt:lpstr>Cronos Pro</vt:lpstr>
      <vt:lpstr>Cronos Pro Regular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PowerPoint Presentation</vt:lpstr>
      <vt:lpstr>Approaches to validation [lec 10]</vt:lpstr>
      <vt:lpstr>Verification</vt:lpstr>
      <vt:lpstr>Our goals</vt:lpstr>
      <vt:lpstr>Correctness</vt:lpstr>
      <vt:lpstr>Specifications</vt:lpstr>
      <vt:lpstr>Correctness proofs</vt:lpstr>
      <vt:lpstr>Equality of expressions</vt:lpstr>
      <vt:lpstr>Equality of expressions</vt:lpstr>
      <vt:lpstr>Equality of expressions</vt:lpstr>
      <vt:lpstr>Equational Reasoning</vt:lpstr>
      <vt:lpstr>Example 1</vt:lpstr>
      <vt:lpstr>Example 1</vt:lpstr>
      <vt:lpstr>Example 2</vt:lpstr>
      <vt:lpstr>Example 2</vt:lpstr>
      <vt:lpstr>Proofs with Recursion</vt:lpstr>
      <vt:lpstr>Summation</vt:lpstr>
      <vt:lpstr>Induction on natural numbers</vt:lpstr>
      <vt:lpstr>Induction principle</vt:lpstr>
      <vt:lpstr>Summation:  proof structure</vt:lpstr>
      <vt:lpstr>Summation:  base case</vt:lpstr>
      <vt:lpstr>Summation:  inductive case</vt:lpstr>
      <vt:lpstr>Factorial</vt:lpstr>
      <vt:lpstr>Factorial: correctness</vt:lpstr>
      <vt:lpstr>Factorial:  inductive case</vt:lpstr>
      <vt:lpstr>Strengthened IH</vt:lpstr>
      <vt:lpstr>Factorial:  strengthened ind. case</vt:lpstr>
      <vt:lpstr>CS 4160: Formal Verification</vt:lpstr>
      <vt:lpstr>Proof assistant</vt:lpstr>
      <vt:lpstr>Coq</vt:lpstr>
      <vt:lpstr>Coq for program verification</vt:lpstr>
      <vt:lpstr>PowerPoint Presentation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523</cp:revision>
  <dcterms:created xsi:type="dcterms:W3CDTF">2014-08-25T19:49:24Z</dcterms:created>
  <dcterms:modified xsi:type="dcterms:W3CDTF">2019-11-11T02:38:17Z</dcterms:modified>
</cp:coreProperties>
</file>