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547" r:id="rId2"/>
    <p:sldId id="625" r:id="rId3"/>
    <p:sldId id="557" r:id="rId4"/>
    <p:sldId id="579" r:id="rId5"/>
    <p:sldId id="560" r:id="rId6"/>
    <p:sldId id="558" r:id="rId7"/>
    <p:sldId id="559" r:id="rId8"/>
    <p:sldId id="561" r:id="rId9"/>
    <p:sldId id="563" r:id="rId10"/>
    <p:sldId id="562" r:id="rId11"/>
    <p:sldId id="564" r:id="rId12"/>
    <p:sldId id="567" r:id="rId13"/>
    <p:sldId id="566" r:id="rId14"/>
    <p:sldId id="568" r:id="rId15"/>
    <p:sldId id="570" r:id="rId16"/>
    <p:sldId id="571" r:id="rId17"/>
    <p:sldId id="613" r:id="rId18"/>
    <p:sldId id="621" r:id="rId19"/>
    <p:sldId id="580" r:id="rId20"/>
    <p:sldId id="585" r:id="rId21"/>
    <p:sldId id="586" r:id="rId22"/>
    <p:sldId id="587" r:id="rId23"/>
    <p:sldId id="588" r:id="rId24"/>
    <p:sldId id="589" r:id="rId25"/>
    <p:sldId id="591" r:id="rId26"/>
    <p:sldId id="590" r:id="rId27"/>
    <p:sldId id="592" r:id="rId28"/>
    <p:sldId id="593" r:id="rId29"/>
    <p:sldId id="594" r:id="rId30"/>
    <p:sldId id="595" r:id="rId31"/>
    <p:sldId id="596" r:id="rId32"/>
    <p:sldId id="598" r:id="rId33"/>
    <p:sldId id="599" r:id="rId34"/>
    <p:sldId id="600" r:id="rId35"/>
    <p:sldId id="605" r:id="rId36"/>
    <p:sldId id="604" r:id="rId37"/>
    <p:sldId id="610" r:id="rId38"/>
    <p:sldId id="611" r:id="rId39"/>
    <p:sldId id="622" r:id="rId40"/>
    <p:sldId id="581" r:id="rId41"/>
    <p:sldId id="609" r:id="rId42"/>
    <p:sldId id="612" r:id="rId43"/>
    <p:sldId id="623" r:id="rId44"/>
    <p:sldId id="582" r:id="rId45"/>
    <p:sldId id="583" r:id="rId46"/>
    <p:sldId id="54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75433" autoAdjust="0"/>
  </p:normalViewPr>
  <p:slideViewPr>
    <p:cSldViewPr snapToGrid="0" snapToObjects="1">
      <p:cViewPr varScale="1">
        <p:scale>
          <a:sx n="97" d="100"/>
          <a:sy n="97" d="100"/>
        </p:scale>
        <p:origin x="1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10:00:20</a:t>
            </a:r>
          </a:p>
          <a:p>
            <a:r>
              <a:rPr lang="en-US" dirty="0"/>
              <a:t>I chose</a:t>
            </a:r>
            <a:r>
              <a:rPr lang="en-US" baseline="0" dirty="0"/>
              <a:t> this music because it's about proof.  "Proof is the bottom line.”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9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subst</a:t>
            </a:r>
            <a:r>
              <a:rPr lang="en-US" dirty="0"/>
              <a:t> x y z is like (x y){z}</a:t>
            </a:r>
            <a:r>
              <a:rPr lang="en-US" baseline="0" dirty="0"/>
              <a:t> = x{z} y{z}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are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 Proof</a:t>
            </a:r>
            <a:r>
              <a:rPr lang="en-US" dirty="0"/>
              <a:t>  by Paul Simon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6288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(B ⇒  A)</a:t>
            </a:r>
            <a:endParaRPr lang="en-US" dirty="0">
              <a:solidFill>
                <a:srgbClr val="F2F2F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8789" y="6126163"/>
            <a:ext cx="606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these propositions?</a:t>
            </a:r>
          </a:p>
        </p:txBody>
      </p:sp>
    </p:spTree>
    <p:extLst>
      <p:ext uri="{BB962C8B-B14F-4D97-AF65-F5344CB8AC3E}">
        <p14:creationId xmlns:p14="http://schemas.microsoft.com/office/powerpoint/2010/main" val="33292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21 at 3.3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86"/>
            <a:ext cx="9144000" cy="5701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5844" y="1704814"/>
            <a:ext cx="6555783" cy="914400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5092" y="4649491"/>
            <a:ext cx="2030278" cy="526943"/>
          </a:xfrm>
          <a:prstGeom prst="rect">
            <a:avLst/>
          </a:prstGeom>
          <a:solidFill>
            <a:srgbClr val="FFFF00">
              <a:alpha val="5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00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9" y="471321"/>
            <a:ext cx="3035300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7451" y="6488668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source: http://</a:t>
            </a:r>
            <a:r>
              <a:rPr lang="en-US" i="1" dirty="0" err="1">
                <a:solidFill>
                  <a:schemeClr val="tx2"/>
                </a:solidFill>
                <a:latin typeface="CronosPro-Regular"/>
                <a:cs typeface="CronosPro-Regular"/>
              </a:rPr>
              <a:t>www.cs.cornell.edu</a:t>
            </a:r>
            <a:r>
              <a:rPr lang="en-US" i="1" dirty="0">
                <a:solidFill>
                  <a:schemeClr val="tx2"/>
                </a:solidFill>
                <a:latin typeface="CronosPro-Regular"/>
                <a:cs typeface="CronosPro-Regular"/>
              </a:rPr>
              <a:t>/courses/cs2800/2016fa/lectures/2800logic.pdf</a:t>
            </a:r>
          </a:p>
        </p:txBody>
      </p:sp>
    </p:spTree>
    <p:extLst>
      <p:ext uri="{BB962C8B-B14F-4D97-AF65-F5344CB8AC3E}">
        <p14:creationId xmlns:p14="http://schemas.microsoft.com/office/powerpoint/2010/main" val="410274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functions/propositions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</a:t>
            </a:r>
            <a:r>
              <a:rPr lang="en-US" dirty="0">
                <a:latin typeface="Courier"/>
              </a:rPr>
              <a:t>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C0504D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-Bold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A ⇒ (B ⇒  A)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subst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: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508280" y="3373600"/>
            <a:ext cx="1918090" cy="621801"/>
          </a:xfrm>
          <a:prstGeom prst="wedgeRectCallout">
            <a:avLst>
              <a:gd name="adj1" fmla="val -125660"/>
              <a:gd name="adj2" fmla="val -771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A1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508280" y="5815262"/>
            <a:ext cx="1918090" cy="621801"/>
          </a:xfrm>
          <a:prstGeom prst="wedgeRectCallout">
            <a:avLst>
              <a:gd name="adj1" fmla="val -129108"/>
              <a:gd name="adj2" fmla="val -7579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A2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08280" y="1417638"/>
            <a:ext cx="1918090" cy="621801"/>
          </a:xfrm>
          <a:prstGeom prst="wedgeRectCallout">
            <a:avLst>
              <a:gd name="adj1" fmla="val -121522"/>
              <a:gd name="adj2" fmla="val 77393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MP as axiom</a:t>
            </a:r>
          </a:p>
        </p:txBody>
      </p:sp>
    </p:spTree>
    <p:extLst>
      <p:ext uri="{BB962C8B-B14F-4D97-AF65-F5344CB8AC3E}">
        <p14:creationId xmlns:p14="http://schemas.microsoft.com/office/powerpoint/2010/main" val="12999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660"/>
              </p:ext>
            </p:extLst>
          </p:nvPr>
        </p:nvGraphicFramePr>
        <p:xfrm>
          <a:off x="986327" y="3106279"/>
          <a:ext cx="718870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6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accent2"/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</a:t>
            </a:r>
            <a:r>
              <a:rPr lang="tr-TR" dirty="0">
                <a:latin typeface="Courier"/>
              </a:rPr>
              <a:t>:</a:t>
            </a:r>
            <a:r>
              <a:rPr lang="tr-TR" dirty="0">
                <a:solidFill>
                  <a:srgbClr val="000000"/>
                </a:solidFill>
                <a:latin typeface="Courier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'a * 'b -&gt; 'a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snd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* 'b -&gt; 'b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C0504D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C0504D"/>
                </a:solidFill>
                <a:latin typeface="Courier"/>
              </a:rPr>
              <a:t>a,b</a:t>
            </a:r>
            <a:r>
              <a:rPr lang="tr-TR" dirty="0">
                <a:solidFill>
                  <a:srgbClr val="C0504D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'a -&gt; 'b -&gt; 'a * 'b</a:t>
            </a:r>
          </a:p>
          <a:p>
            <a:pPr marL="0" indent="0">
              <a:buNone/>
            </a:pPr>
            <a:r>
              <a:rPr lang="nb-NO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C0504D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b="1" dirty="0">
                <a:solidFill>
                  <a:srgbClr val="4F81BD"/>
                </a:solidFill>
                <a:latin typeface="Courier-Bold"/>
              </a:rPr>
              <a:t>unit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and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is-I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fst (a,b) = a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chemeClr val="accent1"/>
                </a:solidFill>
                <a:latin typeface="Courier"/>
              </a:rPr>
              <a:t>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snd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(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) = b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F2F2F2"/>
                </a:solidFill>
                <a:latin typeface="Courier-Bold"/>
              </a:rPr>
              <a:t>let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pair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 a b = (</a:t>
            </a:r>
            <a:r>
              <a:rPr lang="tr-TR" dirty="0" err="1">
                <a:solidFill>
                  <a:srgbClr val="F2F2F2"/>
                </a:solidFill>
                <a:latin typeface="Courier"/>
              </a:rPr>
              <a:t>a,b</a:t>
            </a:r>
            <a:r>
              <a:rPr lang="tr-TR" dirty="0">
                <a:solidFill>
                  <a:srgbClr val="F2F2F2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A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(B </a:t>
            </a:r>
            <a:r>
              <a:rPr lang="en-US" dirty="0">
                <a:solidFill>
                  <a:srgbClr val="4F81BD"/>
                </a:solidFill>
              </a:rPr>
              <a:t>⇒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(A </a:t>
            </a:r>
            <a:r>
              <a:rPr lang="en-US" dirty="0">
                <a:solidFill>
                  <a:schemeClr val="accent1"/>
                </a:solidFill>
              </a:rPr>
              <a:t>∧</a:t>
            </a:r>
            <a:r>
              <a:rPr lang="tr-TR" dirty="0">
                <a:solidFill>
                  <a:srgbClr val="4F81BD"/>
                </a:solidFill>
                <a:latin typeface="Courier"/>
              </a:rPr>
              <a:t> B))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nb-NO" dirty="0">
                <a:solidFill>
                  <a:srgbClr val="F2F2F2"/>
                </a:solidFill>
                <a:latin typeface="Courier"/>
              </a:rPr>
              <a:t> tt = ()</a:t>
            </a:r>
          </a:p>
          <a:p>
            <a:pPr marL="0" indent="0">
              <a:buNone/>
            </a:pPr>
            <a:r>
              <a:rPr lang="fr-FR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fr-FR" b="1" dirty="0" err="1">
                <a:solidFill>
                  <a:srgbClr val="4F81BD"/>
                </a:solidFill>
                <a:latin typeface="Courier-Bold"/>
              </a:rPr>
              <a:t>true</a:t>
            </a:r>
            <a:endParaRPr lang="fr-FR" dirty="0">
              <a:solidFill>
                <a:srgbClr val="4F81BD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Logical propositions can be read as program types, 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86327" y="3106279"/>
          <a:ext cx="71887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Type variable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'a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Atomic proposition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Function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Implication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 ⇒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Product type </a:t>
                      </a:r>
                      <a:r>
                        <a:rPr lang="en-US" sz="2800" dirty="0">
                          <a:latin typeface="Courier"/>
                          <a:cs typeface="Courier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Conjunction </a:t>
                      </a:r>
                      <a:r>
                        <a:rPr lang="en-US" sz="2800" baseline="0" dirty="0">
                          <a:latin typeface="CronosPro-Regular"/>
                          <a:cs typeface="CronosPro-Regular"/>
                        </a:rPr>
                        <a:t>∧</a:t>
                      </a:r>
                      <a:endParaRPr lang="en-US" sz="2800" dirty="0">
                        <a:latin typeface="CronosPro-Regular"/>
                        <a:cs typeface="CronosPro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ronosPro-Regular"/>
                          <a:cs typeface="CronosPro-Regular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0027D8-B248-E74D-B834-F9630CF1446C}"/>
              </a:ext>
            </a:extLst>
          </p:cNvPr>
          <p:cNvSpPr txBox="1"/>
          <p:nvPr/>
        </p:nvSpPr>
        <p:spPr>
          <a:xfrm>
            <a:off x="2094262" y="6308725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Pro-Regular"/>
                <a:cs typeface="CronosPro-Regular"/>
              </a:rPr>
              <a:t>Disjunction, false, and negation also possible; see notes</a:t>
            </a:r>
          </a:p>
        </p:txBody>
      </p:sp>
    </p:spTree>
    <p:extLst>
      <p:ext uri="{BB962C8B-B14F-4D97-AF65-F5344CB8AC3E}">
        <p14:creationId xmlns:p14="http://schemas.microsoft.com/office/powerpoint/2010/main" val="172306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238" y="1503336"/>
            <a:ext cx="749596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types </a:t>
            </a:r>
          </a:p>
          <a:p>
            <a:pPr algn="ctr"/>
            <a:r>
              <a:rPr lang="en-US" sz="36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logical propositions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206019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Programs = Proofs</a:t>
            </a:r>
          </a:p>
        </p:txBody>
      </p:sp>
    </p:spTree>
    <p:extLst>
      <p:ext uri="{BB962C8B-B14F-4D97-AF65-F5344CB8AC3E}">
        <p14:creationId xmlns:p14="http://schemas.microsoft.com/office/powerpoint/2010/main" val="26027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C04D-6B1F-9741-ACC1-B921E2A5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EA21-6818-BF44-992B-88DFC9547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[lec19] </a:t>
            </a:r>
          </a:p>
          <a:p>
            <a:pPr lvl="1"/>
            <a:r>
              <a:rPr lang="en-US" dirty="0"/>
              <a:t>Static environment is a map from identifiers to types</a:t>
            </a:r>
          </a:p>
          <a:p>
            <a:pPr lvl="1"/>
            <a:r>
              <a:rPr lang="en-US" dirty="0"/>
              <a:t>Typing relation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says that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/>
              <a:t> has type </a:t>
            </a:r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/>
              <a:t> in environment </a:t>
            </a:r>
            <a:r>
              <a:rPr lang="en-US" dirty="0" err="1">
                <a:latin typeface="Courier"/>
                <a:cs typeface="Courier"/>
              </a:rPr>
              <a:t>env</a:t>
            </a:r>
            <a:endParaRPr lang="en-US" dirty="0"/>
          </a:p>
          <a:p>
            <a:r>
              <a:rPr lang="en-US" dirty="0"/>
              <a:t>Typing rule for function application: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: t -&gt; u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 </a:t>
            </a:r>
            <a:r>
              <a:rPr lang="en-US" dirty="0" err="1">
                <a:solidFill>
                  <a:schemeClr val="accent2"/>
                </a:solidFill>
              </a:rPr>
              <a:t>env</a:t>
            </a:r>
            <a:r>
              <a:rPr lang="en-US" dirty="0">
                <a:solidFill>
                  <a:schemeClr val="accent2"/>
                </a:solidFill>
              </a:rPr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if	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: t -&gt; u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and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e2 : 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then	</a:t>
            </a:r>
            <a:r>
              <a:rPr lang="en-US" dirty="0" err="1">
                <a:solidFill>
                  <a:srgbClr val="000000"/>
                </a:solidFill>
              </a:rPr>
              <a:t>env</a:t>
            </a:r>
            <a:r>
              <a:rPr lang="en-US" dirty="0">
                <a:solidFill>
                  <a:srgbClr val="000000"/>
                </a:solidFill>
              </a:rPr>
              <a:t> ⊢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e1 e2 : 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1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5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⇒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>
                <a:solidFill>
                  <a:srgbClr val="F2F2F2"/>
                </a:solidFill>
              </a:rPr>
              <a:t>env</a:t>
            </a:r>
            <a:r>
              <a:rPr lang="en-US" dirty="0">
                <a:solidFill>
                  <a:srgbClr val="F2F2F2"/>
                </a:solidFill>
              </a:rPr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⊢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8789" y="3837407"/>
            <a:ext cx="45660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Do you recognize this rule?</a:t>
            </a:r>
          </a:p>
        </p:txBody>
      </p:sp>
      <p:pic>
        <p:nvPicPr>
          <p:cNvPr id="7" name="Picture 6" descr="Screen Shot 2016-11-21 at 3.3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16" y="4354096"/>
            <a:ext cx="2601191" cy="25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of formalizing what is </a:t>
            </a:r>
            <a:r>
              <a:rPr lang="en-US" i="1" dirty="0"/>
              <a:t>provable</a:t>
            </a:r>
            <a:endParaRPr lang="en-US" dirty="0"/>
          </a:p>
          <a:p>
            <a:r>
              <a:rPr lang="en-US" dirty="0"/>
              <a:t>Which may differ from what is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decidable</a:t>
            </a:r>
          </a:p>
          <a:p>
            <a:r>
              <a:rPr lang="en-US" dirty="0"/>
              <a:t>Two styles:</a:t>
            </a:r>
          </a:p>
          <a:p>
            <a:pPr lvl="1"/>
            <a:r>
              <a:rPr lang="en-US" dirty="0"/>
              <a:t>Hilbert:  </a:t>
            </a:r>
          </a:p>
          <a:p>
            <a:pPr lvl="2"/>
            <a:r>
              <a:rPr lang="en-US" dirty="0"/>
              <a:t>lots of axioms</a:t>
            </a:r>
          </a:p>
          <a:p>
            <a:pPr lvl="2"/>
            <a:r>
              <a:rPr lang="en-US" dirty="0"/>
              <a:t>few inference rules (maybe just modus ponens)</a:t>
            </a:r>
          </a:p>
          <a:p>
            <a:pPr lvl="1"/>
            <a:r>
              <a:rPr lang="en-US" dirty="0" err="1"/>
              <a:t>Gentzen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lots of inference rules (a couple for each operator)</a:t>
            </a:r>
          </a:p>
          <a:p>
            <a:pPr lvl="2"/>
            <a:r>
              <a:rPr lang="en-US" dirty="0"/>
              <a:t>few axioms</a:t>
            </a:r>
          </a:p>
        </p:txBody>
      </p:sp>
    </p:spTree>
    <p:extLst>
      <p:ext uri="{BB962C8B-B14F-4D97-AF65-F5344CB8AC3E}">
        <p14:creationId xmlns:p14="http://schemas.microsoft.com/office/powerpoint/2010/main" val="92963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757265"/>
            <a:ext cx="8229600" cy="23688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</a:t>
            </a:r>
            <a:r>
              <a:rPr lang="en-US" i="1" dirty="0"/>
              <a:t>premises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Infer </a:t>
            </a:r>
            <a:r>
              <a:rPr lang="en-US" i="1" dirty="0"/>
              <a:t>conclusion</a:t>
            </a:r>
            <a:r>
              <a:rPr lang="en-US" dirty="0"/>
              <a:t> Q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inference</a:t>
            </a:r>
            <a:r>
              <a:rPr lang="en-US" dirty="0"/>
              <a:t> or </a:t>
            </a:r>
            <a:r>
              <a:rPr lang="en-US" i="1" dirty="0"/>
              <a:t>deductive reasoning</a:t>
            </a:r>
          </a:p>
          <a:p>
            <a:r>
              <a:rPr lang="en-US" i="1" dirty="0"/>
              <a:t>Axiom </a:t>
            </a:r>
            <a:r>
              <a:rPr lang="en-US" dirty="0"/>
              <a:t>is an inference rule with zero premises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36663" y="2354905"/>
            <a:ext cx="2989575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40430" y="2460743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52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310" y="1541529"/>
            <a:ext cx="5132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P</a:t>
            </a:r>
            <a:r>
              <a:rPr lang="en-US" sz="3200" baseline="-25000" dirty="0">
                <a:latin typeface="CronosPro-Regular"/>
                <a:cs typeface="CronosPro-Regular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3721" y="1541529"/>
            <a:ext cx="741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...</a:t>
            </a:r>
            <a:r>
              <a:rPr lang="en-US" sz="3200" dirty="0" err="1">
                <a:latin typeface="CronosPro-Regular"/>
                <a:cs typeface="CronosPro-Regular"/>
              </a:rPr>
              <a:t>P</a:t>
            </a:r>
            <a:r>
              <a:rPr lang="en-US" sz="3200" baseline="-25000" dirty="0" err="1">
                <a:latin typeface="CronosPro-Regular"/>
                <a:cs typeface="CronosPro-Regular"/>
              </a:rPr>
              <a:t>n</a:t>
            </a:r>
            <a:endParaRPr lang="en-US" sz="3200" baseline="-250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6755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Judgments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⊢ B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i="1" dirty="0"/>
              <a:t>assumptions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pPr lvl="1"/>
            <a:r>
              <a:rPr lang="en-US" dirty="0"/>
              <a:t>traditional to write </a:t>
            </a:r>
            <a:r>
              <a:rPr lang="en-US" dirty="0">
                <a:latin typeface="Symbol" charset="2"/>
                <a:cs typeface="Symbol" charset="2"/>
              </a:rPr>
              <a:t>G</a:t>
            </a:r>
            <a:r>
              <a:rPr lang="en-US" dirty="0"/>
              <a:t> for set of assumptions</a:t>
            </a:r>
          </a:p>
          <a:p>
            <a:r>
              <a:rPr lang="en-US" dirty="0"/>
              <a:t>Judge that B is </a:t>
            </a:r>
            <a:r>
              <a:rPr lang="en-US" i="1" dirty="0"/>
              <a:t>derivable </a:t>
            </a:r>
            <a:r>
              <a:rPr lang="en-US" dirty="0"/>
              <a:t>or </a:t>
            </a:r>
            <a:r>
              <a:rPr lang="en-US" i="1" dirty="0"/>
              <a:t>provable</a:t>
            </a:r>
          </a:p>
          <a:p>
            <a:r>
              <a:rPr lang="en-US" dirty="0"/>
              <a:t>Express allowed means of </a:t>
            </a:r>
            <a:r>
              <a:rPr lang="en-US" i="1" dirty="0"/>
              <a:t>hypothetical reasoning </a:t>
            </a:r>
          </a:p>
          <a:p>
            <a:r>
              <a:rPr lang="en-US" dirty="0">
                <a:latin typeface="Symbol" charset="2"/>
                <a:cs typeface="Symbol" charset="2"/>
              </a:rPr>
              <a:t>G,</a:t>
            </a:r>
            <a:r>
              <a:rPr lang="en-US" dirty="0"/>
              <a:t>A ⊢ A is an axiom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 for ⇒ and ∧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61411" y="1680698"/>
            <a:ext cx="3512517" cy="1470659"/>
            <a:chOff x="661411" y="1680698"/>
            <a:chExt cx="3512517" cy="14706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8947" y="2566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1229" y="1680698"/>
              <a:ext cx="14654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G,</a:t>
              </a:r>
              <a:r>
                <a:rPr lang="en-US" sz="3200" dirty="0">
                  <a:latin typeface="CronosPro-Regular"/>
                  <a:cs typeface="CronosPro-Regular"/>
                </a:rPr>
                <a:t> A ⊢ 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0980" y="2168355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intro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61544" y="1727773"/>
            <a:ext cx="4605020" cy="1470146"/>
            <a:chOff x="4461544" y="1727773"/>
            <a:chExt cx="4605020" cy="1470146"/>
          </a:xfrm>
        </p:grpSpPr>
        <p:cxnSp>
          <p:nvCxnSpPr>
            <p:cNvPr id="13" name="Straight Connector 12"/>
            <p:cNvCxnSpPr>
              <a:endCxn id="16" idx="1"/>
            </p:cNvCxnSpPr>
            <p:nvPr/>
          </p:nvCxnSpPr>
          <p:spPr>
            <a:xfrm>
              <a:off x="4461544" y="2507305"/>
              <a:ext cx="32409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13635" y="2613143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32990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2514" y="2214917"/>
              <a:ext cx="13640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⇒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1544" y="1727773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⇒ B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99213" y="3494209"/>
            <a:ext cx="3711364" cy="1470659"/>
            <a:chOff x="640660" y="1680698"/>
            <a:chExt cx="3711364" cy="147065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62565" y="2566581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09502" y="5214388"/>
            <a:ext cx="3690613" cy="1470659"/>
            <a:chOff x="661411" y="1680698"/>
            <a:chExt cx="3690613" cy="147065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61411" y="2460743"/>
              <a:ext cx="18777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23196" y="2566581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411" y="1680698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980" y="2168355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" y="4274254"/>
            <a:ext cx="3765458" cy="1455584"/>
            <a:chOff x="4461544" y="1727773"/>
            <a:chExt cx="3765458" cy="145558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461544" y="2507305"/>
              <a:ext cx="230251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83539" y="2598581"/>
              <a:ext cx="186019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 ∧ 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4699" y="1728800"/>
              <a:ext cx="101935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054" y="2214917"/>
              <a:ext cx="1462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intro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61544" y="1727773"/>
              <a:ext cx="10695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Symbol" charset="2"/>
                  <a:cs typeface="Symbol" charset="2"/>
                </a:rPr>
                <a:t>G</a:t>
              </a:r>
              <a:r>
                <a:rPr lang="en-US" sz="3200" dirty="0">
                  <a:latin typeface="CronosPro-Regular"/>
                  <a:cs typeface="CronosPro-Regular"/>
                </a:rPr>
                <a:t> ⊢ A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4288798" y="1680698"/>
            <a:ext cx="0" cy="51773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341482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0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Proofs about programs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Proofs </a:t>
            </a:r>
            <a:r>
              <a:rPr lang="en-US" b="1" dirty="0"/>
              <a:t>are</a:t>
            </a:r>
            <a:r>
              <a:rPr lang="en-US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rules say how to </a:t>
            </a:r>
            <a:r>
              <a:rPr lang="en-US" i="1" dirty="0"/>
              <a:t>define</a:t>
            </a:r>
            <a:r>
              <a:rPr lang="en-US" dirty="0"/>
              <a:t> an operator</a:t>
            </a:r>
          </a:p>
          <a:p>
            <a:r>
              <a:rPr lang="en-US" dirty="0"/>
              <a:t>Elimination rules say how to </a:t>
            </a:r>
            <a:r>
              <a:rPr lang="en-US" i="1" dirty="0"/>
              <a:t>use </a:t>
            </a:r>
            <a:r>
              <a:rPr lang="en-US" dirty="0"/>
              <a:t>an operator</a:t>
            </a:r>
          </a:p>
          <a:p>
            <a:r>
              <a:rPr lang="en-US" dirty="0" err="1"/>
              <a:t>Gentzen's</a:t>
            </a:r>
            <a:r>
              <a:rPr lang="en-US" dirty="0"/>
              <a:t> insight: every operator should come with intro and </a:t>
            </a:r>
            <a:r>
              <a:rPr lang="en-US" dirty="0" err="1"/>
              <a:t>elim</a:t>
            </a:r>
            <a:r>
              <a:rPr lang="en-US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70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Show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e2</a:t>
            </a:r>
            <a:r>
              <a:rPr lang="en-US" dirty="0">
                <a:latin typeface="Courier"/>
                <a:cs typeface="Courier"/>
              </a:rPr>
              <a:t>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e1 e2 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80919" cy="1470145"/>
            <a:chOff x="2890774" y="1727773"/>
            <a:chExt cx="6880919" cy="1470145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5607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43446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521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920675" cy="1470146"/>
            <a:chOff x="2890774" y="1727773"/>
            <a:chExt cx="6920675" cy="1470146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015615" y="2507305"/>
              <a:ext cx="679583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29931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320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250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Innocent typing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	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 -&gt; u </a:t>
            </a:r>
          </a:p>
          <a:p>
            <a:pPr marL="0" indent="0">
              <a:buNone/>
            </a:pPr>
            <a:r>
              <a:rPr lang="en-US" dirty="0"/>
              <a:t>and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e2 :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/>
              <a:t>then 	</a:t>
            </a:r>
            <a:r>
              <a:rPr lang="en-US" dirty="0" err="1"/>
              <a:t>env</a:t>
            </a:r>
            <a:r>
              <a:rPr lang="en-US" dirty="0"/>
              <a:t> ⊢ </a:t>
            </a:r>
            <a:r>
              <a:rPr lang="en-US" dirty="0">
                <a:solidFill>
                  <a:srgbClr val="F2F2F2"/>
                </a:solidFill>
                <a:latin typeface="Courier"/>
                <a:cs typeface="Courier"/>
              </a:rPr>
              <a:t>e1 e2 : </a:t>
            </a: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049" y="4307585"/>
            <a:ext cx="6860893" cy="1470145"/>
            <a:chOff x="2890774" y="1727773"/>
            <a:chExt cx="6860893" cy="1470145"/>
          </a:xfrm>
        </p:grpSpPr>
        <p:cxnSp>
          <p:nvCxnSpPr>
            <p:cNvPr id="7" name="Straight Connector 6"/>
            <p:cNvCxnSpPr>
              <a:cxnSpLocks/>
              <a:endCxn id="10" idx="1"/>
            </p:cNvCxnSpPr>
            <p:nvPr/>
          </p:nvCxnSpPr>
          <p:spPr>
            <a:xfrm>
              <a:off x="3015615" y="2507305"/>
              <a:ext cx="65509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68607" y="2613143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e2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56698" y="1727773"/>
              <a:ext cx="26949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e2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0774" y="1727773"/>
              <a:ext cx="4158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ronos Pro" panose="020C0502030403020304" pitchFamily="34" charset="77"/>
                  <a:cs typeface="Symbol" charset="2"/>
                </a:rPr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e1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⇒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60835" y="4794729"/>
            <a:ext cx="13640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ronosPro-Regular"/>
                <a:cs typeface="CronosPro-Regular"/>
              </a:rPr>
              <a:t>⇒ </a:t>
            </a:r>
            <a:r>
              <a:rPr lang="en-US" sz="3200" dirty="0" err="1">
                <a:latin typeface="CronosPro-Regular"/>
                <a:cs typeface="CronosPro-Regular"/>
              </a:rPr>
              <a:t>elim</a:t>
            </a:r>
            <a:endParaRPr lang="en-US" sz="3200" dirty="0">
              <a:latin typeface="CronosPro-Regular"/>
              <a:cs typeface="CronosPro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0971" y="6126163"/>
            <a:ext cx="5410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Modus ponens is function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83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Modus ponens (aka ⇒ </a:t>
            </a:r>
            <a:r>
              <a:rPr lang="en-US" sz="2400" dirty="0" err="1"/>
              <a:t>elim</a:t>
            </a:r>
            <a:r>
              <a:rPr lang="en-US" sz="2400" dirty="0"/>
              <a:t>) is a way of computing with evidence</a:t>
            </a:r>
          </a:p>
          <a:p>
            <a:pPr lvl="1"/>
            <a:r>
              <a:rPr lang="en-US" sz="2000" dirty="0"/>
              <a:t>Given evidence </a:t>
            </a:r>
            <a:r>
              <a:rPr lang="en-US" sz="2000" dirty="0">
                <a:latin typeface="Courier"/>
                <a:cs typeface="Courier"/>
              </a:rPr>
              <a:t>e2</a:t>
            </a:r>
            <a:r>
              <a:rPr lang="en-US" sz="2000" dirty="0"/>
              <a:t> that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holds</a:t>
            </a:r>
          </a:p>
          <a:p>
            <a:pPr lvl="1"/>
            <a:r>
              <a:rPr lang="en-US" sz="2000" dirty="0"/>
              <a:t>And given a way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of transforming evidence for </a:t>
            </a:r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/>
              <a:t> into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</a:p>
          <a:p>
            <a:pPr lvl="1"/>
            <a:r>
              <a:rPr lang="en-US" sz="2000" dirty="0"/>
              <a:t>MP produces evidence for </a:t>
            </a:r>
            <a:r>
              <a:rPr lang="en-US" sz="2000" dirty="0">
                <a:latin typeface="Courier"/>
                <a:cs typeface="Courier"/>
              </a:rPr>
              <a:t>u</a:t>
            </a:r>
            <a:r>
              <a:rPr lang="en-US" sz="2000" dirty="0"/>
              <a:t> by applying </a:t>
            </a:r>
            <a:r>
              <a:rPr lang="en-US" sz="2000" dirty="0">
                <a:latin typeface="Courier"/>
                <a:cs typeface="Courier"/>
              </a:rPr>
              <a:t>e1</a:t>
            </a:r>
            <a:r>
              <a:rPr lang="en-US" sz="2000" dirty="0"/>
              <a:t> to </a:t>
            </a:r>
            <a:r>
              <a:rPr lang="en-US" sz="2000" dirty="0">
                <a:latin typeface="Courier"/>
                <a:cs typeface="Courier"/>
              </a:rPr>
              <a:t>e2</a:t>
            </a:r>
          </a:p>
          <a:p>
            <a:r>
              <a:rPr lang="en-US" sz="2400" dirty="0"/>
              <a:t>So </a:t>
            </a:r>
            <a:r>
              <a:rPr lang="en-US" sz="2400" dirty="0">
                <a:latin typeface="Courier"/>
                <a:cs typeface="Courier"/>
              </a:rPr>
              <a:t>e1 e2</a:t>
            </a:r>
            <a:r>
              <a:rPr lang="en-US" sz="2400" dirty="0"/>
              <a:t> is a program...  and a proof!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85049" y="4892361"/>
            <a:ext cx="6854415" cy="1470145"/>
            <a:chOff x="2890774" y="1727773"/>
            <a:chExt cx="6854415" cy="1470145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015615" y="2507305"/>
              <a:ext cx="672957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68607" y="2613143"/>
              <a:ext cx="35618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e1 e2 </a:t>
              </a:r>
              <a:r>
                <a:rPr lang="en-US" sz="3200" dirty="0">
                  <a:latin typeface="Courier"/>
                  <a:cs typeface="Courier"/>
                </a:rPr>
                <a:t>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u</a:t>
              </a:r>
              <a:r>
                <a:rPr lang="en-US" sz="3200" dirty="0"/>
                <a:t>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6942" y="1727773"/>
              <a:ext cx="2728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e2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0774" y="1727773"/>
              <a:ext cx="4209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e1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 -&gt; u </a:t>
              </a:r>
              <a:endParaRPr lang="en-US" sz="3200" dirty="0">
                <a:latin typeface="CronosPro-Regular"/>
                <a:cs typeface="CronosPr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6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typing rules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6088163" cy="1470658"/>
            <a:chOff x="639439" y="1680698"/>
            <a:chExt cx="4031403" cy="1470658"/>
          </a:xfrm>
        </p:grpSpPr>
        <p:cxnSp>
          <p:nvCxnSpPr>
            <p:cNvPr id="23" name="Straight Connector 22"/>
            <p:cNvCxnSpPr>
              <a:cxnSpLocks/>
              <a:endCxn id="26" idx="1"/>
            </p:cNvCxnSpPr>
            <p:nvPr/>
          </p:nvCxnSpPr>
          <p:spPr>
            <a:xfrm>
              <a:off x="639439" y="2416027"/>
              <a:ext cx="239035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3468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/>
                <a:t> </a:t>
              </a:r>
              <a:r>
                <a:rPr lang="en-US" sz="3200" dirty="0">
                  <a:latin typeface="CronosPro-Regular"/>
                  <a:cs typeface="CronosPro-Regular"/>
                </a:rPr>
                <a:t>⊢ 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9798" y="2123639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37640" y="4205136"/>
            <a:ext cx="6161966" cy="1470658"/>
            <a:chOff x="610472" y="1680698"/>
            <a:chExt cx="4112109" cy="1470658"/>
          </a:xfrm>
        </p:grpSpPr>
        <p:cxnSp>
          <p:nvCxnSpPr>
            <p:cNvPr id="40" name="Straight Connector 39"/>
            <p:cNvCxnSpPr>
              <a:cxnSpLocks/>
              <a:endCxn id="45" idx="1"/>
            </p:cNvCxnSpPr>
            <p:nvPr/>
          </p:nvCxnSpPr>
          <p:spPr>
            <a:xfrm>
              <a:off x="610472" y="2460744"/>
              <a:ext cx="247106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F2F2F2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 e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3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rgbClr val="F2F2F2"/>
                  </a:solidFill>
                  <a:latin typeface="Courier"/>
                  <a:cs typeface="Courier"/>
                </a:rPr>
                <a:t>e :</a:t>
              </a:r>
              <a:r>
                <a:rPr lang="en-US" sz="3200" dirty="0">
                  <a:latin typeface="Courier"/>
                  <a:cs typeface="Courier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</a:t>
              </a:r>
              <a:r>
                <a:rPr lang="en-US" sz="3200" dirty="0">
                  <a:solidFill>
                    <a:schemeClr val="accent1"/>
                  </a:solidFill>
                  <a:latin typeface="CronosPro-Regular"/>
                  <a:cs typeface="CronosPro-Regular"/>
                </a:rPr>
                <a:t>∧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81537" y="2168356"/>
              <a:ext cx="16410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ronosPro-Regular"/>
                  <a:cs typeface="CronosPro-Regular"/>
                </a:rPr>
                <a:t>∧ </a:t>
              </a:r>
              <a:r>
                <a:rPr lang="en-US" sz="3200" dirty="0" err="1">
                  <a:latin typeface="CronosPro-Regular"/>
                  <a:cs typeface="CronosPro-Regular"/>
                </a:rPr>
                <a:t>elim</a:t>
              </a:r>
              <a:r>
                <a:rPr lang="en-US" sz="3200" dirty="0">
                  <a:latin typeface="CronosPro-Regular"/>
                  <a:cs typeface="CronosPro-Regular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99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computing with evidence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7640" y="1962427"/>
            <a:ext cx="3702873" cy="1470658"/>
            <a:chOff x="639439" y="1680698"/>
            <a:chExt cx="2451934" cy="1470658"/>
          </a:xfrm>
        </p:grpSpPr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661411" y="2460743"/>
              <a:ext cx="22964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9439" y="2566581"/>
              <a:ext cx="2451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fst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660" y="1680698"/>
              <a:ext cx="22884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1047" y="4205136"/>
            <a:ext cx="3702873" cy="1470658"/>
            <a:chOff x="639439" y="1680698"/>
            <a:chExt cx="2471065" cy="1470658"/>
          </a:xfrm>
        </p:grpSpPr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661411" y="2460743"/>
              <a:ext cx="242012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9439" y="2566581"/>
              <a:ext cx="247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 err="1">
                  <a:solidFill>
                    <a:srgbClr val="C0504D"/>
                  </a:solidFill>
                  <a:latin typeface="Courier"/>
                  <a:cs typeface="Courier"/>
                </a:rPr>
                <a:t>snd</a:t>
              </a:r>
              <a:r>
                <a:rPr lang="en-US" sz="3200" dirty="0">
                  <a:solidFill>
                    <a:srgbClr val="C0504D"/>
                  </a:solidFill>
                  <a:latin typeface="Courier"/>
                  <a:cs typeface="Courier"/>
                </a:rPr>
                <a:t> 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rgbClr val="4F81BD"/>
                  </a:solidFill>
                  <a:latin typeface="Courier"/>
                  <a:cs typeface="Courier"/>
                </a:rPr>
                <a:t>t2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0660" y="1680698"/>
              <a:ext cx="2306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env</a:t>
              </a:r>
              <a:r>
                <a:rPr lang="en-US" sz="3200" dirty="0">
                  <a:latin typeface="CronosPro-Regular"/>
                  <a:cs typeface="CronosPro-Regular"/>
                </a:rPr>
                <a:t> ⊢ </a:t>
              </a:r>
              <a:r>
                <a:rPr lang="en-US" sz="3200" dirty="0">
                  <a:solidFill>
                    <a:schemeClr val="accent2"/>
                  </a:solidFill>
                  <a:latin typeface="Courier"/>
                  <a:cs typeface="Courier"/>
                </a:rPr>
                <a:t>e</a:t>
              </a:r>
              <a:r>
                <a:rPr lang="en-US" sz="3200" dirty="0">
                  <a:latin typeface="Courier"/>
                  <a:cs typeface="Courier"/>
                </a:rPr>
                <a:t> : </a:t>
              </a:r>
              <a:r>
                <a:rPr lang="en-US" sz="3200" dirty="0">
                  <a:solidFill>
                    <a:schemeClr val="accent1"/>
                  </a:solidFill>
                  <a:latin typeface="Courier"/>
                  <a:cs typeface="Courier"/>
                </a:rPr>
                <a:t>t1*t2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6995" y="6105812"/>
            <a:ext cx="64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given evidence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>
                <a:latin typeface="CronosPro-Regular"/>
                <a:cs typeface="CronosPro-Regular"/>
              </a:rPr>
              <a:t> for both </a:t>
            </a:r>
            <a:r>
              <a:rPr lang="en-US" dirty="0" err="1">
                <a:latin typeface="Courier"/>
                <a:cs typeface="Courier"/>
              </a:rPr>
              <a:t>ti</a:t>
            </a:r>
            <a:r>
              <a:rPr lang="en-US" dirty="0">
                <a:latin typeface="CronosPro-Regular"/>
                <a:cs typeface="CronosPro-Regular"/>
              </a:rPr>
              <a:t>, project out the evidence for one of them</a:t>
            </a:r>
          </a:p>
        </p:txBody>
      </p:sp>
    </p:spTree>
    <p:extLst>
      <p:ext uri="{BB962C8B-B14F-4D97-AF65-F5344CB8AC3E}">
        <p14:creationId xmlns:p14="http://schemas.microsoft.com/office/powerpoint/2010/main" val="4231743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well-typed program demonstrates that there is at least one value for that type</a:t>
            </a:r>
          </a:p>
          <a:p>
            <a:pPr lvl="1"/>
            <a:r>
              <a:rPr lang="en-US" dirty="0"/>
              <a:t>i.e. the that type is </a:t>
            </a:r>
            <a:r>
              <a:rPr lang="en-US" b="1" dirty="0">
                <a:solidFill>
                  <a:schemeClr val="accent1"/>
                </a:solidFill>
              </a:rPr>
              <a:t>inhabited</a:t>
            </a:r>
          </a:p>
          <a:p>
            <a:pPr lvl="1"/>
            <a:r>
              <a:rPr lang="en-US" dirty="0"/>
              <a:t>a program is a proof that the type is inhabited</a:t>
            </a:r>
          </a:p>
          <a:p>
            <a:r>
              <a:rPr lang="en-US" dirty="0"/>
              <a:t>A proof demonstrates that there is at least one way of deriving a formula</a:t>
            </a:r>
          </a:p>
          <a:p>
            <a:pPr lvl="1"/>
            <a:r>
              <a:rPr lang="en-US" dirty="0"/>
              <a:t>i.e. that the formula is provable by manipulating assumptions and doing inference</a:t>
            </a:r>
          </a:p>
          <a:p>
            <a:pPr lvl="1"/>
            <a:r>
              <a:rPr lang="en-US" dirty="0"/>
              <a:t>a proof is a program that manipulates evidence</a:t>
            </a:r>
          </a:p>
          <a:p>
            <a:r>
              <a:rPr lang="en-US" dirty="0">
                <a:solidFill>
                  <a:schemeClr val="accent6"/>
                </a:solidFill>
              </a:rPr>
              <a:t>Proofs are programs, and programs are proofs</a:t>
            </a:r>
          </a:p>
        </p:txBody>
      </p:sp>
    </p:spTree>
    <p:extLst>
      <p:ext uri="{BB962C8B-B14F-4D97-AF65-F5344CB8AC3E}">
        <p14:creationId xmlns:p14="http://schemas.microsoft.com/office/powerpoint/2010/main" val="18571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166" y="1115878"/>
            <a:ext cx="72491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Programs</a:t>
            </a:r>
            <a:endParaRPr lang="en-US" sz="138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sz="2000" dirty="0"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800" dirty="0">
                <a:solidFill>
                  <a:schemeClr val="accent1"/>
                </a:solidFill>
                <a:latin typeface="CronosPro-Regular"/>
                <a:cs typeface="CronosPro-Regular"/>
              </a:rPr>
              <a:t>Proofs</a:t>
            </a:r>
            <a:endParaRPr lang="en-US" sz="13800" dirty="0">
              <a:latin typeface="CronosPro-Regular"/>
              <a:cs typeface="CronosPro-Regular"/>
            </a:endParaRPr>
          </a:p>
          <a:p>
            <a:pPr algn="ctr"/>
            <a:endParaRPr lang="en-US" sz="2000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10831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= Propositions</a:t>
            </a:r>
          </a:p>
        </p:txBody>
      </p:sp>
    </p:spTree>
    <p:extLst>
      <p:ext uri="{BB962C8B-B14F-4D97-AF65-F5344CB8AC3E}">
        <p14:creationId xmlns:p14="http://schemas.microsoft.com/office/powerpoint/2010/main" val="216807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464080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given proposition/type could have many proofs/programs.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Proposition/type:</a:t>
            </a:r>
          </a:p>
          <a:p>
            <a:r>
              <a:rPr lang="en-US" dirty="0">
                <a:solidFill>
                  <a:schemeClr val="accent1"/>
                </a:solidFill>
              </a:rPr>
              <a:t>A ⇒ (B ⇒ (A ∧ B))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'a -&gt; ('b -&gt; ('a * 'b))</a:t>
            </a:r>
          </a:p>
          <a:p>
            <a:pPr lvl="1"/>
            <a:endParaRPr lang="en-US" dirty="0">
              <a:solidFill>
                <a:schemeClr val="accent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Proofs/programs: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</a:t>
            </a:r>
            <a:b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x -&gt;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proofs/programs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Body of each proof/program: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fun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 -&gt;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z))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snd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fst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y,x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Each is the result of small-stepping the previous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...and in each case, the proof/program gets simpler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Taking an evaluation step corresponds to simplifying the proof</a:t>
            </a:r>
          </a:p>
        </p:txBody>
      </p:sp>
    </p:spTree>
    <p:extLst>
      <p:ext uri="{BB962C8B-B14F-4D97-AF65-F5344CB8AC3E}">
        <p14:creationId xmlns:p14="http://schemas.microsoft.com/office/powerpoint/2010/main" val="1866580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726" y="1115878"/>
            <a:ext cx="793198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CronosPro-Regular"/>
                <a:cs typeface="CronosPro-Regular"/>
              </a:rPr>
              <a:t>Program evaluation</a:t>
            </a:r>
            <a:endParaRPr lang="en-US" sz="11500" dirty="0">
              <a:solidFill>
                <a:schemeClr val="accent2"/>
              </a:solidFill>
              <a:latin typeface="CronosPro-Regular"/>
              <a:cs typeface="CronosPro-Regular"/>
            </a:endParaRPr>
          </a:p>
          <a:p>
            <a:pPr algn="ctr"/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and </a:t>
            </a:r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CronosPro-Regular"/>
                <a:cs typeface="CronosPro-Regular"/>
              </a:rPr>
              <a:t>proof simplification</a:t>
            </a:r>
            <a:endParaRPr lang="en-US" sz="11500" dirty="0">
              <a:latin typeface="CronosPro-Regular"/>
              <a:cs typeface="CronosPro-Regular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CronosPro-Regular"/>
              <a:cs typeface="CronosPro-Regular"/>
            </a:endParaRPr>
          </a:p>
          <a:p>
            <a:pPr algn="ctr"/>
            <a:r>
              <a:rPr lang="en-US" sz="4000" dirty="0">
                <a:latin typeface="CronosPro-Regular"/>
                <a:cs typeface="CronosPro-Regular"/>
              </a:rPr>
              <a:t>are fundamentally the same idea</a:t>
            </a:r>
          </a:p>
        </p:txBody>
      </p:sp>
    </p:spTree>
    <p:extLst>
      <p:ext uri="{BB962C8B-B14F-4D97-AF65-F5344CB8AC3E}">
        <p14:creationId xmlns:p14="http://schemas.microsoft.com/office/powerpoint/2010/main" val="946091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all the same ideas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213229"/>
              </p:ext>
            </p:extLst>
          </p:nvPr>
        </p:nvGraphicFramePr>
        <p:xfrm>
          <a:off x="1780021" y="2036178"/>
          <a:ext cx="557486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Propositions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Proofs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Pro-Regular"/>
                          <a:cs typeface="CronosPro-Regular"/>
                        </a:rPr>
                        <a:t>Simplification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264406"/>
            <a:ext cx="8969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Computation is reasoning</a:t>
            </a:r>
          </a:p>
          <a:p>
            <a:pPr algn="r"/>
            <a:r>
              <a:rPr lang="en-US" sz="4400" dirty="0">
                <a:solidFill>
                  <a:schemeClr val="accent6"/>
                </a:solidFill>
                <a:latin typeface="CronosPro-Regular"/>
                <a:cs typeface="CronosPro-Regular"/>
              </a:rPr>
              <a:t>Functional programming is fundamental</a:t>
            </a:r>
          </a:p>
        </p:txBody>
      </p:sp>
    </p:spTree>
    <p:extLst>
      <p:ext uri="{BB962C8B-B14F-4D97-AF65-F5344CB8AC3E}">
        <p14:creationId xmlns:p14="http://schemas.microsoft.com/office/powerpoint/2010/main" val="991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-457200"/>
            <a:r>
              <a:rPr lang="en-US" dirty="0"/>
              <a:t>MS3 due in last week </a:t>
            </a:r>
            <a:r>
              <a:rPr lang="en-US"/>
              <a:t>of classes</a:t>
            </a:r>
            <a:endParaRPr lang="en-US" dirty="0"/>
          </a:p>
          <a:p>
            <a:pPr marL="57150" indent="-457200"/>
            <a:endParaRPr lang="en-US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fundamental.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endParaRPr lang="en-US" b="1" dirty="0">
              <a:solidFill>
                <a:srgbClr val="C0504D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</p:txBody>
      </p:sp>
    </p:spTree>
    <p:extLst>
      <p:ext uri="{BB962C8B-B14F-4D97-AF65-F5344CB8AC3E}">
        <p14:creationId xmlns:p14="http://schemas.microsoft.com/office/powerpoint/2010/main" val="41196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"/>
              </a:rPr>
              <a:t>const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x = </a:t>
            </a:r>
            <a:r>
              <a:rPr lang="en-US" b="1" dirty="0">
                <a:solidFill>
                  <a:schemeClr val="accent2"/>
                </a:solidFill>
                <a:latin typeface="Courier-Bold"/>
              </a:rPr>
              <a:t>fun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6B0001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C0504D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2976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innocent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-&gt; 'b) -&gt; 'a -&gt;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'b -&gt;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-&gt; 'b -&gt;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-&gt; ('a -&gt; 'b) -&gt; 'a -&gt; 'c</a:t>
            </a:r>
          </a:p>
        </p:txBody>
      </p:sp>
    </p:spTree>
    <p:extLst>
      <p:ext uri="{BB962C8B-B14F-4D97-AF65-F5344CB8AC3E}">
        <p14:creationId xmlns:p14="http://schemas.microsoft.com/office/powerpoint/2010/main" val="152780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('a ⇒ 'b) ⇒ 'a ⇒ 'b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⇒ 'b ⇒ 'a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'c</a:t>
            </a:r>
          </a:p>
        </p:txBody>
      </p:sp>
    </p:spTree>
    <p:extLst>
      <p:ext uri="{BB962C8B-B14F-4D97-AF65-F5344CB8AC3E}">
        <p14:creationId xmlns:p14="http://schemas.microsoft.com/office/powerpoint/2010/main" val="23380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innocent </a:t>
            </a:r>
            <a:r>
              <a:rPr lang="en-US" strike="sngStrike" dirty="0"/>
              <a:t>functions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-Bold"/>
              </a:rPr>
              <a:t>let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apply f x = f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"/>
              </a:rPr>
              <a:t>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( A ⇒  B) ⇒  A ⇒ 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const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= </a:t>
            </a:r>
            <a:r>
              <a:rPr lang="en-US" b="1" dirty="0">
                <a:solidFill>
                  <a:srgbClr val="F2F2F2"/>
                </a:solidFill>
                <a:latin typeface="Courier-Bold"/>
              </a:rPr>
              <a:t>fun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_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-Bold"/>
              </a:rPr>
              <a:t>  :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A ⇒  B ⇒  A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2F2F2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subst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x y z = x z (y z)</a:t>
            </a:r>
          </a:p>
          <a:p>
            <a:pPr marL="0" indent="0">
              <a:buNone/>
            </a:pPr>
            <a:r>
              <a:rPr lang="en-US" dirty="0">
                <a:solidFill>
                  <a:srgbClr val="F2F2F2"/>
                </a:solidFill>
                <a:latin typeface="Courier"/>
              </a:rPr>
              <a:t>  : 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C) </a:t>
            </a:r>
          </a:p>
          <a:p>
            <a:pPr marL="0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(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B)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⇒</a:t>
            </a:r>
            <a:r>
              <a:rPr lang="en-US" dirty="0">
                <a:solidFill>
                  <a:srgbClr val="4F81BD"/>
                </a:solidFill>
                <a:latin typeface="Courier"/>
              </a:rPr>
              <a:t>  C</a:t>
            </a:r>
          </a:p>
        </p:txBody>
      </p:sp>
    </p:spTree>
    <p:extLst>
      <p:ext uri="{BB962C8B-B14F-4D97-AF65-F5344CB8AC3E}">
        <p14:creationId xmlns:p14="http://schemas.microsoft.com/office/powerpoint/2010/main" val="305466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1630</Words>
  <Application>Microsoft Macintosh PowerPoint</Application>
  <PresentationFormat>On-screen Show (4:3)</PresentationFormat>
  <Paragraphs>321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Act I</vt:lpstr>
      <vt:lpstr>Three innocent functions</vt:lpstr>
      <vt:lpstr>Three innocent functions</vt:lpstr>
      <vt:lpstr>Three innocent functions</vt:lpstr>
      <vt:lpstr>Three innocent functions propositions</vt:lpstr>
      <vt:lpstr>Three innocent functions propositions</vt:lpstr>
      <vt:lpstr>Three innocent functions propositions</vt:lpstr>
      <vt:lpstr>PowerPoint Presentation</vt:lpstr>
      <vt:lpstr>PowerPoint Presentation</vt:lpstr>
      <vt:lpstr>Three innocent functions/propositions</vt:lpstr>
      <vt:lpstr>Types and propositions</vt:lpstr>
      <vt:lpstr>Conjunction and truth</vt:lpstr>
      <vt:lpstr>Conjunction and truth</vt:lpstr>
      <vt:lpstr>Types and propositions</vt:lpstr>
      <vt:lpstr>PowerPoint Presentation</vt:lpstr>
      <vt:lpstr>Act II</vt:lpstr>
      <vt:lpstr>Innocent typing rule</vt:lpstr>
      <vt:lpstr>Innocent typing rule</vt:lpstr>
      <vt:lpstr>Innocent typing rule</vt:lpstr>
      <vt:lpstr>Innocent typing rule</vt:lpstr>
      <vt:lpstr>Innocent typing rule</vt:lpstr>
      <vt:lpstr>intermission</vt:lpstr>
      <vt:lpstr>Logical proof systems </vt:lpstr>
      <vt:lpstr>Inference rules</vt:lpstr>
      <vt:lpstr>Judgments</vt:lpstr>
      <vt:lpstr>Inference rules for ⇒ and ∧</vt:lpstr>
      <vt:lpstr>Introduction and elimination</vt:lpstr>
      <vt:lpstr>Back to the Show</vt:lpstr>
      <vt:lpstr>Innocent typing rule</vt:lpstr>
      <vt:lpstr>Innocent typing rule</vt:lpstr>
      <vt:lpstr>Innocent typing rule</vt:lpstr>
      <vt:lpstr>Computing with evidence</vt:lpstr>
      <vt:lpstr>More typing rules</vt:lpstr>
      <vt:lpstr>More computing with evidence</vt:lpstr>
      <vt:lpstr>Programs and proofs</vt:lpstr>
      <vt:lpstr>PowerPoint Presentation</vt:lpstr>
      <vt:lpstr>Act III</vt:lpstr>
      <vt:lpstr>Many proofs/programs</vt:lpstr>
      <vt:lpstr>Many proofs/programs</vt:lpstr>
      <vt:lpstr>PowerPoint Presentation</vt:lpstr>
      <vt:lpstr>Conclusion</vt:lpstr>
      <vt:lpstr>These are all the same ideas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604</cp:revision>
  <dcterms:created xsi:type="dcterms:W3CDTF">2014-08-25T19:49:24Z</dcterms:created>
  <dcterms:modified xsi:type="dcterms:W3CDTF">2019-11-21T04:03:01Z</dcterms:modified>
</cp:coreProperties>
</file>