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41" r:id="rId2"/>
    <p:sldId id="520" r:id="rId3"/>
    <p:sldId id="443" r:id="rId4"/>
    <p:sldId id="488" r:id="rId5"/>
    <p:sldId id="448" r:id="rId6"/>
    <p:sldId id="521" r:id="rId7"/>
    <p:sldId id="452" r:id="rId8"/>
    <p:sldId id="451" r:id="rId9"/>
    <p:sldId id="502" r:id="rId10"/>
    <p:sldId id="517" r:id="rId11"/>
    <p:sldId id="519" r:id="rId12"/>
    <p:sldId id="468" r:id="rId13"/>
    <p:sldId id="33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7"/>
    <p:restoredTop sz="71638" autoAdjust="0"/>
  </p:normalViewPr>
  <p:slideViewPr>
    <p:cSldViewPr snapToGrid="0" snapToObjects="1">
      <p:cViewPr varScale="1">
        <p:scale>
          <a:sx n="92" d="100"/>
          <a:sy n="92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10:01:00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because...of FUNK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to call representation type simply “t”.</a:t>
            </a:r>
          </a:p>
          <a:p>
            <a:r>
              <a:rPr lang="en-US" dirty="0"/>
              <a:t>Only reason I’m writing “</a:t>
            </a:r>
            <a:r>
              <a:rPr lang="en-US" dirty="0" err="1"/>
              <a:t>StackSig</a:t>
            </a:r>
            <a:r>
              <a:rPr lang="en-US" dirty="0"/>
              <a:t>” instead of “Stack” is that ”Stack” already exists in </a:t>
            </a:r>
            <a:r>
              <a:rPr lang="en-US" dirty="0" err="1"/>
              <a:t>stdlib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question takes a long time to explain.  Plan accordingly.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9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6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Take structure as input, return structure as output</a:t>
            </a:r>
          </a:p>
          <a:p>
            <a:pPr lvl="0"/>
            <a:r>
              <a:rPr lang="en-US" dirty="0"/>
              <a:t>Syntax is a bit different than functions we've seen so far</a:t>
            </a:r>
          </a:p>
          <a:p>
            <a:pPr lvl="0"/>
            <a:r>
              <a:rPr lang="en-US" dirty="0"/>
              <a:t>Second-class:  not function values just like structures are not first-class values</a:t>
            </a:r>
          </a:p>
          <a:p>
            <a:endParaRPr lang="en-US" dirty="0"/>
          </a:p>
          <a:p>
            <a:r>
              <a:rPr lang="en-US" dirty="0"/>
              <a:t>Demo (note the alternative syntax below, too):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0" lvl="0" indent="-57150">
              <a:buNone/>
            </a:pPr>
            <a:r>
              <a:rPr lang="en-US" sz="20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IncX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6B0001"/>
                </a:solidFill>
                <a:latin typeface="Courier-Bold"/>
              </a:rPr>
              <a:t>functor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M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X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-Bold"/>
              </a:rPr>
              <a:t>struct</a:t>
            </a:r>
            <a:endParaRPr lang="en-US" sz="2000" dirty="0">
              <a:solidFill>
                <a:srgbClr val="000000"/>
              </a:solidFill>
              <a:latin typeface="Courier"/>
            </a:endParaRPr>
          </a:p>
          <a:p>
            <a:pPr marL="0" lvl="0" indent="-57150">
              <a:buNone/>
            </a:pPr>
            <a:r>
              <a:rPr lang="cs-CZ" sz="20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sz="20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urier"/>
              </a:rPr>
              <a:t>M</a:t>
            </a:r>
            <a:r>
              <a:rPr lang="cs-CZ" sz="2000" dirty="0" err="1">
                <a:solidFill>
                  <a:srgbClr val="107D02"/>
                </a:solidFill>
                <a:latin typeface="Courier"/>
              </a:rPr>
              <a:t>.</a:t>
            </a:r>
            <a:r>
              <a:rPr lang="cs-CZ" sz="20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>
                <a:solidFill>
                  <a:srgbClr val="6D6F24"/>
                </a:solidFill>
                <a:latin typeface="Courier"/>
              </a:rPr>
              <a:t>+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>
                <a:solidFill>
                  <a:srgbClr val="107D02"/>
                </a:solidFill>
                <a:latin typeface="Courier"/>
              </a:rPr>
              <a:t>1</a:t>
            </a:r>
            <a:endParaRPr lang="cs-CZ" sz="2000" dirty="0">
              <a:solidFill>
                <a:srgbClr val="000000"/>
              </a:solidFill>
              <a:latin typeface="Courier"/>
            </a:endParaRPr>
          </a:p>
          <a:p>
            <a:pPr marL="0" lvl="0" indent="-57150">
              <a:buNone/>
            </a:pPr>
            <a:r>
              <a:rPr lang="cs-CZ" sz="2000" b="1" dirty="0">
                <a:solidFill>
                  <a:srgbClr val="6B0001"/>
                </a:solidFill>
                <a:latin typeface="Courier-Bold"/>
              </a:rPr>
              <a:t>end</a:t>
            </a:r>
            <a:endParaRPr lang="cs-CZ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A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b="1" dirty="0" err="1">
                <a:solidFill>
                  <a:srgbClr val="6B0001"/>
                </a:solidFill>
                <a:latin typeface="Courier-Bold"/>
              </a:rPr>
              <a:t>struct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107D02"/>
                </a:solidFill>
                <a:latin typeface="Courier"/>
              </a:rPr>
              <a:t>0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end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B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IncX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A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)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(* </a:t>
            </a:r>
            <a:r>
              <a:rPr lang="en-US" dirty="0" err="1">
                <a:solidFill>
                  <a:srgbClr val="565656"/>
                </a:solidFill>
                <a:latin typeface="Courier"/>
              </a:rPr>
              <a:t>B.x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 is 1 *)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C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IncX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B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)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(* </a:t>
            </a:r>
            <a:r>
              <a:rPr lang="en-US" dirty="0" err="1">
                <a:solidFill>
                  <a:srgbClr val="565656"/>
                </a:solidFill>
                <a:latin typeface="Courier"/>
              </a:rPr>
              <a:t>C.x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 is 2 *)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Alternative syntax (parallels functions):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M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XIncX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struct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M</a:t>
            </a:r>
            <a:r>
              <a:rPr lang="cs-CZ" dirty="0" err="1">
                <a:solidFill>
                  <a:srgbClr val="107D02"/>
                </a:solidFill>
                <a:latin typeface="Courier"/>
              </a:rPr>
              <a:t>.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+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107D02"/>
                </a:solidFill>
                <a:latin typeface="Courier"/>
              </a:rPr>
              <a:t>1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end</a:t>
            </a:r>
            <a:endParaRPr lang="cs-CZ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4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general:  replace types with type variables</a:t>
            </a:r>
          </a:p>
          <a:p>
            <a:r>
              <a:rPr lang="en-US" dirty="0"/>
              <a:t>E.g., Sig asks for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, Struct provides 'a -&gt; 'a.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this 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Grab the code for </a:t>
            </a:r>
            <a:r>
              <a:rPr lang="en-US" dirty="0" err="1"/>
              <a:t>StackSig</a:t>
            </a:r>
            <a:r>
              <a:rPr lang="en-US" dirty="0"/>
              <a:t> through the assert from [</a:t>
            </a:r>
            <a:r>
              <a:rPr lang="en-US" dirty="0" err="1"/>
              <a:t>demo.ml</a:t>
            </a:r>
            <a:r>
              <a:rPr lang="en-US" dirty="0"/>
              <a:t>] and put it in a different file so as not to spoil the answer</a:t>
            </a:r>
          </a:p>
          <a:p>
            <a:pPr marL="171450" indent="-171450">
              <a:buFontTx/>
              <a:buChar char="-"/>
            </a:pPr>
            <a:r>
              <a:rPr lang="en-US" dirty="0"/>
              <a:t>Point out that duplicating one assert isn’t so bad, but duplicating an entire test suite is terrible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Interactively demo how to write </a:t>
            </a:r>
            <a:r>
              <a:rPr lang="en-US" dirty="0" err="1"/>
              <a:t>StackTester</a:t>
            </a:r>
            <a:r>
              <a:rPr lang="en-US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this demo:</a:t>
            </a:r>
          </a:p>
          <a:p>
            <a:r>
              <a:rPr lang="en-US" dirty="0"/>
              <a:t>- Go to the manual, show that there’s a </a:t>
            </a:r>
            <a:r>
              <a:rPr lang="en-US" dirty="0" err="1"/>
              <a:t>functor</a:t>
            </a:r>
            <a:r>
              <a:rPr lang="en-US" dirty="0"/>
              <a:t> with output type S.  Look at that structure.  Then look at input type </a:t>
            </a:r>
            <a:r>
              <a:rPr lang="en-US" dirty="0" err="1"/>
              <a:t>OrderedType</a:t>
            </a:r>
            <a:r>
              <a:rPr lang="en-US" dirty="0"/>
              <a:t>.</a:t>
            </a:r>
          </a:p>
          <a:p>
            <a:r>
              <a:rPr lang="en-US" dirty="0"/>
              <a:t>- Show how to use a Map using the demo code.  Good to do at least the </a:t>
            </a:r>
            <a:r>
              <a:rPr lang="en-US" dirty="0" err="1"/>
              <a:t>functor</a:t>
            </a:r>
            <a:r>
              <a:rPr lang="en-US" dirty="0"/>
              <a:t> application in </a:t>
            </a:r>
            <a:r>
              <a:rPr lang="en-US" dirty="0" err="1"/>
              <a:t>utop</a:t>
            </a:r>
            <a:r>
              <a:rPr lang="en-US" dirty="0"/>
              <a:t>, to see resulting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3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this 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 a "ring" module (and module type)* with abstract type t; zero and one; add, </a:t>
            </a:r>
            <a:r>
              <a:rPr lang="en-US" dirty="0" err="1"/>
              <a:t>mult</a:t>
            </a:r>
            <a:r>
              <a:rPr lang="en-US" dirty="0"/>
              <a:t>, neg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Implementation should be float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 a "field" module (and module type) that also has div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copy the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Then replace all the copied code with simply "include”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Then show adding module type annotations, and how that breaks because [t] is encapsulated.  Show </a:t>
            </a:r>
            <a:r>
              <a:rPr lang="en-US" dirty="0" err="1"/>
              <a:t>FloatRingRep</a:t>
            </a:r>
            <a:r>
              <a:rPr lang="en-US" dirty="0"/>
              <a:t> solution.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* Actually this is a "ring with identity" if you are an abstract algebra nut.  And it depends on what textbook you</a:t>
            </a:r>
            <a:r>
              <a:rPr lang="en-US" baseline="0" dirty="0"/>
              <a:t> look at.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0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ml.inria.fr/pub/docs/manual-ocaml/libref/Ma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Au56Ah92Ul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Uptown Funk </a:t>
            </a:r>
            <a:br>
              <a:rPr lang="en-US" dirty="0"/>
            </a:br>
            <a:r>
              <a:rPr lang="en-US" dirty="0"/>
              <a:t>by Mark </a:t>
            </a:r>
            <a:r>
              <a:rPr lang="en-US" dirty="0" err="1"/>
              <a:t>Ronson</a:t>
            </a:r>
            <a:r>
              <a:rPr lang="en-US" dirty="0"/>
              <a:t>, featuring Bruno Mars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666DAB-1B7A-3848-B9A1-C2CB1345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 Builder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42A373-9A44-F344-8CF8-835005798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Re-using code: Parameterized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34B86-02A4-0B49-ACA1-2920794E9C5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41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666DAB-1B7A-3848-B9A1-C2CB1345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Map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42A373-9A44-F344-8CF8-835005798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Re-using code: Parameterized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34B86-02A4-0B49-ACA1-2920794E9C5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23D29-C813-AA4D-BD31-ABE816434381}"/>
              </a:ext>
            </a:extLst>
          </p:cNvPr>
          <p:cNvSpPr txBox="1"/>
          <p:nvPr/>
        </p:nvSpPr>
        <p:spPr>
          <a:xfrm>
            <a:off x="722313" y="6100109"/>
            <a:ext cx="465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http://caml.inria.fr/pub/docs/manual-ocaml/libref/Map.html</a:t>
            </a:r>
            <a:endParaRPr lang="en-US" sz="1400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1442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Re-using code: Interface and implementation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01FF6-F2C5-9045-9989-C91D4776A45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044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R3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[tomorrow night] A2 due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higher-order funk.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2AB78-8E07-F740-A451-C1D44EC6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5FA11-1615-CE41-BF5D-E1AD7E412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3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modules, structures, signatures, abstract types</a:t>
            </a:r>
          </a:p>
          <a:p>
            <a:r>
              <a:rPr lang="en-US" dirty="0"/>
              <a:t>aspects of modularity:  namespaces, abstraction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code reuse: </a:t>
            </a:r>
            <a:r>
              <a:rPr lang="en-US" dirty="0" err="1"/>
              <a:t>functors</a:t>
            </a:r>
            <a:r>
              <a:rPr lang="en-US" dirty="0"/>
              <a:t> and includes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Encapsulation:  </a:t>
            </a:r>
            <a:r>
              <a:rPr lang="en-US" dirty="0"/>
              <a:t>hide parts of module from clients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StackSig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= 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9BBB59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9BBB59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9BBB59"/>
                </a:solidFill>
                <a:latin typeface="Courier"/>
              </a:rPr>
              <a:t> </a:t>
            </a:r>
            <a:r>
              <a:rPr lang="en-US" dirty="0">
                <a:solidFill>
                  <a:srgbClr val="9BBB59"/>
                </a:solidFill>
                <a:latin typeface="Courier"/>
              </a:rPr>
              <a:t>'a t</a:t>
            </a:r>
            <a:endParaRPr lang="fr-FR" dirty="0">
              <a:solidFill>
                <a:srgbClr val="9BBB59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fr-FR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push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400050" lvl="1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ListStack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StackSig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= struct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list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push x s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s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  <a:endParaRPr lang="en-US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6726" y="1954591"/>
            <a:ext cx="3121858" cy="1124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type constructor </a:t>
            </a:r>
            <a:r>
              <a:rPr lang="en-US" b="1" dirty="0">
                <a:latin typeface="Courier"/>
                <a:cs typeface="Courier"/>
              </a:rPr>
              <a:t>t</a:t>
            </a:r>
            <a:r>
              <a:rPr lang="en-US" dirty="0">
                <a:latin typeface="CronosPro-Regular"/>
                <a:cs typeface="CronosPro-Regular"/>
              </a:rPr>
              <a:t> is </a:t>
            </a:r>
            <a:r>
              <a:rPr lang="en-US" i="1" dirty="0">
                <a:latin typeface="CronosPro-Regular"/>
                <a:cs typeface="CronosPro-Regular"/>
              </a:rPr>
              <a:t>abstract</a:t>
            </a:r>
            <a:r>
              <a:rPr lang="en-US" dirty="0">
                <a:latin typeface="CronosPro-Regular"/>
                <a:cs typeface="CronosPro-Regular"/>
              </a:rPr>
              <a:t>: clients of this signature know the type exists but not what it is</a:t>
            </a:r>
          </a:p>
        </p:txBody>
      </p:sp>
    </p:spTree>
    <p:extLst>
      <p:ext uri="{BB962C8B-B14F-4D97-AF65-F5344CB8AC3E}">
        <p14:creationId xmlns:p14="http://schemas.microsoft.com/office/powerpoint/2010/main" val="252701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Encapsulation:  </a:t>
            </a:r>
            <a:r>
              <a:rPr lang="en-US" dirty="0"/>
              <a:t>hide parts of module from clients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StackSig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= 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9BBB59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fr-FR" dirty="0">
              <a:solidFill>
                <a:srgbClr val="9BBB59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fr-FR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push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400050" lvl="1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ListStack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9BBB59"/>
                </a:solidFill>
                <a:latin typeface="Courier-Bold"/>
              </a:rPr>
              <a:t>: </a:t>
            </a:r>
            <a:r>
              <a:rPr lang="en-US" dirty="0" err="1">
                <a:solidFill>
                  <a:srgbClr val="9BBB59"/>
                </a:solidFill>
                <a:latin typeface="Courier"/>
              </a:rPr>
              <a:t>StackSig</a:t>
            </a:r>
            <a:r>
              <a:rPr lang="en-US" dirty="0">
                <a:solidFill>
                  <a:srgbClr val="9BBB59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= struct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list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push x s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s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  <a:endParaRPr lang="en-US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85134" y="5399674"/>
            <a:ext cx="3401397" cy="1124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module is </a:t>
            </a:r>
            <a:r>
              <a:rPr lang="en-US" i="1" dirty="0">
                <a:latin typeface="CronosPro-Regular"/>
                <a:cs typeface="CronosPro-Regular"/>
              </a:rPr>
              <a:t>sealed</a:t>
            </a:r>
            <a:r>
              <a:rPr lang="en-US" dirty="0">
                <a:latin typeface="CronosPro-Regular"/>
                <a:cs typeface="CronosPro-Regular"/>
              </a:rPr>
              <a:t>: all definitions in it except those given in signature </a:t>
            </a:r>
            <a:r>
              <a:rPr lang="en-US" b="1" dirty="0" err="1">
                <a:latin typeface="Courier"/>
                <a:cs typeface="Courier"/>
              </a:rPr>
              <a:t>StackSig</a:t>
            </a:r>
            <a:r>
              <a:rPr lang="en-US" dirty="0">
                <a:latin typeface="CronosPro-Regular"/>
                <a:cs typeface="CronosPro-Regular"/>
              </a:rPr>
              <a:t> are hidden from clients</a:t>
            </a:r>
          </a:p>
        </p:txBody>
      </p:sp>
    </p:spTree>
    <p:extLst>
      <p:ext uri="{BB962C8B-B14F-4D97-AF65-F5344CB8AC3E}">
        <p14:creationId xmlns:p14="http://schemas.microsoft.com/office/powerpoint/2010/main" val="216127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ADA507-3573-B043-9BE0-ED2312D1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1E94A-60CF-6E47-A83F-F632EDB2E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Functors</a:t>
            </a:r>
            <a:br>
              <a:rPr lang="en-US" dirty="0"/>
            </a:br>
            <a:endParaRPr lang="en-US" sz="2000" b="0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-Shot-2014-11-21-at-8.12.08-PM-770x3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532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22313" y="5116548"/>
            <a:ext cx="154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(funk you up?)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2663" y="5907020"/>
            <a:ext cx="4740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Cornell (CS) funk you up:</a:t>
            </a:r>
            <a:endParaRPr lang="en-US" dirty="0">
              <a:latin typeface="Cronos Pro" panose="020C0502030403020304" pitchFamily="34" charset="77"/>
              <a:hlinkClick r:id="rId4"/>
            </a:endParaRPr>
          </a:p>
          <a:p>
            <a:r>
              <a:rPr lang="en-US" dirty="0">
                <a:latin typeface="Cronos Pro" panose="020C0502030403020304" pitchFamily="34" charset="77"/>
                <a:hlinkClick r:id="rId4"/>
              </a:rPr>
              <a:t>https://www.youtube.com/watch?v=Au56Ah92Ulk</a:t>
            </a:r>
            <a:endParaRPr lang="en-US" dirty="0">
              <a:latin typeface="Cronos Pro" panose="020C0502030403020304" pitchFamily="34" charset="77"/>
            </a:endParaRPr>
          </a:p>
          <a:p>
            <a:endParaRPr lang="en-US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51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EC941-5785-5347-8170-34A8E223CD65}"/>
              </a:ext>
            </a:extLst>
          </p:cNvPr>
          <p:cNvSpPr txBox="1"/>
          <p:nvPr/>
        </p:nvSpPr>
        <p:spPr>
          <a:xfrm>
            <a:off x="2117557" y="1251284"/>
            <a:ext cx="49205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ronos Pro" panose="020C0502030403020304" pitchFamily="34" charset="77"/>
              </a:rPr>
              <a:t>Functors are “functions”</a:t>
            </a:r>
          </a:p>
          <a:p>
            <a:pPr algn="ctr"/>
            <a:r>
              <a:rPr lang="en-US" sz="7200" dirty="0">
                <a:latin typeface="Cronos Pro" panose="020C0502030403020304" pitchFamily="34" charset="77"/>
              </a:rPr>
              <a:t>on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0C327-C5C2-004D-83B5-0B7CF528C9D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670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(review + more)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structure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matches</a:t>
            </a:r>
            <a:r>
              <a:rPr lang="en-US" dirty="0"/>
              <a:t> a signature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Sig</a:t>
            </a:r>
            <a:r>
              <a:rPr lang="en-US" dirty="0"/>
              <a:t> if: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defines every declaration in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Sig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type of each definition in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is the same as or </a:t>
            </a:r>
            <a:r>
              <a:rPr lang="en-US" dirty="0">
                <a:solidFill>
                  <a:schemeClr val="accent1"/>
                </a:solidFill>
              </a:rPr>
              <a:t>more general </a:t>
            </a:r>
            <a:r>
              <a:rPr lang="en-US" dirty="0"/>
              <a:t>than the declaration in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Sig</a:t>
            </a:r>
            <a:r>
              <a:rPr lang="en-US" dirty="0"/>
              <a:t> 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3633</TotalTime>
  <Words>800</Words>
  <Application>Microsoft Macintosh PowerPoint</Application>
  <PresentationFormat>On-screen Show (4:3)</PresentationFormat>
  <Paragraphs>122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Review</vt:lpstr>
      <vt:lpstr>Review</vt:lpstr>
      <vt:lpstr>Clicker Question 2</vt:lpstr>
      <vt:lpstr>Functors </vt:lpstr>
      <vt:lpstr>PowerPoint Presentation</vt:lpstr>
      <vt:lpstr>Matching (review + more)</vt:lpstr>
      <vt:lpstr>Test Suite Builder</vt:lpstr>
      <vt:lpstr>Standard Library Map </vt:lpstr>
      <vt:lpstr>Includes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349</cp:revision>
  <dcterms:created xsi:type="dcterms:W3CDTF">2014-08-25T19:49:24Z</dcterms:created>
  <dcterms:modified xsi:type="dcterms:W3CDTF">2019-09-22T22:45:11Z</dcterms:modified>
</cp:coreProperties>
</file>