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545" r:id="rId2"/>
    <p:sldId id="569" r:id="rId3"/>
    <p:sldId id="443" r:id="rId4"/>
    <p:sldId id="555" r:id="rId5"/>
    <p:sldId id="517" r:id="rId6"/>
    <p:sldId id="521" r:id="rId7"/>
    <p:sldId id="522" r:id="rId8"/>
    <p:sldId id="523" r:id="rId9"/>
    <p:sldId id="570" r:id="rId10"/>
    <p:sldId id="529" r:id="rId11"/>
    <p:sldId id="524" r:id="rId12"/>
    <p:sldId id="556" r:id="rId13"/>
    <p:sldId id="535" r:id="rId14"/>
    <p:sldId id="565" r:id="rId15"/>
    <p:sldId id="540" r:id="rId16"/>
    <p:sldId id="541" r:id="rId17"/>
    <p:sldId id="542" r:id="rId18"/>
    <p:sldId id="543" r:id="rId19"/>
    <p:sldId id="544" r:id="rId20"/>
    <p:sldId id="54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1"/>
    <p:restoredTop sz="82290" autoAdjust="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10:00:51</a:t>
            </a:r>
          </a:p>
          <a:p>
            <a:r>
              <a:rPr lang="en-US" dirty="0"/>
              <a:t>Don helmet in last 30 sec.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the dark side has arrived: imperative programming</a:t>
            </a:r>
          </a:p>
          <a:p>
            <a:r>
              <a:rPr lang="en-US" baseline="0" dirty="0"/>
              <a:t>imperium: L. command, authority, empire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implementation of maps we’ll study is hash tables, and those require mutable features.</a:t>
            </a:r>
          </a:p>
          <a:p>
            <a:endParaRPr lang="en-US" dirty="0"/>
          </a:p>
          <a:p>
            <a:r>
              <a:rPr lang="en-US" dirty="0"/>
              <a:t>Arrays:  we won't spend much time on.  In the textbook, and really no different from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Create a ref cell and mutate it, get its new value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a typeface="Cronos Pro"/>
              </a:rPr>
              <a:t>Useful function from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Pervasives</a:t>
            </a:r>
            <a:r>
              <a:rPr lang="en-US" b="1" dirty="0">
                <a:solidFill>
                  <a:srgbClr val="000000"/>
                </a:solidFill>
                <a:ea typeface="Cronos Pro"/>
              </a:rPr>
              <a:t>:  </a:t>
            </a:r>
            <a:br>
              <a:rPr lang="en-US" b="1" dirty="0">
                <a:solidFill>
                  <a:srgbClr val="000000"/>
                </a:solidFill>
                <a:ea typeface="Cronos Pro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ignore : ‘a -&gt; unit</a:t>
            </a:r>
            <a:b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</a:br>
            <a:r>
              <a:rPr lang="en-US" dirty="0">
                <a:solidFill>
                  <a:srgbClr val="000000"/>
                </a:solidFill>
                <a:ea typeface="Cronos Pro"/>
              </a:rPr>
              <a:t>Evaluates its argument then returns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()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mutable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"red"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"white";;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Error: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p.x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&lt;- 3;;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0" dirty="0" err="1"/>
              <a:t>OCaml</a:t>
            </a:r>
            <a:r>
              <a:rPr lang="en-US" i="0" dirty="0"/>
              <a:t>: </a:t>
            </a:r>
          </a:p>
          <a:p>
            <a:pPr lvl="1"/>
            <a:r>
              <a:rPr lang="en-US" i="1" dirty="0"/>
              <a:t>Impossible</a:t>
            </a:r>
            <a:r>
              <a:rPr lang="en-US" dirty="0"/>
              <a:t> to tell where there is aliasing (except when using imperative features)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List.tl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constant time; does not copy rest of the list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pPr lvl="1"/>
            <a:r>
              <a:rPr lang="en-US" dirty="0"/>
              <a:t>Must be, so that subsequent assignments affect the right parts of the program</a:t>
            </a:r>
          </a:p>
          <a:p>
            <a:pPr lvl="1"/>
            <a:r>
              <a:rPr lang="en-US" dirty="0"/>
              <a:t>Often crucial to make copies in just the right places…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098" y="2586871"/>
            <a:ext cx="6400800" cy="1789042"/>
          </a:xfrm>
        </p:spPr>
        <p:txBody>
          <a:bodyPr>
            <a:normAutofit fontScale="70000" lnSpcReduction="20000"/>
          </a:bodyPr>
          <a:lstStyle/>
          <a:p>
            <a:r>
              <a:rPr lang="en-US" sz="7300" dirty="0"/>
              <a:t>Mutable Data Types</a:t>
            </a:r>
            <a:br>
              <a:rPr lang="en-US" sz="3200" dirty="0"/>
            </a:br>
            <a:br>
              <a:rPr lang="en-US" sz="3200" dirty="0"/>
            </a:br>
            <a:r>
              <a:rPr lang="en-US" sz="2900" dirty="0"/>
              <a:t>A New Despair</a:t>
            </a:r>
            <a:br>
              <a:rPr lang="en-US" sz="2900" dirty="0"/>
            </a:br>
            <a:r>
              <a:rPr lang="en-US" sz="2900" dirty="0"/>
              <a:t>Mutability Strikes Back</a:t>
            </a:r>
            <a:br>
              <a:rPr lang="en-US" sz="2900" dirty="0"/>
            </a:br>
            <a:r>
              <a:rPr lang="en-US" sz="2900" dirty="0"/>
              <a:t>Return of Imperative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7098" y="5842028"/>
            <a:ext cx="6400800" cy="476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The Imperial March</a:t>
            </a:r>
          </a:p>
          <a:p>
            <a:r>
              <a:rPr lang="en-US" dirty="0"/>
              <a:t>from the soundtrack to </a:t>
            </a:r>
            <a:r>
              <a:rPr lang="en-US" i="1" dirty="0"/>
              <a:t>Star Wars, Episode V: The Empire Strikes Back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87098" y="4611209"/>
            <a:ext cx="6400800" cy="1004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have two refs...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r1 = ref 3110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r2 = ref 3110</a:t>
            </a:r>
            <a:endParaRPr lang="en-US" dirty="0"/>
          </a:p>
          <a:p>
            <a:r>
              <a:rPr lang="en-US" dirty="0"/>
              <a:t>Double equals is </a:t>
            </a:r>
            <a:r>
              <a:rPr lang="en-US" i="1" dirty="0"/>
              <a:t>physical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!= r2</a:t>
            </a:r>
          </a:p>
          <a:p>
            <a:r>
              <a:rPr lang="en-US" dirty="0"/>
              <a:t>Single equals is </a:t>
            </a:r>
            <a:r>
              <a:rPr lang="en-US" i="1" dirty="0"/>
              <a:t>structural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= r2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ref 3110 &lt;&gt; ref 2110</a:t>
            </a:r>
          </a:p>
          <a:p>
            <a:r>
              <a:rPr lang="en-US" b="1" dirty="0">
                <a:solidFill>
                  <a:schemeClr val="accent6"/>
                </a:solidFill>
              </a:rPr>
              <a:t>You usually want single equals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1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e1;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</a:p>
          <a:p>
            <a:pPr lvl="1"/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Then </a:t>
            </a:r>
            <a:r>
              <a:rPr lang="en-US" b="1" dirty="0">
                <a:solidFill>
                  <a:schemeClr val="accent4"/>
                </a:solidFill>
                <a:sym typeface="Courier New Bold" charset="0"/>
              </a:rPr>
              <a:t>throw away 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that value</a:t>
            </a:r>
            <a:br>
              <a:rPr lang="en-US" dirty="0">
                <a:solidFill>
                  <a:schemeClr val="accent4"/>
                </a:solidFill>
                <a:sym typeface="Courier New Bold" charset="0"/>
              </a:rPr>
            </a:b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(note: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e1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could have side effects)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e2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v2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unit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e1; e2 : t</a:t>
            </a:r>
          </a:p>
        </p:txBody>
      </p:sp>
    </p:spTree>
    <p:extLst>
      <p:ext uri="{BB962C8B-B14F-4D97-AF65-F5344CB8AC3E}">
        <p14:creationId xmlns:p14="http://schemas.microsoft.com/office/powerpoint/2010/main" val="8214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8206-B3B9-A04C-8815-3CCB820EEC9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741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Ref cells are essentially implemented as records with a mutable field: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(!)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(:=)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That type is declared in </a:t>
            </a:r>
            <a:r>
              <a:rPr lang="en-US" sz="2000" b="1" dirty="0" err="1">
                <a:latin typeface="Courier New"/>
                <a:cs typeface="Courier New"/>
              </a:rPr>
              <a:t>Stdlib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/>
              <a:t>The functions are compiled down to something equivalent</a:t>
            </a:r>
          </a:p>
        </p:txBody>
      </p:sp>
    </p:spTree>
    <p:extLst>
      <p:ext uri="{BB962C8B-B14F-4D97-AF65-F5344CB8AC3E}">
        <p14:creationId xmlns:p14="http://schemas.microsoft.com/office/powerpoint/2010/main" val="2592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61933746.jpg">
            <a:extLst>
              <a:ext uri="{FF2B5EF4-FFF2-40B4-BE49-F238E27FC236}">
                <a16:creationId xmlns:a16="http://schemas.microsoft.com/office/drawing/2014/main" id="{1B9303AE-69CC-D447-ADC9-CECE19E5F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63" y="387350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lists</a:t>
            </a:r>
          </a:p>
        </p:txBody>
      </p:sp>
      <p:sp>
        <p:nvSpPr>
          <p:cNvPr id="107" name="Content Placeholder 10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chemeClr val="accent6"/>
                </a:solidFill>
              </a:rPr>
              <a:t>We</a:t>
            </a:r>
            <a:r>
              <a:rPr lang="fr-FR" sz="2000" dirty="0">
                <a:solidFill>
                  <a:schemeClr val="accent6"/>
                </a:solidFill>
              </a:rPr>
              <a:t> have </a:t>
            </a:r>
            <a:r>
              <a:rPr lang="fr-FR" sz="2000" dirty="0" err="1">
                <a:solidFill>
                  <a:schemeClr val="accent6"/>
                </a:solidFill>
              </a:rPr>
              <a:t>never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needed</a:t>
            </a:r>
            <a:r>
              <a:rPr lang="fr-FR" sz="2000" dirty="0">
                <a:solidFill>
                  <a:schemeClr val="accent6"/>
                </a:solidFill>
              </a:rPr>
              <a:t> to </a:t>
            </a:r>
            <a:r>
              <a:rPr lang="fr-FR" sz="2000" dirty="0" err="1">
                <a:solidFill>
                  <a:schemeClr val="accent6"/>
                </a:solidFill>
              </a:rPr>
              <a:t>worry</a:t>
            </a:r>
            <a:r>
              <a:rPr lang="fr-FR" sz="2000" dirty="0">
                <a:solidFill>
                  <a:schemeClr val="accent6"/>
                </a:solidFill>
              </a:rPr>
              <a:t> about aliasing </a:t>
            </a:r>
            <a:r>
              <a:rPr lang="fr-FR" sz="2000" dirty="0" err="1">
                <a:solidFill>
                  <a:schemeClr val="accent6"/>
                </a:solidFill>
              </a:rPr>
              <a:t>with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lists</a:t>
            </a:r>
            <a:r>
              <a:rPr lang="fr-FR" sz="2000" dirty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4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]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5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]</a:t>
            </a:r>
            <a:endParaRPr lang="es-ES_tradnl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z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@ 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y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7524" y="3158483"/>
            <a:ext cx="3943518" cy="1186679"/>
            <a:chOff x="1499721" y="3556273"/>
            <a:chExt cx="3943518" cy="11866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483768" y="3609088"/>
              <a:ext cx="830729" cy="271551"/>
              <a:chOff x="912" y="864"/>
              <a:chExt cx="768" cy="336"/>
            </a:xfrm>
          </p:grpSpPr>
          <p:sp>
            <p:nvSpPr>
              <p:cNvPr id="104" name="Rectangle 4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" name="Line 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574099" y="3609088"/>
              <a:ext cx="830729" cy="271551"/>
              <a:chOff x="912" y="864"/>
              <a:chExt cx="768" cy="336"/>
            </a:xfrm>
          </p:grpSpPr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83768" y="4035812"/>
              <a:ext cx="830729" cy="271551"/>
              <a:chOff x="912" y="864"/>
              <a:chExt cx="768" cy="336"/>
            </a:xfrm>
          </p:grpSpPr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574099" y="4035812"/>
              <a:ext cx="830729" cy="271551"/>
              <a:chOff x="912" y="864"/>
              <a:chExt cx="768" cy="336"/>
            </a:xfrm>
          </p:grpSpPr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612510" y="4035812"/>
              <a:ext cx="830729" cy="271551"/>
              <a:chOff x="912" y="864"/>
              <a:chExt cx="768" cy="336"/>
            </a:xfrm>
          </p:grpSpPr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7" name="Line 20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2483768" y="4462535"/>
              <a:ext cx="830729" cy="271551"/>
              <a:chOff x="912" y="864"/>
              <a:chExt cx="768" cy="336"/>
            </a:xfrm>
          </p:grpSpPr>
          <p:sp>
            <p:nvSpPr>
              <p:cNvPr id="94" name="Rectangle 2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5" name="Line 2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3574099" y="4462535"/>
              <a:ext cx="830729" cy="271551"/>
              <a:chOff x="912" y="864"/>
              <a:chExt cx="768" cy="336"/>
            </a:xfrm>
          </p:grpSpPr>
          <p:sp>
            <p:nvSpPr>
              <p:cNvPr id="92" name="Rectangle 2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3" name="Line 2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499721" y="360908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1499721" y="399701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499721" y="446253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z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587608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3626020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4041384" y="3647881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3210656" y="376426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3210656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4249067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2587608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3626020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4716352" y="3982997"/>
              <a:ext cx="281237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V="1">
              <a:off x="5079795" y="4074604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2587608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3677940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3210656" y="4617707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 flipV="1">
              <a:off x="2691450" y="4307363"/>
              <a:ext cx="1609537" cy="2327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1901036" y="4642175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1901036" y="417259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1901036" y="3749963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4081" y="4345162"/>
            <a:ext cx="6959754" cy="1570351"/>
            <a:chOff x="574357" y="4763115"/>
            <a:chExt cx="6959754" cy="1570351"/>
          </a:xfrm>
        </p:grpSpPr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2445897" y="5199602"/>
              <a:ext cx="830729" cy="271551"/>
              <a:chOff x="912" y="864"/>
              <a:chExt cx="768" cy="336"/>
            </a:xfrm>
          </p:grpSpPr>
          <p:sp>
            <p:nvSpPr>
              <p:cNvPr id="90" name="Rectangle 52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3536229" y="5199602"/>
              <a:ext cx="830729" cy="271551"/>
              <a:chOff x="912" y="864"/>
              <a:chExt cx="768" cy="336"/>
            </a:xfrm>
          </p:grpSpPr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9" name="Line 5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1447800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47800" y="5146787"/>
              <a:ext cx="6086311" cy="1186679"/>
              <a:chOff x="1447800" y="5146787"/>
              <a:chExt cx="6086311" cy="1186679"/>
            </a:xfrm>
          </p:grpSpPr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254973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4" name="Text Box 76"/>
              <p:cNvSpPr txBox="1">
                <a:spLocks noChangeArrowheads="1"/>
              </p:cNvSpPr>
              <p:nvPr/>
            </p:nvSpPr>
            <p:spPr bwMode="auto">
              <a:xfrm>
                <a:off x="358814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4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447800" y="5238396"/>
                <a:ext cx="6086311" cy="1095070"/>
                <a:chOff x="1447800" y="5238396"/>
                <a:chExt cx="6086311" cy="1095070"/>
              </a:xfrm>
            </p:grpSpPr>
            <p:grpSp>
              <p:nvGrpSpPr>
                <p:cNvPr id="35" name="Group 57"/>
                <p:cNvGrpSpPr>
                  <a:grpSpLocks/>
                </p:cNvGrpSpPr>
                <p:nvPr/>
              </p:nvGrpSpPr>
              <p:grpSpPr bwMode="auto">
                <a:xfrm>
                  <a:off x="2445897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6" name="Group 60"/>
                <p:cNvGrpSpPr>
                  <a:grpSpLocks/>
                </p:cNvGrpSpPr>
                <p:nvPr/>
              </p:nvGrpSpPr>
              <p:grpSpPr bwMode="auto">
                <a:xfrm>
                  <a:off x="353622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7" name="Group 63"/>
                <p:cNvGrpSpPr>
                  <a:grpSpLocks/>
                </p:cNvGrpSpPr>
                <p:nvPr/>
              </p:nvGrpSpPr>
              <p:grpSpPr bwMode="auto">
                <a:xfrm>
                  <a:off x="457463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8" name="Group 66"/>
                <p:cNvGrpSpPr>
                  <a:grpSpLocks/>
                </p:cNvGrpSpPr>
                <p:nvPr/>
              </p:nvGrpSpPr>
              <p:grpSpPr bwMode="auto">
                <a:xfrm>
                  <a:off x="2445897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9" name="Group 69"/>
                <p:cNvGrpSpPr>
                  <a:grpSpLocks/>
                </p:cNvGrpSpPr>
                <p:nvPr/>
              </p:nvGrpSpPr>
              <p:grpSpPr bwMode="auto">
                <a:xfrm>
                  <a:off x="353622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4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447800" y="5587533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y</a:t>
                  </a:r>
                </a:p>
              </p:txBody>
            </p:sp>
            <p:sp>
              <p:nvSpPr>
                <p:cNvPr id="4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47800" y="6053049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z</a:t>
                  </a:r>
                </a:p>
              </p:txBody>
            </p:sp>
            <p:sp>
              <p:nvSpPr>
                <p:cNvPr id="4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003514" y="5238396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6" name="Line 78"/>
                <p:cNvSpPr>
                  <a:spLocks noChangeShapeType="1"/>
                </p:cNvSpPr>
                <p:nvPr/>
              </p:nvSpPr>
              <p:spPr bwMode="auto">
                <a:xfrm>
                  <a:off x="3172785" y="5354774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7" name="Line 79"/>
                <p:cNvSpPr>
                  <a:spLocks noChangeShapeType="1"/>
                </p:cNvSpPr>
                <p:nvPr/>
              </p:nvSpPr>
              <p:spPr bwMode="auto">
                <a:xfrm>
                  <a:off x="3172785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8" name="Line 80"/>
                <p:cNvSpPr>
                  <a:spLocks noChangeShapeType="1"/>
                </p:cNvSpPr>
                <p:nvPr/>
              </p:nvSpPr>
              <p:spPr bwMode="auto">
                <a:xfrm>
                  <a:off x="4211196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54973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5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58814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5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678481" y="5573510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041924" y="5665119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5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49739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5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640070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55" name="Line 87"/>
                <p:cNvSpPr>
                  <a:spLocks noChangeShapeType="1"/>
                </p:cNvSpPr>
                <p:nvPr/>
              </p:nvSpPr>
              <p:spPr bwMode="auto">
                <a:xfrm>
                  <a:off x="3172785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grpSp>
              <p:nvGrpSpPr>
                <p:cNvPr id="56" name="Group 104"/>
                <p:cNvGrpSpPr>
                  <a:grpSpLocks/>
                </p:cNvGrpSpPr>
                <p:nvPr/>
              </p:nvGrpSpPr>
              <p:grpSpPr bwMode="auto">
                <a:xfrm>
                  <a:off x="457463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7" name="Group 107"/>
                <p:cNvGrpSpPr>
                  <a:grpSpLocks/>
                </p:cNvGrpSpPr>
                <p:nvPr/>
              </p:nvGrpSpPr>
              <p:grpSpPr bwMode="auto">
                <a:xfrm>
                  <a:off x="5664971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8" name="Group 110"/>
                <p:cNvGrpSpPr>
                  <a:grpSpLocks/>
                </p:cNvGrpSpPr>
                <p:nvPr/>
              </p:nvGrpSpPr>
              <p:grpSpPr bwMode="auto">
                <a:xfrm>
                  <a:off x="6703382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59" name="Line 113"/>
                <p:cNvSpPr>
                  <a:spLocks noChangeShapeType="1"/>
                </p:cNvSpPr>
                <p:nvPr/>
              </p:nvSpPr>
              <p:spPr bwMode="auto">
                <a:xfrm>
                  <a:off x="5301527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0" name="Line 114"/>
                <p:cNvSpPr>
                  <a:spLocks noChangeShapeType="1"/>
                </p:cNvSpPr>
                <p:nvPr/>
              </p:nvSpPr>
              <p:spPr bwMode="auto">
                <a:xfrm>
                  <a:off x="6339938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678481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716892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6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6807223" y="6000234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6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170667" y="6091842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5" name="Line 119"/>
                <p:cNvSpPr>
                  <a:spLocks noChangeShapeType="1"/>
                </p:cNvSpPr>
                <p:nvPr/>
              </p:nvSpPr>
              <p:spPr bwMode="auto">
                <a:xfrm>
                  <a:off x="4211196" y="616942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9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6238765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0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769180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1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346553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06" name="TextBox 105"/>
            <p:cNvSpPr txBox="1"/>
            <p:nvPr/>
          </p:nvSpPr>
          <p:spPr>
            <a:xfrm>
              <a:off x="574357" y="4763115"/>
              <a:ext cx="448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ronosPro-Regular"/>
                </a:rPr>
                <a:t>vs.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93420" y="6161793"/>
            <a:ext cx="799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CronosPro-Regular"/>
              </a:rPr>
              <a:t>(no code </a:t>
            </a:r>
            <a:r>
              <a:rPr lang="en-US" i="1" dirty="0">
                <a:latin typeface="CronosPro-Regular"/>
              </a:rPr>
              <a:t>you write could ever</a:t>
            </a:r>
            <a:r>
              <a:rPr lang="en-US" b="0" i="1" dirty="0">
                <a:latin typeface="CronosPro-Regular"/>
              </a:rPr>
              <a:t> tell, but OCaml implementation uses the first one)</a:t>
            </a:r>
          </a:p>
        </p:txBody>
      </p:sp>
    </p:spTree>
    <p:extLst>
      <p:ext uri="{BB962C8B-B14F-4D97-AF65-F5344CB8AC3E}">
        <p14:creationId xmlns:p14="http://schemas.microsoft.com/office/powerpoint/2010/main" val="26441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/>
              <a:t>OCaml: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blissfully</a:t>
            </a:r>
            <a:r>
              <a:rPr lang="en-US" sz="4400" dirty="0"/>
              <a:t> unaware of aliasing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Java: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obsession</a:t>
            </a:r>
            <a:r>
              <a:rPr lang="en-US" sz="4400" dirty="0"/>
              <a:t> with aliasing</a:t>
            </a:r>
          </a:p>
        </p:txBody>
      </p:sp>
    </p:spTree>
    <p:extLst>
      <p:ext uri="{BB962C8B-B14F-4D97-AF65-F5344CB8AC3E}">
        <p14:creationId xmlns:p14="http://schemas.microsoft.com/office/powerpoint/2010/main" val="7579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Faulty code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3058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b="1" kern="0" dirty="0" err="1">
                <a:latin typeface="Courier New" pitchFamily="49" charset="0"/>
              </a:rPr>
              <a:t>ProtectedResource</a:t>
            </a:r>
            <a:r>
              <a:rPr lang="en-US" sz="2000" b="1" kern="0" dirty="0"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Resource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theResource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return 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;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String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 { ...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void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useTheResource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for</a:t>
            </a:r>
            <a:r>
              <a:rPr lang="en-US" sz="2000" b="1" kern="0" dirty="0">
                <a:latin typeface="Courier New" pitchFamily="49" charset="0"/>
              </a:rPr>
              <a:t>(</a:t>
            </a:r>
            <a:r>
              <a:rPr lang="en-US" sz="2000" b="1" kern="0" dirty="0" err="1"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=0;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 &lt; </a:t>
            </a:r>
            <a:r>
              <a:rPr lang="en-US" sz="2000" b="1" kern="0" dirty="0" err="1">
                <a:latin typeface="Courier New" pitchFamily="49" charset="0"/>
              </a:rPr>
              <a:t>allowedUsers.length</a:t>
            </a:r>
            <a:r>
              <a:rPr lang="en-US" sz="2000" b="1" kern="0" dirty="0">
                <a:latin typeface="Courier New" pitchFamily="49" charset="0"/>
              </a:rPr>
              <a:t>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++)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if(</a:t>
            </a:r>
            <a:r>
              <a:rPr lang="en-US" sz="2000" b="1" kern="0" dirty="0" err="1"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().equals(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[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]))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... // access allowed: use it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return;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throw new </a:t>
            </a:r>
            <a:r>
              <a:rPr lang="en-US" sz="2000" b="1" kern="0" dirty="0" err="1">
                <a:latin typeface="Courier New" pitchFamily="49" charset="0"/>
              </a:rPr>
              <a:t>IllegalAccessExcpetion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7AE56-90C8-5749-8311-DCAE5F9E5CA4}"/>
              </a:ext>
            </a:extLst>
          </p:cNvPr>
          <p:cNvSpPr txBox="1"/>
          <p:nvPr/>
        </p:nvSpPr>
        <p:spPr>
          <a:xfrm>
            <a:off x="2908294" y="6457890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ronosPro-Regular"/>
                <a:cs typeface="CronosPro-Regular"/>
              </a:rPr>
              <a:t>Can you find the security fault?</a:t>
            </a:r>
          </a:p>
        </p:txBody>
      </p:sp>
    </p:spTree>
    <p:extLst>
      <p:ext uri="{BB962C8B-B14F-4D97-AF65-F5344CB8AC3E}">
        <p14:creationId xmlns:p14="http://schemas.microsoft.com/office/powerpoint/2010/main" val="141253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to make copies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657600"/>
            <a:ext cx="63246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     … return a copy of </a:t>
            </a:r>
            <a:r>
              <a:rPr lang="en-US" sz="2000" b="1" i="1" kern="0" dirty="0" err="1">
                <a:solidFill>
                  <a:srgbClr val="7030A0"/>
                </a:solidFill>
                <a:latin typeface="Courier New" pitchFamily="49" charset="0"/>
              </a:rPr>
              <a:t>allowedUsers</a:t>
            </a: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fix: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2000" y="1295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3000" b="0" dirty="0">
                <a:latin typeface="CronosPro-Regular"/>
              </a:rPr>
              <a:t>The exploit: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1981200"/>
            <a:ext cx="67818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p.getAllowedUsers</a:t>
            </a:r>
            <a:r>
              <a:rPr lang="en-US" sz="2000" b="1" kern="0" dirty="0">
                <a:latin typeface="Courier New" pitchFamily="49" charset="0"/>
              </a:rPr>
              <a:t>()[0] = </a:t>
            </a:r>
            <a:r>
              <a:rPr lang="en-US" sz="2000" b="1" kern="0" dirty="0" err="1">
                <a:latin typeface="Courier New" pitchFamily="49" charset="0"/>
              </a:rPr>
              <a:t>p.currentUser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p.useTheResource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5486400"/>
            <a:ext cx="464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ronosPro-Regular"/>
                <a:cs typeface="CronosPro-Regular"/>
              </a:rPr>
              <a:t>Similar errors as recent as Java 1.7beta</a:t>
            </a:r>
          </a:p>
        </p:txBody>
      </p:sp>
    </p:spTree>
    <p:extLst>
      <p:ext uri="{BB962C8B-B14F-4D97-AF65-F5344CB8AC3E}">
        <p14:creationId xmlns:p14="http://schemas.microsoft.com/office/powerpoint/2010/main" val="36931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Programmer doesn’t have to think about aliasing; can concentrate on other aspects of code</a:t>
            </a:r>
          </a:p>
          <a:p>
            <a:r>
              <a:rPr lang="en-US" dirty="0"/>
              <a:t>Language implementation is free to use aliasing, which is cheap</a:t>
            </a:r>
          </a:p>
          <a:p>
            <a:r>
              <a:rPr lang="en-US" dirty="0"/>
              <a:t>Often easier to reason about whether code is correct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I/O is fundamentally about mutation</a:t>
            </a:r>
          </a:p>
          <a:p>
            <a:r>
              <a:rPr lang="en-US" dirty="0"/>
              <a:t>Some data abstractions (dictionaries, arrays, …) are more efficient if imperative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Try not to abuse your new-found power!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5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3067B-7F65-1D45-8C81-336A558D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Questions 1 and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992A-527A-E341-8713-AAF1B88F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R5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[Wed] A4 due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(reluctantly) imperative.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  </a:t>
            </a:r>
          </a:p>
          <a:p>
            <a:r>
              <a:rPr lang="en-US" dirty="0"/>
              <a:t>Efficiency: Big Oh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Lectures 13-15:</a:t>
            </a:r>
          </a:p>
          <a:p>
            <a:r>
              <a:rPr lang="en-US" dirty="0"/>
              <a:t>Efficiency of data structures</a:t>
            </a:r>
          </a:p>
          <a:p>
            <a:r>
              <a:rPr lang="en-US" dirty="0"/>
              <a:t>Running example: maps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THE DARK SIDE ARRIVES</a:t>
            </a:r>
          </a:p>
          <a:p>
            <a:r>
              <a:rPr lang="en-US" dirty="0">
                <a:solidFill>
                  <a:schemeClr val="accent3"/>
                </a:solidFill>
              </a:rPr>
              <a:t>Mutable data types:  refs, mutable fields, (arrays)</a:t>
            </a:r>
          </a:p>
        </p:txBody>
      </p:sp>
      <p:pic>
        <p:nvPicPr>
          <p:cNvPr id="4" name="Picture 3" descr="url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71" y="1262515"/>
            <a:ext cx="2837373" cy="28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749CC-511F-6041-A590-708E67BF9D0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59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 “refs” or “ref cell”</a:t>
            </a:r>
          </a:p>
          <a:p>
            <a:r>
              <a:rPr lang="en-US" dirty="0">
                <a:solidFill>
                  <a:schemeClr val="accent1"/>
                </a:solidFill>
              </a:rPr>
              <a:t>Pointer</a:t>
            </a:r>
            <a:r>
              <a:rPr lang="en-US" dirty="0"/>
              <a:t> to a typed location in memory</a:t>
            </a:r>
          </a:p>
          <a:p>
            <a:r>
              <a:rPr lang="en-US" dirty="0"/>
              <a:t>The binding of a variable to a pointer is </a:t>
            </a:r>
            <a:r>
              <a:rPr lang="en-US" dirty="0">
                <a:solidFill>
                  <a:schemeClr val="accent6"/>
                </a:solidFill>
              </a:rPr>
              <a:t>immutable </a:t>
            </a:r>
            <a:r>
              <a:rPr lang="en-US" dirty="0">
                <a:solidFill>
                  <a:srgbClr val="000000"/>
                </a:solidFill>
              </a:rPr>
              <a:t>but</a:t>
            </a:r>
            <a:r>
              <a:rPr lang="en-US" dirty="0"/>
              <a:t> the </a:t>
            </a:r>
            <a:r>
              <a:rPr lang="en-US" dirty="0">
                <a:solidFill>
                  <a:srgbClr val="F79646"/>
                </a:solidFill>
              </a:rPr>
              <a:t>contents</a:t>
            </a:r>
            <a:r>
              <a:rPr lang="en-US" dirty="0"/>
              <a:t> </a:t>
            </a:r>
            <a:r>
              <a:rPr lang="en-US" dirty="0">
                <a:solidFill>
                  <a:srgbClr val="F79646"/>
                </a:solidFill>
              </a:rPr>
              <a:t>of the memory </a:t>
            </a:r>
            <a:r>
              <a:rPr lang="en-US" dirty="0"/>
              <a:t>may change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4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ref e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Allocate a new </a:t>
            </a:r>
            <a:r>
              <a:rPr lang="en-US" i="1" dirty="0">
                <a:solidFill>
                  <a:schemeClr val="accent4"/>
                </a:solidFill>
              </a:rPr>
              <a:t>location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in memory to hold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dirty="0">
                <a:solidFill>
                  <a:schemeClr val="accent4"/>
                </a:solidFill>
              </a:rPr>
              <a:t> in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Note: locations are values; can pass and return from functions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New type constructor: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 ref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where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a type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Note: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used as keyword in type and as keyword in value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 e : t ref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</a:t>
            </a:r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1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 :=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location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 </a:t>
            </a:r>
            <a:r>
              <a:rPr lang="en-US" dirty="0">
                <a:solidFill>
                  <a:schemeClr val="accent4"/>
                </a:solidFill>
              </a:rPr>
              <a:t>in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t ref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e1:=e2 : unit</a:t>
            </a:r>
          </a:p>
        </p:txBody>
      </p:sp>
    </p:spTree>
    <p:extLst>
      <p:ext uri="{BB962C8B-B14F-4D97-AF65-F5344CB8AC3E}">
        <p14:creationId xmlns:p14="http://schemas.microsoft.com/office/powerpoint/2010/main" val="24853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 </a:t>
            </a:r>
            <a:r>
              <a:rPr lang="en-US" b="1" dirty="0">
                <a:latin typeface="Courier New"/>
                <a:cs typeface="Courier New"/>
              </a:rPr>
              <a:t>!e</a:t>
            </a:r>
          </a:p>
          <a:p>
            <a:pPr lvl="1"/>
            <a:r>
              <a:rPr lang="en-US" dirty="0"/>
              <a:t>note: not negation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contents of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 ref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!e : t</a:t>
            </a:r>
          </a:p>
        </p:txBody>
      </p:sp>
    </p:spTree>
    <p:extLst>
      <p:ext uri="{BB962C8B-B14F-4D97-AF65-F5344CB8AC3E}">
        <p14:creationId xmlns:p14="http://schemas.microsoft.com/office/powerpoint/2010/main" val="18665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67D9E-716B-1D4C-A34D-5C81FD2C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</a:t>
            </a:r>
            <a:r>
              <a:rPr lang="en-US"/>
              <a:t>Question 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31EC9-17B8-9E49-A380-C117A15CA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3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900</Words>
  <Application>Microsoft Macintosh PowerPoint</Application>
  <PresentationFormat>On-screen Show (4:3)</PresentationFormat>
  <Paragraphs>208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Courier New Bold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Questions 1 and 2</vt:lpstr>
      <vt:lpstr>Review</vt:lpstr>
      <vt:lpstr>refs</vt:lpstr>
      <vt:lpstr>References</vt:lpstr>
      <vt:lpstr>References</vt:lpstr>
      <vt:lpstr>References</vt:lpstr>
      <vt:lpstr>References</vt:lpstr>
      <vt:lpstr>Clicker Question 3</vt:lpstr>
      <vt:lpstr>Equality</vt:lpstr>
      <vt:lpstr>Semicolon</vt:lpstr>
      <vt:lpstr>Mutable Fields</vt:lpstr>
      <vt:lpstr>Implementing refs</vt:lpstr>
      <vt:lpstr>Beware</vt:lpstr>
      <vt:lpstr>Immutable lists</vt:lpstr>
      <vt:lpstr>PowerPoint Presentation</vt:lpstr>
      <vt:lpstr>Faulty code</vt:lpstr>
      <vt:lpstr>Have to make copies</vt:lpstr>
      <vt:lpstr>Pros and cons of immutability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452</cp:revision>
  <dcterms:created xsi:type="dcterms:W3CDTF">2014-08-25T19:49:24Z</dcterms:created>
  <dcterms:modified xsi:type="dcterms:W3CDTF">2019-10-06T18:46:37Z</dcterms:modified>
</cp:coreProperties>
</file>