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545" r:id="rId2"/>
    <p:sldId id="569" r:id="rId3"/>
    <p:sldId id="443" r:id="rId4"/>
    <p:sldId id="555" r:id="rId5"/>
    <p:sldId id="517" r:id="rId6"/>
    <p:sldId id="521" r:id="rId7"/>
    <p:sldId id="571" r:id="rId8"/>
    <p:sldId id="522" r:id="rId9"/>
    <p:sldId id="523" r:id="rId10"/>
    <p:sldId id="570" r:id="rId11"/>
    <p:sldId id="529" r:id="rId12"/>
    <p:sldId id="524" r:id="rId13"/>
    <p:sldId id="556" r:id="rId14"/>
    <p:sldId id="535" r:id="rId15"/>
    <p:sldId id="565" r:id="rId16"/>
    <p:sldId id="540" r:id="rId17"/>
    <p:sldId id="541" r:id="rId18"/>
    <p:sldId id="542" r:id="rId19"/>
    <p:sldId id="543" r:id="rId20"/>
    <p:sldId id="544" r:id="rId21"/>
    <p:sldId id="54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0"/>
    <p:restoredTop sz="82290" autoAdjust="0"/>
  </p:normalViewPr>
  <p:slideViewPr>
    <p:cSldViewPr snapToGrid="0" snapToObjects="1">
      <p:cViewPr varScale="1">
        <p:scale>
          <a:sx n="107" d="100"/>
          <a:sy n="107" d="100"/>
        </p:scale>
        <p:origin x="51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3 copies, start at 10:00:51</a:t>
            </a:r>
          </a:p>
          <a:p>
            <a:r>
              <a:rPr lang="en-US" dirty="0"/>
              <a:t>Don helmet in last 30 sec.</a:t>
            </a:r>
          </a:p>
          <a:p>
            <a:endParaRPr lang="en-US" dirty="0"/>
          </a:p>
          <a:p>
            <a:r>
              <a:rPr lang="en-US" dirty="0"/>
              <a:t>I chose</a:t>
            </a:r>
            <a:r>
              <a:rPr lang="en-US" baseline="0" dirty="0"/>
              <a:t> this music because the dark side has arrived: imperative programming</a:t>
            </a:r>
          </a:p>
          <a:p>
            <a:r>
              <a:rPr lang="en-US" baseline="0" dirty="0"/>
              <a:t>imperium: L. command, authority, empire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implementation of maps we’ll study is hash tables, and those require mutable features.</a:t>
            </a:r>
          </a:p>
          <a:p>
            <a:endParaRPr lang="en-US" dirty="0"/>
          </a:p>
          <a:p>
            <a:r>
              <a:rPr lang="en-US" dirty="0"/>
              <a:t>Arrays:  Covered in the textbook, and in recitation; really no different from other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Refs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3110;;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3110;;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 3110;;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Think of a ref like a box in memory whose contents may change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OCaml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creates a fresh new location in which to stores those contents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with every ref that is created.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 3110;;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: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 = {contents = 3110}) 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[y] is a value whose type is [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ref] and whose current contents are [3110].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[y] is bound to the location of that box, though we can't find out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the location itself, just its contents.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!y;;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 error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 + y;;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+ !y;;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 := 2110;;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!y;;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[y] is still bound to same location as before; that's immutable.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But contents have changed.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Values: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 pass and return from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Evaluation of an expression is done when if it reduces to a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expressions: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Can’t write a location directly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 memory addresses expressible in language syntax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 pointer arithmetic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a typeface="Cronos Pro"/>
              </a:rPr>
              <a:t>Useful function from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  <a:t>Pervasives</a:t>
            </a:r>
            <a:r>
              <a:rPr lang="en-US" b="1" dirty="0">
                <a:solidFill>
                  <a:srgbClr val="000000"/>
                </a:solidFill>
                <a:ea typeface="Cronos Pro"/>
              </a:rPr>
              <a:t>:  </a:t>
            </a:r>
            <a:br>
              <a:rPr lang="en-US" b="1" dirty="0">
                <a:solidFill>
                  <a:srgbClr val="000000"/>
                </a:solidFill>
                <a:ea typeface="Cronos Pro"/>
              </a:rPr>
            </a:br>
            <a:r>
              <a:rPr lang="en-US" b="1" dirty="0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  <a:t>ignore : ‘a -&gt; unit</a:t>
            </a:r>
            <a:br>
              <a:rPr lang="en-US" b="1" dirty="0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</a:br>
            <a:r>
              <a:rPr lang="en-US" dirty="0">
                <a:solidFill>
                  <a:srgbClr val="000000"/>
                </a:solidFill>
                <a:ea typeface="Cronos Pro"/>
              </a:rPr>
              <a:t>Evaluates its argument then returns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Cronos Pro"/>
                <a:cs typeface="Courier New"/>
              </a:rPr>
              <a:t>()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mutable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"red"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&lt;- "white";;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Error: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p.x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&lt;- 3;;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0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2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i="0" dirty="0" err="1"/>
              <a:t>OCaml</a:t>
            </a:r>
            <a:r>
              <a:rPr lang="en-US" i="0" dirty="0"/>
              <a:t>: </a:t>
            </a:r>
          </a:p>
          <a:p>
            <a:pPr lvl="1"/>
            <a:r>
              <a:rPr lang="en-US" i="1" dirty="0"/>
              <a:t>Impossible</a:t>
            </a:r>
            <a:r>
              <a:rPr lang="en-US" dirty="0"/>
              <a:t> to tell where there is aliasing (except when using imperative features)</a:t>
            </a:r>
          </a:p>
          <a:p>
            <a:pPr lvl="1"/>
            <a:r>
              <a:rPr lang="en-US" dirty="0"/>
              <a:t>Example: </a:t>
            </a:r>
            <a:r>
              <a:rPr lang="en-US" b="1" dirty="0" err="1">
                <a:latin typeface="Courier New" pitchFamily="49" charset="0"/>
              </a:rPr>
              <a:t>List.tl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constant time; does not copy rest of the list</a:t>
            </a:r>
          </a:p>
          <a:p>
            <a:endParaRPr lang="en-US" dirty="0"/>
          </a:p>
          <a:p>
            <a:r>
              <a:rPr lang="en-US" dirty="0"/>
              <a:t>Java:</a:t>
            </a:r>
          </a:p>
          <a:p>
            <a:pPr lvl="1"/>
            <a:r>
              <a:rPr lang="en-US" dirty="0"/>
              <a:t>Must be, so that subsequent assignments affect the right parts of the program</a:t>
            </a:r>
          </a:p>
          <a:p>
            <a:pPr lvl="1"/>
            <a:r>
              <a:rPr lang="en-US" dirty="0"/>
              <a:t>Often crucial to make copies in just the right places…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10/8/19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7098" y="2586871"/>
            <a:ext cx="6400800" cy="1789042"/>
          </a:xfrm>
        </p:spPr>
        <p:txBody>
          <a:bodyPr>
            <a:normAutofit fontScale="70000" lnSpcReduction="20000"/>
          </a:bodyPr>
          <a:lstStyle/>
          <a:p>
            <a:r>
              <a:rPr lang="en-US" sz="7300" dirty="0"/>
              <a:t>Mutable Data Types</a:t>
            </a:r>
            <a:br>
              <a:rPr lang="en-US" sz="3200" dirty="0"/>
            </a:br>
            <a:br>
              <a:rPr lang="en-US" sz="3200" dirty="0"/>
            </a:br>
            <a:r>
              <a:rPr lang="en-US" sz="2900" dirty="0"/>
              <a:t>A New Despair</a:t>
            </a:r>
            <a:br>
              <a:rPr lang="en-US" sz="2900" dirty="0"/>
            </a:br>
            <a:r>
              <a:rPr lang="en-US" sz="2900" dirty="0"/>
              <a:t>Mutability Strikes Back</a:t>
            </a:r>
            <a:br>
              <a:rPr lang="en-US" sz="2900" dirty="0"/>
            </a:br>
            <a:r>
              <a:rPr lang="en-US" sz="2900" dirty="0"/>
              <a:t>Return of Imperative Programming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7098" y="5842028"/>
            <a:ext cx="6400800" cy="4764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Today’s music: </a:t>
            </a:r>
            <a:r>
              <a:rPr lang="en-US" i="1" dirty="0"/>
              <a:t>The Imperial March</a:t>
            </a:r>
          </a:p>
          <a:p>
            <a:r>
              <a:rPr lang="en-US" dirty="0"/>
              <a:t>from the soundtrack to </a:t>
            </a:r>
            <a:r>
              <a:rPr lang="en-US" i="1" dirty="0"/>
              <a:t>Star Wars, Episode V: The Empire Strikes Back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87098" y="4611209"/>
            <a:ext cx="6400800" cy="10048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167D9E-716B-1D4C-A34D-5C81FD2C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</a:t>
            </a:r>
            <a:r>
              <a:rPr lang="en-US"/>
              <a:t>Question 3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31EC9-17B8-9E49-A380-C117A15CA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we have two refs...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let r1 = ref 3110 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let r2 = ref 3110</a:t>
            </a:r>
            <a:endParaRPr lang="en-US" dirty="0"/>
          </a:p>
          <a:p>
            <a:r>
              <a:rPr lang="en-US" dirty="0"/>
              <a:t>Double equals is </a:t>
            </a:r>
            <a:r>
              <a:rPr lang="en-US" i="1" dirty="0"/>
              <a:t>physical equality</a:t>
            </a:r>
            <a:endParaRPr lang="en-US" dirty="0"/>
          </a:p>
          <a:p>
            <a:pPr lvl="1"/>
            <a:r>
              <a:rPr lang="en-US" b="1" dirty="0">
                <a:latin typeface="Courier New"/>
                <a:cs typeface="Courier New"/>
              </a:rPr>
              <a:t>r1 == r1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r1 != r2</a:t>
            </a:r>
          </a:p>
          <a:p>
            <a:r>
              <a:rPr lang="en-US" dirty="0"/>
              <a:t>Single equals is </a:t>
            </a:r>
            <a:r>
              <a:rPr lang="en-US" i="1" dirty="0"/>
              <a:t>structural equality</a:t>
            </a:r>
            <a:endParaRPr lang="en-US" dirty="0"/>
          </a:p>
          <a:p>
            <a:pPr lvl="1"/>
            <a:r>
              <a:rPr lang="en-US" b="1" dirty="0">
                <a:latin typeface="Courier New"/>
                <a:cs typeface="Courier New"/>
              </a:rPr>
              <a:t>r1 = r1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r1 = r2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ref 3110 &lt;&gt; ref 2110</a:t>
            </a:r>
          </a:p>
          <a:p>
            <a:r>
              <a:rPr lang="en-US" b="1" dirty="0">
                <a:solidFill>
                  <a:schemeClr val="accent6"/>
                </a:solidFill>
              </a:rPr>
              <a:t>You usually want single equals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31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Syntax:  </a:t>
            </a:r>
            <a:r>
              <a:rPr lang="en-US" b="1" dirty="0">
                <a:latin typeface="Courier New"/>
                <a:cs typeface="Courier New"/>
              </a:rPr>
              <a:t>e1; e2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dirty="0">
                <a:solidFill>
                  <a:schemeClr val="accent4"/>
                </a:solidFill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v1</a:t>
            </a:r>
          </a:p>
          <a:p>
            <a:pPr lvl="1"/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Then </a:t>
            </a:r>
            <a:r>
              <a:rPr lang="en-US" b="1" dirty="0">
                <a:solidFill>
                  <a:schemeClr val="accent4"/>
                </a:solidFill>
                <a:sym typeface="Courier New Bold" charset="0"/>
              </a:rPr>
              <a:t>throw away </a:t>
            </a: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that value</a:t>
            </a:r>
            <a:br>
              <a:rPr lang="en-US" dirty="0">
                <a:solidFill>
                  <a:schemeClr val="accent4"/>
                </a:solidFill>
                <a:sym typeface="Courier New Bold" charset="0"/>
              </a:rPr>
            </a:b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(note: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  <a:sym typeface="Courier New Bold" charset="0"/>
              </a:rPr>
              <a:t>e1</a:t>
            </a: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 could have side effects)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 Bold" charset="0"/>
                <a:cs typeface="Courier New Bold" charset="0"/>
                <a:sym typeface="Courier New Bold" charset="0"/>
              </a:rPr>
              <a:t>e2</a:t>
            </a:r>
            <a:r>
              <a:rPr lang="en-US" dirty="0">
                <a:solidFill>
                  <a:schemeClr val="accent4"/>
                </a:solidFill>
                <a:sym typeface="Courier New Bold" charset="0"/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  <a:sym typeface="Courier New Bold" charset="0"/>
              </a:rPr>
              <a:t>v2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</a:t>
            </a:r>
            <a:r>
              <a:rPr lang="en-US" b="1" dirty="0">
                <a:solidFill>
                  <a:schemeClr val="accent4"/>
                </a:solidFill>
                <a:latin typeface="Courier New Bold" charset="0"/>
                <a:cs typeface="Courier New Bold" charset="0"/>
                <a:sym typeface="Courier New Bold" charset="0"/>
              </a:rPr>
              <a:t>v2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 : unit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and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e2 : 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then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e1; e2 : t</a:t>
            </a:r>
          </a:p>
        </p:txBody>
      </p:sp>
    </p:spTree>
    <p:extLst>
      <p:ext uri="{BB962C8B-B14F-4D97-AF65-F5344CB8AC3E}">
        <p14:creationId xmlns:p14="http://schemas.microsoft.com/office/powerpoint/2010/main" val="82140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F8206-B3B9-A04C-8815-3CCB820EEC99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741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Ref cells are essentially implemented as records with a mutable field: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ref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mutable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contents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ref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contents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x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(!)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r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contents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(:=)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r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newval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</a:t>
            </a:r>
            <a:r>
              <a:rPr lang="en-US" sz="2000" dirty="0" err="1">
                <a:solidFill>
                  <a:srgbClr val="107D02"/>
                </a:solidFill>
                <a:latin typeface="Courier" pitchFamily="2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contents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6D6F24"/>
                </a:solidFill>
                <a:latin typeface="Courier" pitchFamily="2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newval</a:t>
            </a:r>
            <a:endParaRPr lang="en-US" sz="20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That type is declared in </a:t>
            </a:r>
            <a:r>
              <a:rPr lang="en-US" sz="2000" b="1" dirty="0" err="1">
                <a:latin typeface="Courier New"/>
                <a:cs typeface="Courier New"/>
              </a:rPr>
              <a:t>Stdlib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/>
              <a:t>The functions are compiled down to something equivalent</a:t>
            </a:r>
          </a:p>
        </p:txBody>
      </p:sp>
    </p:spTree>
    <p:extLst>
      <p:ext uri="{BB962C8B-B14F-4D97-AF65-F5344CB8AC3E}">
        <p14:creationId xmlns:p14="http://schemas.microsoft.com/office/powerpoint/2010/main" val="25929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61933746.jpg">
            <a:extLst>
              <a:ext uri="{FF2B5EF4-FFF2-40B4-BE49-F238E27FC236}">
                <a16:creationId xmlns:a16="http://schemas.microsoft.com/office/drawing/2014/main" id="{1B9303AE-69CC-D447-ADC9-CECE19E5F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63" y="387350"/>
            <a:ext cx="4762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lists</a:t>
            </a:r>
          </a:p>
        </p:txBody>
      </p:sp>
      <p:sp>
        <p:nvSpPr>
          <p:cNvPr id="107" name="Content Placeholder 10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>
                <a:solidFill>
                  <a:schemeClr val="accent6"/>
                </a:solidFill>
              </a:rPr>
              <a:t>We</a:t>
            </a:r>
            <a:r>
              <a:rPr lang="fr-FR" sz="2000" dirty="0">
                <a:solidFill>
                  <a:schemeClr val="accent6"/>
                </a:solidFill>
              </a:rPr>
              <a:t> have </a:t>
            </a:r>
            <a:r>
              <a:rPr lang="fr-FR" sz="2000" dirty="0" err="1">
                <a:solidFill>
                  <a:schemeClr val="accent6"/>
                </a:solidFill>
              </a:rPr>
              <a:t>never</a:t>
            </a:r>
            <a:r>
              <a:rPr lang="fr-FR" sz="2000" dirty="0">
                <a:solidFill>
                  <a:schemeClr val="accent6"/>
                </a:solidFill>
              </a:rPr>
              <a:t> </a:t>
            </a:r>
            <a:r>
              <a:rPr lang="fr-FR" sz="2000" dirty="0" err="1">
                <a:solidFill>
                  <a:schemeClr val="accent6"/>
                </a:solidFill>
              </a:rPr>
              <a:t>needed</a:t>
            </a:r>
            <a:r>
              <a:rPr lang="fr-FR" sz="2000" dirty="0">
                <a:solidFill>
                  <a:schemeClr val="accent6"/>
                </a:solidFill>
              </a:rPr>
              <a:t> to </a:t>
            </a:r>
            <a:r>
              <a:rPr lang="fr-FR" sz="2000" dirty="0" err="1">
                <a:solidFill>
                  <a:schemeClr val="accent6"/>
                </a:solidFill>
              </a:rPr>
              <a:t>worry</a:t>
            </a:r>
            <a:r>
              <a:rPr lang="fr-FR" sz="2000" dirty="0">
                <a:solidFill>
                  <a:schemeClr val="accent6"/>
                </a:solidFill>
              </a:rPr>
              <a:t> about aliasing </a:t>
            </a:r>
            <a:r>
              <a:rPr lang="fr-FR" sz="2000" dirty="0" err="1">
                <a:solidFill>
                  <a:schemeClr val="accent6"/>
                </a:solidFill>
              </a:rPr>
              <a:t>with</a:t>
            </a:r>
            <a:r>
              <a:rPr lang="fr-FR" sz="2000" dirty="0">
                <a:solidFill>
                  <a:schemeClr val="accent6"/>
                </a:solidFill>
              </a:rPr>
              <a:t> </a:t>
            </a:r>
            <a:r>
              <a:rPr lang="fr-FR" sz="2000" dirty="0" err="1">
                <a:solidFill>
                  <a:schemeClr val="accent6"/>
                </a:solidFill>
              </a:rPr>
              <a:t>lists</a:t>
            </a:r>
            <a:r>
              <a:rPr lang="fr-FR" sz="2000" dirty="0">
                <a:solidFill>
                  <a:schemeClr val="accent6"/>
                </a:solidFill>
              </a:rPr>
              <a:t>!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fr-FR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[</a:t>
            </a:r>
            <a:r>
              <a:rPr lang="fr-FR" sz="2000" dirty="0">
                <a:solidFill>
                  <a:srgbClr val="107D02"/>
                </a:solidFill>
                <a:latin typeface="Courier"/>
              </a:rPr>
              <a:t>2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;</a:t>
            </a:r>
            <a:r>
              <a:rPr lang="fr-FR" sz="2000" dirty="0">
                <a:solidFill>
                  <a:srgbClr val="107D02"/>
                </a:solidFill>
                <a:latin typeface="Courier"/>
              </a:rPr>
              <a:t>4</a:t>
            </a:r>
            <a:r>
              <a:rPr lang="fr-FR" sz="2000" dirty="0">
                <a:solidFill>
                  <a:srgbClr val="6D6F24"/>
                </a:solidFill>
                <a:latin typeface="Courier"/>
              </a:rPr>
              <a:t>]</a:t>
            </a:r>
            <a:endParaRPr lang="fr-FR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s-ES_tradnl" sz="2000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y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[</a:t>
            </a:r>
            <a:r>
              <a:rPr lang="es-ES_tradnl" sz="2000" dirty="0">
                <a:solidFill>
                  <a:srgbClr val="107D02"/>
                </a:solidFill>
                <a:latin typeface="Courier"/>
              </a:rPr>
              <a:t>5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;</a:t>
            </a:r>
            <a:r>
              <a:rPr lang="es-ES_tradnl" sz="2000" dirty="0">
                <a:solidFill>
                  <a:srgbClr val="107D02"/>
                </a:solidFill>
                <a:latin typeface="Courier"/>
              </a:rPr>
              <a:t>3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;</a:t>
            </a:r>
            <a:r>
              <a:rPr lang="es-ES_tradnl" sz="2000" dirty="0">
                <a:solidFill>
                  <a:srgbClr val="107D02"/>
                </a:solidFill>
                <a:latin typeface="Courier"/>
              </a:rPr>
              <a:t>0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]</a:t>
            </a:r>
            <a:endParaRPr lang="es-ES_tradnl" sz="20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s-ES_tradnl" sz="2000" b="1" dirty="0" err="1">
                <a:solidFill>
                  <a:srgbClr val="6B0001"/>
                </a:solidFill>
                <a:latin typeface="Courier-Bold"/>
              </a:rPr>
              <a:t>let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z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 x </a:t>
            </a:r>
            <a:r>
              <a:rPr lang="es-ES_tradnl" sz="2000" dirty="0">
                <a:solidFill>
                  <a:srgbClr val="6D6F24"/>
                </a:solidFill>
                <a:latin typeface="Courier"/>
              </a:rPr>
              <a:t>@ </a:t>
            </a:r>
            <a:r>
              <a:rPr lang="es-ES_tradnl" sz="2000" dirty="0">
                <a:solidFill>
                  <a:srgbClr val="000000"/>
                </a:solidFill>
                <a:latin typeface="Courier"/>
              </a:rPr>
              <a:t>y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47524" y="3158483"/>
            <a:ext cx="3943518" cy="1186679"/>
            <a:chOff x="1499721" y="3556273"/>
            <a:chExt cx="3943518" cy="1186679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483768" y="3609088"/>
              <a:ext cx="830729" cy="271551"/>
              <a:chOff x="912" y="864"/>
              <a:chExt cx="768" cy="336"/>
            </a:xfrm>
          </p:grpSpPr>
          <p:sp>
            <p:nvSpPr>
              <p:cNvPr id="104" name="Rectangle 4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5" name="Line 5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3574099" y="3609088"/>
              <a:ext cx="830729" cy="271551"/>
              <a:chOff x="912" y="864"/>
              <a:chExt cx="768" cy="336"/>
            </a:xfrm>
          </p:grpSpPr>
          <p:sp>
            <p:nvSpPr>
              <p:cNvPr id="102" name="Rectangle 101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3" name="Line 11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483768" y="4035812"/>
              <a:ext cx="830729" cy="271551"/>
              <a:chOff x="912" y="864"/>
              <a:chExt cx="768" cy="336"/>
            </a:xfrm>
          </p:grpSpPr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574099" y="4035812"/>
              <a:ext cx="830729" cy="271551"/>
              <a:chOff x="912" y="864"/>
              <a:chExt cx="768" cy="336"/>
            </a:xfrm>
          </p:grpSpPr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9" name="Line 17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4612510" y="4035812"/>
              <a:ext cx="830729" cy="271551"/>
              <a:chOff x="912" y="864"/>
              <a:chExt cx="768" cy="336"/>
            </a:xfrm>
          </p:grpSpPr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7" name="Line 20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4" name="Group 24"/>
            <p:cNvGrpSpPr>
              <a:grpSpLocks/>
            </p:cNvGrpSpPr>
            <p:nvPr/>
          </p:nvGrpSpPr>
          <p:grpSpPr bwMode="auto">
            <a:xfrm>
              <a:off x="2483768" y="4462535"/>
              <a:ext cx="830729" cy="271551"/>
              <a:chOff x="912" y="864"/>
              <a:chExt cx="768" cy="336"/>
            </a:xfrm>
          </p:grpSpPr>
          <p:sp>
            <p:nvSpPr>
              <p:cNvPr id="94" name="Rectangle 2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5" name="Line 26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3574099" y="4462535"/>
              <a:ext cx="830729" cy="271551"/>
              <a:chOff x="912" y="864"/>
              <a:chExt cx="768" cy="336"/>
            </a:xfrm>
          </p:grpSpPr>
          <p:sp>
            <p:nvSpPr>
              <p:cNvPr id="92" name="Rectangle 28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3" name="Line 29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1499721" y="3609088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x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1499721" y="3997018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y</a:t>
              </a:r>
            </a:p>
          </p:txBody>
        </p: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1499721" y="4462535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z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2587608" y="3556273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3626020" y="3556273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V="1">
              <a:off x="4041384" y="3647881"/>
              <a:ext cx="311524" cy="193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>
              <a:off x="3210656" y="3764260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3210656" y="4190984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4249067" y="4190984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2587608" y="3982997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3626020" y="3982997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4716352" y="3982997"/>
              <a:ext cx="281237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28" name="Line 42"/>
            <p:cNvSpPr>
              <a:spLocks noChangeShapeType="1"/>
            </p:cNvSpPr>
            <p:nvPr/>
          </p:nvSpPr>
          <p:spPr bwMode="auto">
            <a:xfrm flipV="1">
              <a:off x="5079795" y="4074604"/>
              <a:ext cx="311524" cy="1939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Text Box 43"/>
            <p:cNvSpPr txBox="1">
              <a:spLocks noChangeArrowheads="1"/>
            </p:cNvSpPr>
            <p:nvPr/>
          </p:nvSpPr>
          <p:spPr bwMode="auto">
            <a:xfrm>
              <a:off x="2587608" y="4409720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30" name="Text Box 44"/>
            <p:cNvSpPr txBox="1">
              <a:spLocks noChangeArrowheads="1"/>
            </p:cNvSpPr>
            <p:nvPr/>
          </p:nvSpPr>
          <p:spPr bwMode="auto">
            <a:xfrm>
              <a:off x="3677940" y="4409720"/>
              <a:ext cx="274052" cy="333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4</a:t>
              </a:r>
            </a:p>
          </p:txBody>
        </p:sp>
        <p:sp>
          <p:nvSpPr>
            <p:cNvPr id="31" name="Line 45"/>
            <p:cNvSpPr>
              <a:spLocks noChangeShapeType="1"/>
            </p:cNvSpPr>
            <p:nvPr/>
          </p:nvSpPr>
          <p:spPr bwMode="auto">
            <a:xfrm>
              <a:off x="3210656" y="4617707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 flipH="1" flipV="1">
              <a:off x="2691450" y="4307363"/>
              <a:ext cx="1609537" cy="2327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6" name="Line 45"/>
            <p:cNvSpPr>
              <a:spLocks noChangeShapeType="1"/>
            </p:cNvSpPr>
            <p:nvPr/>
          </p:nvSpPr>
          <p:spPr bwMode="auto">
            <a:xfrm>
              <a:off x="1901036" y="4642175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7" name="Line 45"/>
            <p:cNvSpPr>
              <a:spLocks noChangeShapeType="1"/>
            </p:cNvSpPr>
            <p:nvPr/>
          </p:nvSpPr>
          <p:spPr bwMode="auto">
            <a:xfrm>
              <a:off x="1901036" y="4172590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68" name="Line 45"/>
            <p:cNvSpPr>
              <a:spLocks noChangeShapeType="1"/>
            </p:cNvSpPr>
            <p:nvPr/>
          </p:nvSpPr>
          <p:spPr bwMode="auto">
            <a:xfrm>
              <a:off x="1901036" y="3749963"/>
              <a:ext cx="3634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4081" y="4345162"/>
            <a:ext cx="6959754" cy="1570351"/>
            <a:chOff x="574357" y="4763115"/>
            <a:chExt cx="6959754" cy="1570351"/>
          </a:xfrm>
        </p:grpSpPr>
        <p:grpSp>
          <p:nvGrpSpPr>
            <p:cNvPr id="33" name="Group 51"/>
            <p:cNvGrpSpPr>
              <a:grpSpLocks/>
            </p:cNvGrpSpPr>
            <p:nvPr/>
          </p:nvGrpSpPr>
          <p:grpSpPr bwMode="auto">
            <a:xfrm>
              <a:off x="2445897" y="5199602"/>
              <a:ext cx="830729" cy="271551"/>
              <a:chOff x="912" y="864"/>
              <a:chExt cx="768" cy="336"/>
            </a:xfrm>
          </p:grpSpPr>
          <p:sp>
            <p:nvSpPr>
              <p:cNvPr id="90" name="Rectangle 52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34" name="Group 54"/>
            <p:cNvGrpSpPr>
              <a:grpSpLocks/>
            </p:cNvGrpSpPr>
            <p:nvPr/>
          </p:nvGrpSpPr>
          <p:grpSpPr bwMode="auto">
            <a:xfrm>
              <a:off x="3536229" y="5199602"/>
              <a:ext cx="830729" cy="271551"/>
              <a:chOff x="912" y="864"/>
              <a:chExt cx="768" cy="336"/>
            </a:xfrm>
          </p:grpSpPr>
          <p:sp>
            <p:nvSpPr>
              <p:cNvPr id="88" name="Rectangle 55"/>
              <p:cNvSpPr>
                <a:spLocks noChangeArrowheads="1"/>
              </p:cNvSpPr>
              <p:nvPr/>
            </p:nvSpPr>
            <p:spPr bwMode="auto">
              <a:xfrm>
                <a:off x="912" y="864"/>
                <a:ext cx="768" cy="33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89" name="Line 56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1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40" name="Text Box 72"/>
            <p:cNvSpPr txBox="1">
              <a:spLocks noChangeArrowheads="1"/>
            </p:cNvSpPr>
            <p:nvPr/>
          </p:nvSpPr>
          <p:spPr bwMode="auto">
            <a:xfrm>
              <a:off x="1447800" y="5199602"/>
              <a:ext cx="274052" cy="227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x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47800" y="5146787"/>
              <a:ext cx="6086311" cy="1186679"/>
              <a:chOff x="1447800" y="5146787"/>
              <a:chExt cx="6086311" cy="1186679"/>
            </a:xfrm>
          </p:grpSpPr>
          <p:sp>
            <p:nvSpPr>
              <p:cNvPr id="43" name="Text Box 75"/>
              <p:cNvSpPr txBox="1">
                <a:spLocks noChangeArrowheads="1"/>
              </p:cNvSpPr>
              <p:nvPr/>
            </p:nvSpPr>
            <p:spPr bwMode="auto">
              <a:xfrm>
                <a:off x="2549739" y="5146787"/>
                <a:ext cx="274052" cy="333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44" name="Text Box 76"/>
              <p:cNvSpPr txBox="1">
                <a:spLocks noChangeArrowheads="1"/>
              </p:cNvSpPr>
              <p:nvPr/>
            </p:nvSpPr>
            <p:spPr bwMode="auto">
              <a:xfrm>
                <a:off x="3588149" y="5146787"/>
                <a:ext cx="274052" cy="333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latin typeface="Courier New" pitchFamily="49" charset="0"/>
                  </a:rPr>
                  <a:t>4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447800" y="5238396"/>
                <a:ext cx="6086311" cy="1095070"/>
                <a:chOff x="1447800" y="5238396"/>
                <a:chExt cx="6086311" cy="1095070"/>
              </a:xfrm>
            </p:grpSpPr>
            <p:grpSp>
              <p:nvGrpSpPr>
                <p:cNvPr id="35" name="Group 57"/>
                <p:cNvGrpSpPr>
                  <a:grpSpLocks/>
                </p:cNvGrpSpPr>
                <p:nvPr/>
              </p:nvGrpSpPr>
              <p:grpSpPr bwMode="auto">
                <a:xfrm>
                  <a:off x="2445897" y="5626325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6" name="Group 60"/>
                <p:cNvGrpSpPr>
                  <a:grpSpLocks/>
                </p:cNvGrpSpPr>
                <p:nvPr/>
              </p:nvGrpSpPr>
              <p:grpSpPr bwMode="auto">
                <a:xfrm>
                  <a:off x="3536229" y="5626325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4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5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7" name="Group 63"/>
                <p:cNvGrpSpPr>
                  <a:grpSpLocks/>
                </p:cNvGrpSpPr>
                <p:nvPr/>
              </p:nvGrpSpPr>
              <p:grpSpPr bwMode="auto">
                <a:xfrm>
                  <a:off x="4574639" y="5626325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8" name="Group 66"/>
                <p:cNvGrpSpPr>
                  <a:grpSpLocks/>
                </p:cNvGrpSpPr>
                <p:nvPr/>
              </p:nvGrpSpPr>
              <p:grpSpPr bwMode="auto">
                <a:xfrm>
                  <a:off x="2445897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80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39" name="Group 69"/>
                <p:cNvGrpSpPr>
                  <a:grpSpLocks/>
                </p:cNvGrpSpPr>
                <p:nvPr/>
              </p:nvGrpSpPr>
              <p:grpSpPr bwMode="auto">
                <a:xfrm>
                  <a:off x="3536229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8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4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447800" y="5587533"/>
                  <a:ext cx="274052" cy="2276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y</a:t>
                  </a:r>
                </a:p>
              </p:txBody>
            </p:sp>
            <p:sp>
              <p:nvSpPr>
                <p:cNvPr id="4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447800" y="6053049"/>
                  <a:ext cx="274052" cy="2276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z</a:t>
                  </a:r>
                </a:p>
              </p:txBody>
            </p:sp>
            <p:sp>
              <p:nvSpPr>
                <p:cNvPr id="4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4003514" y="5238396"/>
                  <a:ext cx="311524" cy="193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6" name="Line 78"/>
                <p:cNvSpPr>
                  <a:spLocks noChangeShapeType="1"/>
                </p:cNvSpPr>
                <p:nvPr/>
              </p:nvSpPr>
              <p:spPr bwMode="auto">
                <a:xfrm>
                  <a:off x="3172785" y="5354774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7" name="Line 79"/>
                <p:cNvSpPr>
                  <a:spLocks noChangeShapeType="1"/>
                </p:cNvSpPr>
                <p:nvPr/>
              </p:nvSpPr>
              <p:spPr bwMode="auto">
                <a:xfrm>
                  <a:off x="3172785" y="5781498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8" name="Line 80"/>
                <p:cNvSpPr>
                  <a:spLocks noChangeShapeType="1"/>
                </p:cNvSpPr>
                <p:nvPr/>
              </p:nvSpPr>
              <p:spPr bwMode="auto">
                <a:xfrm>
                  <a:off x="4211196" y="5781498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4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549739" y="5573510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5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588149" y="5573510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5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678481" y="5573510"/>
                  <a:ext cx="281237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 dirty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5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5041924" y="5665119"/>
                  <a:ext cx="311524" cy="193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5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549739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5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640070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55" name="Line 87"/>
                <p:cNvSpPr>
                  <a:spLocks noChangeShapeType="1"/>
                </p:cNvSpPr>
                <p:nvPr/>
              </p:nvSpPr>
              <p:spPr bwMode="auto">
                <a:xfrm>
                  <a:off x="3172785" y="6208221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grpSp>
              <p:nvGrpSpPr>
                <p:cNvPr id="56" name="Group 104"/>
                <p:cNvGrpSpPr>
                  <a:grpSpLocks/>
                </p:cNvGrpSpPr>
                <p:nvPr/>
              </p:nvGrpSpPr>
              <p:grpSpPr bwMode="auto">
                <a:xfrm>
                  <a:off x="4574639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7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57" name="Group 107"/>
                <p:cNvGrpSpPr>
                  <a:grpSpLocks/>
                </p:cNvGrpSpPr>
                <p:nvPr/>
              </p:nvGrpSpPr>
              <p:grpSpPr bwMode="auto">
                <a:xfrm>
                  <a:off x="5664971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4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5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grpSp>
              <p:nvGrpSpPr>
                <p:cNvPr id="58" name="Group 110"/>
                <p:cNvGrpSpPr>
                  <a:grpSpLocks/>
                </p:cNvGrpSpPr>
                <p:nvPr/>
              </p:nvGrpSpPr>
              <p:grpSpPr bwMode="auto">
                <a:xfrm>
                  <a:off x="6703382" y="6053049"/>
                  <a:ext cx="830729" cy="271551"/>
                  <a:chOff x="912" y="864"/>
                  <a:chExt cx="768" cy="336"/>
                </a:xfrm>
              </p:grpSpPr>
              <p:sp>
                <p:nvSpPr>
                  <p:cNvPr id="72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864"/>
                    <a:ext cx="768" cy="33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864"/>
                    <a:ext cx="1" cy="336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59" name="Line 113"/>
                <p:cNvSpPr>
                  <a:spLocks noChangeShapeType="1"/>
                </p:cNvSpPr>
                <p:nvPr/>
              </p:nvSpPr>
              <p:spPr bwMode="auto">
                <a:xfrm>
                  <a:off x="5301527" y="6208221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0" name="Line 114"/>
                <p:cNvSpPr>
                  <a:spLocks noChangeShapeType="1"/>
                </p:cNvSpPr>
                <p:nvPr/>
              </p:nvSpPr>
              <p:spPr bwMode="auto">
                <a:xfrm>
                  <a:off x="6339938" y="6208221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1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678481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6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5716892" y="6000234"/>
                  <a:ext cx="274052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6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6807223" y="6000234"/>
                  <a:ext cx="281237" cy="3332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64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7170667" y="6091842"/>
                  <a:ext cx="311524" cy="19396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5" name="Line 119"/>
                <p:cNvSpPr>
                  <a:spLocks noChangeShapeType="1"/>
                </p:cNvSpPr>
                <p:nvPr/>
              </p:nvSpPr>
              <p:spPr bwMode="auto">
                <a:xfrm>
                  <a:off x="4211196" y="6169428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69" name="Line 45"/>
                <p:cNvSpPr>
                  <a:spLocks noChangeShapeType="1"/>
                </p:cNvSpPr>
                <p:nvPr/>
              </p:nvSpPr>
              <p:spPr bwMode="auto">
                <a:xfrm>
                  <a:off x="1901036" y="6238765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70" name="Line 45"/>
                <p:cNvSpPr>
                  <a:spLocks noChangeShapeType="1"/>
                </p:cNvSpPr>
                <p:nvPr/>
              </p:nvSpPr>
              <p:spPr bwMode="auto">
                <a:xfrm>
                  <a:off x="1901036" y="5769180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71" name="Line 45"/>
                <p:cNvSpPr>
                  <a:spLocks noChangeShapeType="1"/>
                </p:cNvSpPr>
                <p:nvPr/>
              </p:nvSpPr>
              <p:spPr bwMode="auto">
                <a:xfrm>
                  <a:off x="1901036" y="5346553"/>
                  <a:ext cx="3634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</p:grpSp>
        <p:sp>
          <p:nvSpPr>
            <p:cNvPr id="106" name="TextBox 105"/>
            <p:cNvSpPr txBox="1"/>
            <p:nvPr/>
          </p:nvSpPr>
          <p:spPr>
            <a:xfrm>
              <a:off x="574357" y="4763115"/>
              <a:ext cx="448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CronosPro-Regular"/>
                </a:rPr>
                <a:t>vs.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93420" y="6161793"/>
            <a:ext cx="799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CronosPro-Regular"/>
              </a:rPr>
              <a:t>(no code </a:t>
            </a:r>
            <a:r>
              <a:rPr lang="en-US" i="1" dirty="0">
                <a:latin typeface="CronosPro-Regular"/>
              </a:rPr>
              <a:t>you write could ever</a:t>
            </a:r>
            <a:r>
              <a:rPr lang="en-US" b="0" i="1" dirty="0">
                <a:latin typeface="CronosPro-Regular"/>
              </a:rPr>
              <a:t> tell, but OCaml implementation uses the first one)</a:t>
            </a:r>
          </a:p>
        </p:txBody>
      </p:sp>
    </p:spTree>
    <p:extLst>
      <p:ext uri="{BB962C8B-B14F-4D97-AF65-F5344CB8AC3E}">
        <p14:creationId xmlns:p14="http://schemas.microsoft.com/office/powerpoint/2010/main" val="26441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/>
              <a:t>OCaml: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4F81BD"/>
                </a:solidFill>
              </a:rPr>
              <a:t>blissfully</a:t>
            </a:r>
            <a:r>
              <a:rPr lang="en-US" sz="4400" dirty="0"/>
              <a:t> unaware of aliasing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b="1" dirty="0"/>
              <a:t>Java: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4F81BD"/>
                </a:solidFill>
              </a:rPr>
              <a:t>obsession</a:t>
            </a:r>
            <a:r>
              <a:rPr lang="en-US" sz="4400" dirty="0"/>
              <a:t> with aliasing</a:t>
            </a:r>
          </a:p>
        </p:txBody>
      </p:sp>
    </p:spTree>
    <p:extLst>
      <p:ext uri="{BB962C8B-B14F-4D97-AF65-F5344CB8AC3E}">
        <p14:creationId xmlns:p14="http://schemas.microsoft.com/office/powerpoint/2010/main" val="75792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Faulty code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8305800" cy="510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b="1" kern="0" dirty="0" err="1">
                <a:latin typeface="Courier New" pitchFamily="49" charset="0"/>
              </a:rPr>
              <a:t>ProtectedResource</a:t>
            </a:r>
            <a:r>
              <a:rPr lang="en-US" sz="2000" b="1" kern="0" dirty="0">
                <a:latin typeface="Courier New" pitchFamily="49" charset="0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private </a:t>
            </a:r>
            <a:r>
              <a:rPr lang="en-US" sz="2000" b="1" kern="0" dirty="0">
                <a:latin typeface="Courier New" pitchFamily="49" charset="0"/>
              </a:rPr>
              <a:t>Resource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theResource</a:t>
            </a:r>
            <a:r>
              <a:rPr lang="en-US" sz="2000" b="1" kern="0" dirty="0">
                <a:latin typeface="Courier New" pitchFamily="49" charset="0"/>
              </a:rPr>
              <a:t> = ...;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private </a:t>
            </a:r>
            <a:r>
              <a:rPr lang="en-US" sz="2000" b="1" kern="0" dirty="0">
                <a:latin typeface="Courier New" pitchFamily="49" charset="0"/>
              </a:rPr>
              <a:t>String[]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allowedUsers</a:t>
            </a:r>
            <a:r>
              <a:rPr lang="en-US" sz="2000" b="1" kern="0" dirty="0">
                <a:latin typeface="Courier New" pitchFamily="49" charset="0"/>
              </a:rPr>
              <a:t> = ...;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</a:t>
            </a:r>
            <a:r>
              <a:rPr lang="en-US" sz="2000" b="1" kern="0" dirty="0">
                <a:latin typeface="Courier New" pitchFamily="49" charset="0"/>
              </a:rPr>
              <a:t>String[]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getAllowedUsers</a:t>
            </a:r>
            <a:r>
              <a:rPr lang="en-US" sz="2000" b="1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return </a:t>
            </a:r>
            <a:r>
              <a:rPr lang="en-US" sz="2000" b="1" kern="0" dirty="0" err="1">
                <a:latin typeface="Courier New" pitchFamily="49" charset="0"/>
              </a:rPr>
              <a:t>allowedUsers</a:t>
            </a:r>
            <a:r>
              <a:rPr lang="en-US" sz="2000" b="1" kern="0" dirty="0">
                <a:latin typeface="Courier New" pitchFamily="49" charset="0"/>
              </a:rPr>
              <a:t>;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String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currentUser</a:t>
            </a:r>
            <a:r>
              <a:rPr lang="en-US" sz="2000" b="1" kern="0" dirty="0">
                <a:latin typeface="Courier New" pitchFamily="49" charset="0"/>
              </a:rPr>
              <a:t>() { ...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void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useTheResource</a:t>
            </a:r>
            <a:r>
              <a:rPr lang="en-US" sz="2000" b="1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for</a:t>
            </a:r>
            <a:r>
              <a:rPr lang="en-US" sz="2000" b="1" kern="0" dirty="0">
                <a:latin typeface="Courier New" pitchFamily="49" charset="0"/>
              </a:rPr>
              <a:t>(</a:t>
            </a:r>
            <a:r>
              <a:rPr lang="en-US" sz="2000" b="1" kern="0" dirty="0" err="1">
                <a:latin typeface="Courier New" pitchFamily="49" charset="0"/>
              </a:rPr>
              <a:t>int</a:t>
            </a: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=0; </a:t>
            </a:r>
            <a:r>
              <a:rPr lang="en-US" sz="2000" b="1" kern="0" dirty="0" err="1">
                <a:latin typeface="Courier New" pitchFamily="49" charset="0"/>
              </a:rPr>
              <a:t>i</a:t>
            </a:r>
            <a:r>
              <a:rPr lang="en-US" sz="2000" b="1" kern="0" dirty="0">
                <a:latin typeface="Courier New" pitchFamily="49" charset="0"/>
              </a:rPr>
              <a:t> &lt; </a:t>
            </a:r>
            <a:r>
              <a:rPr lang="en-US" sz="2000" b="1" kern="0" dirty="0" err="1">
                <a:latin typeface="Courier New" pitchFamily="49" charset="0"/>
              </a:rPr>
              <a:t>allowedUsers.length</a:t>
            </a:r>
            <a:r>
              <a:rPr lang="en-US" sz="2000" b="1" kern="0" dirty="0">
                <a:latin typeface="Courier New" pitchFamily="49" charset="0"/>
              </a:rPr>
              <a:t>; </a:t>
            </a:r>
            <a:r>
              <a:rPr lang="en-US" sz="2000" b="1" kern="0" dirty="0" err="1">
                <a:latin typeface="Courier New" pitchFamily="49" charset="0"/>
              </a:rPr>
              <a:t>i</a:t>
            </a:r>
            <a:r>
              <a:rPr lang="en-US" sz="2000" b="1" kern="0" dirty="0">
                <a:latin typeface="Courier New" pitchFamily="49" charset="0"/>
              </a:rPr>
              <a:t>++)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if(</a:t>
            </a:r>
            <a:r>
              <a:rPr lang="en-US" sz="2000" b="1" kern="0" dirty="0" err="1">
                <a:latin typeface="Courier New" pitchFamily="49" charset="0"/>
              </a:rPr>
              <a:t>currentUser</a:t>
            </a:r>
            <a:r>
              <a:rPr lang="en-US" sz="2000" b="1" kern="0" dirty="0">
                <a:latin typeface="Courier New" pitchFamily="49" charset="0"/>
              </a:rPr>
              <a:t>().equals(</a:t>
            </a:r>
            <a:r>
              <a:rPr lang="en-US" sz="2000" b="1" kern="0" dirty="0" err="1">
                <a:latin typeface="Courier New" pitchFamily="49" charset="0"/>
              </a:rPr>
              <a:t>allowedUsers</a:t>
            </a:r>
            <a:r>
              <a:rPr lang="en-US" sz="2000" b="1" kern="0" dirty="0">
                <a:latin typeface="Courier New" pitchFamily="49" charset="0"/>
              </a:rPr>
              <a:t>[</a:t>
            </a:r>
            <a:r>
              <a:rPr lang="en-US" sz="2000" b="1" kern="0" dirty="0" err="1">
                <a:latin typeface="Courier New" pitchFamily="49" charset="0"/>
              </a:rPr>
              <a:t>i</a:t>
            </a:r>
            <a:r>
              <a:rPr lang="en-US" sz="2000" b="1" kern="0" dirty="0">
                <a:latin typeface="Courier New" pitchFamily="49" charset="0"/>
              </a:rPr>
              <a:t>]))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    ... // access allowed: use it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    return;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throw new </a:t>
            </a:r>
            <a:r>
              <a:rPr lang="en-US" sz="2000" b="1" kern="0" dirty="0" err="1">
                <a:latin typeface="Courier New" pitchFamily="49" charset="0"/>
              </a:rPr>
              <a:t>IllegalAccessExcpetion</a:t>
            </a:r>
            <a:r>
              <a:rPr lang="en-US" sz="2000" b="1" kern="0" dirty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7AE56-90C8-5749-8311-DCAE5F9E5CA4}"/>
              </a:ext>
            </a:extLst>
          </p:cNvPr>
          <p:cNvSpPr txBox="1"/>
          <p:nvPr/>
        </p:nvSpPr>
        <p:spPr>
          <a:xfrm>
            <a:off x="2908294" y="6457890"/>
            <a:ext cx="325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ronosPro-Regular"/>
                <a:cs typeface="CronosPro-Regular"/>
              </a:rPr>
              <a:t>Can you find the security fault?</a:t>
            </a:r>
          </a:p>
        </p:txBody>
      </p:sp>
    </p:spTree>
    <p:extLst>
      <p:ext uri="{BB962C8B-B14F-4D97-AF65-F5344CB8AC3E}">
        <p14:creationId xmlns:p14="http://schemas.microsoft.com/office/powerpoint/2010/main" val="141253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to make copies</a:t>
            </a: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3657600"/>
            <a:ext cx="6324600" cy="114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</a:t>
            </a:r>
            <a:r>
              <a:rPr lang="en-US" sz="2000" b="1" kern="0" dirty="0">
                <a:latin typeface="Courier New" pitchFamily="49" charset="0"/>
              </a:rPr>
              <a:t>String[] </a:t>
            </a:r>
            <a:r>
              <a:rPr lang="en-US" sz="2000" b="1" kern="0" dirty="0" err="1">
                <a:solidFill>
                  <a:schemeClr val="accent2"/>
                </a:solidFill>
                <a:latin typeface="Courier New" pitchFamily="49" charset="0"/>
              </a:rPr>
              <a:t>getAllowedUsers</a:t>
            </a:r>
            <a:r>
              <a:rPr lang="en-US" sz="2000" b="1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i="1" kern="0" dirty="0">
                <a:solidFill>
                  <a:srgbClr val="7030A0"/>
                </a:solidFill>
                <a:latin typeface="Courier New" pitchFamily="49" charset="0"/>
              </a:rPr>
              <a:t>      … return a copy of </a:t>
            </a:r>
            <a:r>
              <a:rPr lang="en-US" sz="2000" b="1" i="1" kern="0" dirty="0" err="1">
                <a:solidFill>
                  <a:srgbClr val="7030A0"/>
                </a:solidFill>
                <a:latin typeface="Courier New" pitchFamily="49" charset="0"/>
              </a:rPr>
              <a:t>allowedUsers</a:t>
            </a:r>
            <a:r>
              <a:rPr lang="en-US" sz="2000" b="1" i="1" kern="0" dirty="0">
                <a:solidFill>
                  <a:srgbClr val="7030A0"/>
                </a:solidFill>
                <a:latin typeface="Courier New" pitchFamily="49" charset="0"/>
              </a:rPr>
              <a:t> …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>
                <a:latin typeface="Courier New" pitchFamily="49" charset="0"/>
              </a:rPr>
              <a:t>   }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772400" cy="53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fix: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62000" y="12954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3000" b="0" dirty="0">
                <a:latin typeface="CronosPro-Regular"/>
              </a:rPr>
              <a:t>The exploit:</a:t>
            </a: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1981200"/>
            <a:ext cx="67818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 err="1">
                <a:latin typeface="Courier New" pitchFamily="49" charset="0"/>
              </a:rPr>
              <a:t>p.getAllowedUsers</a:t>
            </a:r>
            <a:r>
              <a:rPr lang="en-US" sz="2000" b="1" kern="0" dirty="0">
                <a:latin typeface="Courier New" pitchFamily="49" charset="0"/>
              </a:rPr>
              <a:t>()[0] = </a:t>
            </a:r>
            <a:r>
              <a:rPr lang="en-US" sz="2000" b="1" kern="0" dirty="0" err="1">
                <a:latin typeface="Courier New" pitchFamily="49" charset="0"/>
              </a:rPr>
              <a:t>p.currentUser</a:t>
            </a:r>
            <a:r>
              <a:rPr lang="en-US" sz="2000" b="1" kern="0" dirty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b="1" kern="0" dirty="0" err="1">
                <a:latin typeface="Courier New" pitchFamily="49" charset="0"/>
              </a:rPr>
              <a:t>p.useTheResource</a:t>
            </a:r>
            <a:r>
              <a:rPr lang="en-US" sz="2000" b="1" kern="0" dirty="0">
                <a:latin typeface="Courier New" pitchFamily="49" charset="0"/>
              </a:rPr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5486400"/>
            <a:ext cx="4640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ronosPro-Regular"/>
                <a:cs typeface="CronosPro-Regular"/>
              </a:rPr>
              <a:t>Similar errors as recent as Java 1.7beta</a:t>
            </a:r>
          </a:p>
        </p:txBody>
      </p:sp>
    </p:spTree>
    <p:extLst>
      <p:ext uri="{BB962C8B-B14F-4D97-AF65-F5344CB8AC3E}">
        <p14:creationId xmlns:p14="http://schemas.microsoft.com/office/powerpoint/2010/main" val="36931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B3067B-7F65-1D45-8C81-336A558D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Questions 1 and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E992A-527A-E341-8713-AAF1B88F0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4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Programmer doesn’t have to think about aliasing; can concentrate on other aspects of code</a:t>
            </a:r>
          </a:p>
          <a:p>
            <a:r>
              <a:rPr lang="en-US" dirty="0"/>
              <a:t>Language implementation is free to use aliasing, which is cheap</a:t>
            </a:r>
          </a:p>
          <a:p>
            <a:r>
              <a:rPr lang="en-US" dirty="0"/>
              <a:t>Often easier to reason about whether code is correct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I/O is fundamentally about mutation</a:t>
            </a:r>
          </a:p>
          <a:p>
            <a:r>
              <a:rPr lang="en-US" dirty="0"/>
              <a:t>Some data abstractions (dictionaries, arrays, …) are more efficient if imperative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Try not to abuse your new-found power!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5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R5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[Wed] A4 due</a:t>
            </a:r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(reluctantly) imperative.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Previously in 3110:  </a:t>
            </a:r>
          </a:p>
          <a:p>
            <a:r>
              <a:rPr lang="en-US" dirty="0"/>
              <a:t>Efficiency: Big Oh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Lectures 13-15:</a:t>
            </a:r>
          </a:p>
          <a:p>
            <a:r>
              <a:rPr lang="en-US" dirty="0"/>
              <a:t>Efficiency of data structures</a:t>
            </a:r>
          </a:p>
          <a:p>
            <a:r>
              <a:rPr lang="en-US" dirty="0"/>
              <a:t>Running example: maps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  </a:t>
            </a:r>
            <a:r>
              <a:rPr lang="en-US" dirty="0"/>
              <a:t>THE DARK SIDE ARRIVES</a:t>
            </a:r>
          </a:p>
          <a:p>
            <a:r>
              <a:rPr lang="en-US" dirty="0">
                <a:solidFill>
                  <a:schemeClr val="accent3"/>
                </a:solidFill>
              </a:rPr>
              <a:t>Mutable data types:  refs, mutable fields, (arrays)</a:t>
            </a:r>
          </a:p>
        </p:txBody>
      </p:sp>
      <p:pic>
        <p:nvPicPr>
          <p:cNvPr id="4" name="Picture 3" descr="url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71" y="1262515"/>
            <a:ext cx="2837373" cy="283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749CC-511F-6041-A590-708E67BF9D01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599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Aka “ref” or “ref cell”</a:t>
            </a:r>
          </a:p>
          <a:p>
            <a:r>
              <a:rPr lang="en-US" dirty="0">
                <a:solidFill>
                  <a:schemeClr val="accent1"/>
                </a:solidFill>
              </a:rPr>
              <a:t>Pointer</a:t>
            </a:r>
            <a:r>
              <a:rPr lang="en-US" dirty="0"/>
              <a:t> to a typed location in memory</a:t>
            </a:r>
          </a:p>
          <a:p>
            <a:r>
              <a:rPr lang="en-US" dirty="0"/>
              <a:t>Binding of variable to pointer:  </a:t>
            </a:r>
            <a:r>
              <a:rPr lang="en-US" dirty="0">
                <a:solidFill>
                  <a:schemeClr val="accent6"/>
                </a:solidFill>
              </a:rPr>
              <a:t>immutable </a:t>
            </a:r>
          </a:p>
          <a:p>
            <a:r>
              <a:rPr lang="en-US" dirty="0"/>
              <a:t>Contents of memory location:  </a:t>
            </a:r>
            <a:r>
              <a:rPr lang="en-US" dirty="0">
                <a:solidFill>
                  <a:schemeClr val="accent6"/>
                </a:solidFill>
              </a:rPr>
              <a:t>mutable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4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Syntax:  </a:t>
            </a:r>
            <a:r>
              <a:rPr lang="en-US" b="1" dirty="0">
                <a:latin typeface="Courier New"/>
                <a:cs typeface="Courier New"/>
              </a:rPr>
              <a:t>ref e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solidFill>
                  <a:schemeClr val="accent4"/>
                </a:solidFill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Allocate a new </a:t>
            </a:r>
            <a:r>
              <a:rPr lang="en-US" i="1" dirty="0">
                <a:solidFill>
                  <a:schemeClr val="accent4"/>
                </a:solidFill>
              </a:rPr>
              <a:t>location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loc</a:t>
            </a:r>
            <a:r>
              <a:rPr lang="en-US" dirty="0">
                <a:solidFill>
                  <a:schemeClr val="accent4"/>
                </a:solidFill>
              </a:rPr>
              <a:t> in memory to hold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Store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</a:t>
            </a:r>
            <a:r>
              <a:rPr lang="en-US" dirty="0">
                <a:solidFill>
                  <a:schemeClr val="accent4"/>
                </a:solidFill>
              </a:rPr>
              <a:t> in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loc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</a:t>
            </a:r>
            <a:r>
              <a:rPr lang="en-US" b="1" dirty="0" err="1">
                <a:solidFill>
                  <a:schemeClr val="accent4"/>
                </a:solidFill>
                <a:latin typeface="Courier"/>
                <a:cs typeface="Courier"/>
              </a:rPr>
              <a:t>loc</a:t>
            </a:r>
            <a:r>
              <a:rPr lang="en-US" dirty="0">
                <a:solidFill>
                  <a:schemeClr val="accent4"/>
                </a:solidFill>
              </a:rPr>
              <a:t> </a:t>
            </a: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New type constructor: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</a:rPr>
              <a:t>t ref</a:t>
            </a:r>
            <a:r>
              <a:rPr lang="en-US" b="1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where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</a:rPr>
              <a:t>t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is a type</a:t>
            </a:r>
          </a:p>
          <a:p>
            <a:pPr lvl="2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Note: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ref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is used as keyword in type and as keyword in value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ref e : t ref </a:t>
            </a:r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 : t</a:t>
            </a:r>
            <a:endParaRPr lang="en-US" b="1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216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64F2-F3D4-2B4E-A0B6-85A9F4AB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A8EB-E4A1-2141-AD66-0C2E80D5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Locations are values</a:t>
            </a:r>
          </a:p>
          <a:p>
            <a:r>
              <a:rPr lang="en-US" dirty="0"/>
              <a:t>Locations are not expressions</a:t>
            </a:r>
          </a:p>
          <a:p>
            <a:r>
              <a:rPr lang="en-US" dirty="0"/>
              <a:t>So this picture [lec02] was a lie: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66098DD-A58E-4F44-AC51-869D4366AF67}"/>
              </a:ext>
            </a:extLst>
          </p:cNvPr>
          <p:cNvSpPr/>
          <p:nvPr/>
        </p:nvSpPr>
        <p:spPr>
          <a:xfrm>
            <a:off x="1912824" y="3704021"/>
            <a:ext cx="5043612" cy="26047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896" tIns="44948" rIns="89896" bIns="44948" rtlCol="0" anchor="ctr"/>
          <a:lstStyle/>
          <a:p>
            <a:pPr algn="r"/>
            <a:r>
              <a:rPr lang="en-US" sz="1588" dirty="0">
                <a:solidFill>
                  <a:schemeClr val="tx1"/>
                </a:solidFill>
                <a:latin typeface="CronosPro-Regular"/>
                <a:cs typeface="CronosPro-Regular"/>
              </a:rPr>
              <a:t>Expressions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36697F-7B63-0C45-85AC-20260020D89F}"/>
              </a:ext>
            </a:extLst>
          </p:cNvPr>
          <p:cNvSpPr/>
          <p:nvPr/>
        </p:nvSpPr>
        <p:spPr>
          <a:xfrm>
            <a:off x="2576424" y="4040919"/>
            <a:ext cx="1770479" cy="1824130"/>
          </a:xfrm>
          <a:prstGeom prst="ellipse">
            <a:avLst/>
          </a:prstGeom>
          <a:solidFill>
            <a:schemeClr val="accent1">
              <a:lumMod val="20000"/>
              <a:lumOff val="80000"/>
              <a:alpha val="69000"/>
            </a:schemeClr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896" tIns="44948" rIns="89896" bIns="44948" rtlCol="0" anchor="ctr"/>
          <a:lstStyle/>
          <a:p>
            <a:pPr algn="ctr"/>
            <a:r>
              <a:rPr lang="en-US" sz="1588" dirty="0">
                <a:solidFill>
                  <a:schemeClr val="tx1"/>
                </a:solidFill>
                <a:latin typeface="CronosPro-Regular"/>
                <a:cs typeface="CronosPro-Regular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2224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0.00023 L -0.20937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Syntax:  </a:t>
            </a:r>
            <a:r>
              <a:rPr lang="en-US" b="1" dirty="0">
                <a:latin typeface="Courier New"/>
                <a:cs typeface="Courier New"/>
              </a:rPr>
              <a:t>e1 := e2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e2</a:t>
            </a:r>
            <a:r>
              <a:rPr lang="en-US" dirty="0">
                <a:solidFill>
                  <a:schemeClr val="accent4"/>
                </a:solidFill>
              </a:rPr>
              <a:t> to a value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v2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e1</a:t>
            </a:r>
            <a:r>
              <a:rPr lang="en-US" dirty="0">
                <a:solidFill>
                  <a:schemeClr val="accent4"/>
                </a:solidFill>
              </a:rPr>
              <a:t> to a location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Store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v2 </a:t>
            </a:r>
            <a:r>
              <a:rPr lang="en-US" dirty="0">
                <a:solidFill>
                  <a:schemeClr val="accent4"/>
                </a:solidFill>
              </a:rPr>
              <a:t>in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e2 : t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and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 : t ref 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then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e1:=e2 : unit</a:t>
            </a:r>
          </a:p>
        </p:txBody>
      </p:sp>
    </p:spTree>
    <p:extLst>
      <p:ext uri="{BB962C8B-B14F-4D97-AF65-F5344CB8AC3E}">
        <p14:creationId xmlns:p14="http://schemas.microsoft.com/office/powerpoint/2010/main" val="248536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Syntax: </a:t>
            </a:r>
            <a:r>
              <a:rPr lang="en-US" b="1" dirty="0">
                <a:latin typeface="Courier New"/>
                <a:cs typeface="Courier New"/>
              </a:rPr>
              <a:t>!e</a:t>
            </a:r>
          </a:p>
          <a:p>
            <a:pPr lvl="1"/>
            <a:r>
              <a:rPr lang="en-US" dirty="0"/>
              <a:t>note: not negation</a:t>
            </a:r>
          </a:p>
          <a:p>
            <a:r>
              <a:rPr lang="en-US" b="1" dirty="0">
                <a:solidFill>
                  <a:schemeClr val="accent4"/>
                </a:solidFill>
              </a:rPr>
              <a:t>Evaluation: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Evaluate </a:t>
            </a:r>
            <a:r>
              <a:rPr lang="en-US" b="1" dirty="0">
                <a:solidFill>
                  <a:schemeClr val="accent4"/>
                </a:solidFill>
                <a:latin typeface="Courier New"/>
                <a:cs typeface="Courier New"/>
              </a:rPr>
              <a:t>e</a:t>
            </a:r>
            <a:r>
              <a:rPr lang="en-US" dirty="0">
                <a:solidFill>
                  <a:schemeClr val="accent4"/>
                </a:solidFill>
              </a:rPr>
              <a:t> to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Return contents of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loc</a:t>
            </a:r>
            <a:endParaRPr lang="en-US" b="1" dirty="0">
              <a:solidFill>
                <a:schemeClr val="accent4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Type checking: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If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e : t ref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ronos Pro"/>
                <a:ea typeface="Cronos Pro"/>
                <a:cs typeface="Cronos Pro"/>
              </a:rPr>
              <a:t>then </a:t>
            </a:r>
            <a:r>
              <a:rPr lang="en-US" b="1" dirty="0">
                <a:solidFill>
                  <a:schemeClr val="accent2"/>
                </a:solidFill>
                <a:latin typeface="Courier New"/>
                <a:ea typeface="Cronos Pro"/>
                <a:cs typeface="Courier New"/>
              </a:rPr>
              <a:t>!e : t</a:t>
            </a:r>
          </a:p>
        </p:txBody>
      </p:sp>
    </p:spTree>
    <p:extLst>
      <p:ext uri="{BB962C8B-B14F-4D97-AF65-F5344CB8AC3E}">
        <p14:creationId xmlns:p14="http://schemas.microsoft.com/office/powerpoint/2010/main" val="186654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4597</TotalTime>
  <Words>925</Words>
  <Application>Microsoft Macintosh PowerPoint</Application>
  <PresentationFormat>On-screen Show (4:3)</PresentationFormat>
  <Paragraphs>243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Courier</vt:lpstr>
      <vt:lpstr>Courier New</vt:lpstr>
      <vt:lpstr>Courier New Bold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Questions 1 and 2</vt:lpstr>
      <vt:lpstr>Review</vt:lpstr>
      <vt:lpstr>refs</vt:lpstr>
      <vt:lpstr>References</vt:lpstr>
      <vt:lpstr>References</vt:lpstr>
      <vt:lpstr>Locations</vt:lpstr>
      <vt:lpstr>References</vt:lpstr>
      <vt:lpstr>References</vt:lpstr>
      <vt:lpstr>Clicker Question 3</vt:lpstr>
      <vt:lpstr>Equality</vt:lpstr>
      <vt:lpstr>Semicolon</vt:lpstr>
      <vt:lpstr>Mutable Fields</vt:lpstr>
      <vt:lpstr>Implementing refs</vt:lpstr>
      <vt:lpstr>Beware</vt:lpstr>
      <vt:lpstr>Immutable lists</vt:lpstr>
      <vt:lpstr>PowerPoint Presentation</vt:lpstr>
      <vt:lpstr>Faulty code</vt:lpstr>
      <vt:lpstr>Have to make copies</vt:lpstr>
      <vt:lpstr>Pros and cons of immutability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461</cp:revision>
  <cp:lastPrinted>2019-10-08T13:47:48Z</cp:lastPrinted>
  <dcterms:created xsi:type="dcterms:W3CDTF">2014-08-25T19:49:24Z</dcterms:created>
  <dcterms:modified xsi:type="dcterms:W3CDTF">2019-10-08T13:47:57Z</dcterms:modified>
</cp:coreProperties>
</file>