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441" r:id="rId2"/>
    <p:sldId id="492" r:id="rId3"/>
    <p:sldId id="443" r:id="rId4"/>
    <p:sldId id="484" r:id="rId5"/>
    <p:sldId id="485" r:id="rId6"/>
    <p:sldId id="493" r:id="rId7"/>
    <p:sldId id="451" r:id="rId8"/>
    <p:sldId id="452" r:id="rId9"/>
    <p:sldId id="453" r:id="rId10"/>
    <p:sldId id="487" r:id="rId11"/>
    <p:sldId id="455" r:id="rId12"/>
    <p:sldId id="488" r:id="rId13"/>
    <p:sldId id="489" r:id="rId14"/>
    <p:sldId id="467" r:id="rId15"/>
    <p:sldId id="471" r:id="rId16"/>
    <p:sldId id="491" r:id="rId17"/>
    <p:sldId id="494" r:id="rId18"/>
    <p:sldId id="481" r:id="rId19"/>
    <p:sldId id="473" r:id="rId20"/>
    <p:sldId id="495" r:id="rId21"/>
    <p:sldId id="547" r:id="rId22"/>
    <p:sldId id="54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BBB59"/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5"/>
    <p:restoredTop sz="71571" autoAdjust="0"/>
  </p:normalViewPr>
  <p:slideViewPr>
    <p:cSldViewPr snapToGrid="0" snapToObjects="1">
      <p:cViewPr varScale="1">
        <p:scale>
          <a:sx n="92" d="100"/>
          <a:sy n="92" d="100"/>
        </p:scale>
        <p:origin x="14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2 copies, start at 10:02:34</a:t>
            </a:r>
          </a:p>
          <a:p>
            <a:endParaRPr lang="en-US" dirty="0"/>
          </a:p>
          <a:p>
            <a:r>
              <a:rPr lang="en-US" dirty="0"/>
              <a:t>I chose this music because laziness is a key concept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23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696969"/>
                </a:solidFill>
                <a:latin typeface="Courier" charset="0"/>
              </a:rPr>
              <a:t>Q: why is the `Cons` necessary?"  A: `-</a:t>
            </a:r>
            <a:r>
              <a:rPr lang="en-US" sz="1200" dirty="0" err="1">
                <a:solidFill>
                  <a:srgbClr val="696969"/>
                </a:solidFill>
                <a:latin typeface="Courier" charset="0"/>
              </a:rPr>
              <a:t>rectypes</a:t>
            </a:r>
            <a:r>
              <a:rPr lang="en-US" sz="1200" dirty="0">
                <a:solidFill>
                  <a:srgbClr val="696969"/>
                </a:solidFill>
                <a:latin typeface="Courier" charset="0"/>
              </a:rPr>
              <a:t>` makes it unnecessary, but with worse type inference errors.</a:t>
            </a:r>
          </a:p>
          <a:p>
            <a:pPr marL="0" indent="0">
              <a:buNone/>
            </a:pPr>
            <a:endParaRPr lang="en-US" sz="1200" dirty="0">
              <a:solidFill>
                <a:srgbClr val="696969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696969"/>
                </a:solidFill>
                <a:latin typeface="Courier" charset="0"/>
              </a:rPr>
              <a:t>(* [</a:t>
            </a:r>
            <a:r>
              <a:rPr lang="en-US" sz="1200" dirty="0" err="1">
                <a:solidFill>
                  <a:srgbClr val="696969"/>
                </a:solidFill>
                <a:latin typeface="Courier" charset="0"/>
              </a:rPr>
              <a:t>hd</a:t>
            </a:r>
            <a:r>
              <a:rPr lang="en-US" sz="1200" dirty="0">
                <a:solidFill>
                  <a:srgbClr val="696969"/>
                </a:solidFill>
                <a:latin typeface="Courier" charset="0"/>
              </a:rPr>
              <a:t> s] is the head of [s] *)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 </a:t>
            </a:r>
            <a:endParaRPr lang="en-US" sz="1200" dirty="0">
              <a:solidFill>
                <a:srgbClr val="696969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hd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Cons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h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008C00"/>
                </a:solidFill>
                <a:latin typeface="Courier" charset="0"/>
              </a:rPr>
              <a:t>_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h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696969"/>
                </a:solidFill>
                <a:latin typeface="Courier" charset="0"/>
              </a:rPr>
              <a:t>(* [</a:t>
            </a:r>
            <a:r>
              <a:rPr lang="en-US" sz="1200" dirty="0" err="1">
                <a:solidFill>
                  <a:srgbClr val="696969"/>
                </a:solidFill>
                <a:latin typeface="Courier" charset="0"/>
              </a:rPr>
              <a:t>tl</a:t>
            </a:r>
            <a:r>
              <a:rPr lang="en-US" sz="1200" dirty="0">
                <a:solidFill>
                  <a:srgbClr val="696969"/>
                </a:solidFill>
                <a:latin typeface="Courier" charset="0"/>
              </a:rPr>
              <a:t> s] is the tail of [s] *)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tl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Cons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</a:t>
            </a:r>
            <a:r>
              <a:rPr lang="en-US" sz="1200" dirty="0">
                <a:solidFill>
                  <a:srgbClr val="008C00"/>
                </a:solidFill>
                <a:latin typeface="Courier" charset="0"/>
              </a:rPr>
              <a:t>_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tf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tf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()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  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969"/>
                </a:solidFill>
                <a:latin typeface="Courier" charset="0"/>
              </a:rPr>
              <a:t>(* [take n s] is the list of the first [n] elements of [s] *)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rec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take n s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=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  </a:t>
            </a: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n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8C00"/>
                </a:solidFill>
                <a:latin typeface="Courier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[]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  </a:t>
            </a: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hd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s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::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take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n</a:t>
            </a:r>
            <a:r>
              <a:rPr lang="en-US" sz="1200" dirty="0">
                <a:solidFill>
                  <a:srgbClr val="008C00"/>
                </a:solidFill>
                <a:latin typeface="Courier" charset="0"/>
              </a:rPr>
              <a:t>-1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tl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s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)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  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969"/>
                </a:solidFill>
                <a:latin typeface="Courier" charset="0"/>
              </a:rPr>
              <a:t>(* [drop n s] is all but the first [n] elements of [s] *)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rec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drop n s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 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  </a:t>
            </a: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n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008C00"/>
                </a:solidFill>
                <a:latin typeface="Courier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  </a:t>
            </a: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drop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n</a:t>
            </a:r>
            <a:r>
              <a:rPr lang="en-US" sz="1200" dirty="0">
                <a:solidFill>
                  <a:srgbClr val="008C00"/>
                </a:solidFill>
                <a:latin typeface="Courier" charset="0"/>
              </a:rPr>
              <a:t>-1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tl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s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)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76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rec sum (Cons (</a:t>
            </a:r>
            <a:r>
              <a:rPr lang="en-US" dirty="0" err="1"/>
              <a:t>h_a</a:t>
            </a:r>
            <a:r>
              <a:rPr lang="en-US" dirty="0"/>
              <a:t>, </a:t>
            </a:r>
            <a:r>
              <a:rPr lang="en-US" dirty="0" err="1"/>
              <a:t>tf_a</a:t>
            </a:r>
            <a:r>
              <a:rPr lang="en-US" dirty="0"/>
              <a:t>)) (Cons (</a:t>
            </a:r>
            <a:r>
              <a:rPr lang="en-US" dirty="0" err="1"/>
              <a:t>h_b</a:t>
            </a:r>
            <a:r>
              <a:rPr lang="en-US" dirty="0"/>
              <a:t>, </a:t>
            </a:r>
            <a:r>
              <a:rPr lang="en-US" dirty="0" err="1"/>
              <a:t>tf_b</a:t>
            </a:r>
            <a:r>
              <a:rPr lang="en-US" dirty="0"/>
              <a:t>)) =</a:t>
            </a:r>
          </a:p>
          <a:p>
            <a:r>
              <a:rPr lang="en-US" dirty="0"/>
              <a:t>  Cons (</a:t>
            </a:r>
            <a:r>
              <a:rPr lang="en-US" dirty="0" err="1"/>
              <a:t>h_a+h_b</a:t>
            </a:r>
            <a:r>
              <a:rPr lang="en-US" dirty="0"/>
              <a:t>, fun () -&gt; sum (</a:t>
            </a:r>
            <a:r>
              <a:rPr lang="en-US" dirty="0" err="1"/>
              <a:t>tf_a</a:t>
            </a:r>
            <a:r>
              <a:rPr lang="en-US" dirty="0"/>
              <a:t> ()) (</a:t>
            </a:r>
            <a:r>
              <a:rPr lang="en-US" dirty="0" err="1"/>
              <a:t>tf_b</a:t>
            </a:r>
            <a:r>
              <a:rPr lang="en-US" dirty="0"/>
              <a:t> ()))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75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idea of delaying computations is useful enough that </a:t>
            </a:r>
            <a:r>
              <a:rPr lang="en-US" dirty="0" err="1"/>
              <a:t>OCaml</a:t>
            </a:r>
            <a:r>
              <a:rPr lang="en-US" dirty="0"/>
              <a:t> implements some special support for it in the language and standard library.</a:t>
            </a:r>
          </a:p>
          <a:p>
            <a:endParaRPr lang="en-US" dirty="0"/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laziness.  code for primes is below and not important to go over in lecture; just copy and paste it into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utop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[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demo.ml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_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10_000 primes 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slow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lazy_primes10k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lazy (take 10_000 primes) 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immediate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primes10k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force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lazy_primes10k 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slow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primes10k_again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force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lazy_primes10k 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immediate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endParaRPr lang="en-US" dirty="0"/>
          </a:p>
          <a:p>
            <a:r>
              <a:rPr lang="en-US" dirty="0"/>
              <a:t>(* code for primes *)</a:t>
            </a:r>
          </a:p>
          <a:p>
            <a:endParaRPr lang="en-US" dirty="0"/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f h then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(h, fun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filter f (t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filter f (t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delete multiples of m from a stream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sift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 (fun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 mod m &lt;&gt; 0)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sieve of Eratosthenes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sieve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(h, fun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sieve (sift h (t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primes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sieve (from 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57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implement streams with </a:t>
            </a:r>
            <a:r>
              <a:rPr lang="en-US" b="1" dirty="0">
                <a:latin typeface="Courier" pitchFamily="2" charset="0"/>
              </a:rPr>
              <a:t>Lazy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r>
              <a:rPr lang="en-US" dirty="0"/>
              <a:t>See textbook section on Laziness for re-implementation of stream functions using this type</a:t>
            </a:r>
          </a:p>
          <a:p>
            <a:r>
              <a:rPr lang="en-US" b="1" dirty="0"/>
              <a:t>  </a:t>
            </a:r>
            <a:r>
              <a:rPr lang="en-US" b="0" dirty="0"/>
              <a:t>(but, there’s nothing deep:  just using [lazy] and [force] instead of functions </a:t>
            </a:r>
            <a:r>
              <a:rPr lang="en-US" b="0"/>
              <a:t>and application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20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54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TBH we could teach an entire follow-up course on advanced 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13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loop x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:: ones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 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 :: b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::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1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it can have cycles.  </a:t>
            </a:r>
          </a:p>
          <a:p>
            <a:endParaRPr lang="en-US" dirty="0"/>
          </a:p>
          <a:p>
            <a:r>
              <a:rPr lang="en-US" dirty="0"/>
              <a:t>Draw some pointer diagrams on the board to illustrate our two examples so far.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05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0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Nil is finite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08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Nil is finite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59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ones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Cons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107D02"/>
                </a:solidFill>
                <a:latin typeface="Courier" charset="0"/>
              </a:rPr>
              <a:t>1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ones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)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endParaRPr lang="en-US" dirty="0"/>
          </a:p>
          <a:p>
            <a:r>
              <a:rPr lang="en-US" dirty="0"/>
              <a:t>still can't do the second; nothing has really changed: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from n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charset="0"/>
              </a:rPr>
              <a:t>  Cons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n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from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n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+</a:t>
            </a:r>
            <a:r>
              <a:rPr lang="en-US" dirty="0">
                <a:solidFill>
                  <a:srgbClr val="107D02"/>
                </a:solidFill>
                <a:latin typeface="Courier" charset="0"/>
              </a:rPr>
              <a:t>1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))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nats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from </a:t>
            </a:r>
            <a:r>
              <a:rPr lang="en-US" dirty="0">
                <a:solidFill>
                  <a:srgbClr val="107D02"/>
                </a:solidFill>
                <a:latin typeface="Courier" charset="0"/>
              </a:rPr>
              <a:t>0 </a:t>
            </a:r>
            <a:r>
              <a:rPr lang="en-US" dirty="0">
                <a:solidFill>
                  <a:schemeClr val="accent2"/>
                </a:solidFill>
                <a:latin typeface="Courier" charset="0"/>
              </a:rPr>
              <a:t>(* stack overflow *)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31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Produce only finite part of data structure on demand, not the entire infinite structure (which would take infinite time).</a:t>
            </a:r>
          </a:p>
          <a:p>
            <a:endParaRPr lang="en-US" dirty="0"/>
          </a:p>
          <a:p>
            <a:r>
              <a:rPr lang="en-US" dirty="0"/>
              <a:t>How to delay?  </a:t>
            </a:r>
            <a:r>
              <a:rPr lang="en-US" b="1" dirty="0"/>
              <a:t>Functions are already values. </a:t>
            </a:r>
            <a:r>
              <a:rPr lang="en-US" b="0" dirty="0"/>
              <a:t> Two demos…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Demo (in </a:t>
            </a:r>
            <a:r>
              <a:rPr lang="en-US" dirty="0" err="1"/>
              <a:t>utop</a:t>
            </a:r>
            <a:r>
              <a:rPr lang="en-US" dirty="0"/>
              <a:t>)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200" b="1" dirty="0">
                <a:solidFill>
                  <a:srgbClr val="6B0001"/>
                </a:solidFill>
                <a:latin typeface="Courier-Bold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f1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failwith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0000DF"/>
                </a:solidFill>
                <a:latin typeface="Courier" charset="0"/>
              </a:rPr>
              <a:t>"oops"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6B0001"/>
                </a:solidFill>
                <a:latin typeface="Courier-Bold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f2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b="1" dirty="0">
                <a:solidFill>
                  <a:srgbClr val="6B0001"/>
                </a:solidFill>
                <a:latin typeface="Courier-Bold" charset="0"/>
              </a:rPr>
              <a:t>fun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x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-&gt;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failwith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0000DF"/>
                </a:solidFill>
                <a:latin typeface="Courier" charset="0"/>
              </a:rPr>
              <a:t>"oops"</a:t>
            </a:r>
          </a:p>
          <a:p>
            <a:pPr marL="0" indent="0">
              <a:buNone/>
            </a:pPr>
            <a:endParaRPr lang="en-US" sz="1200" dirty="0">
              <a:solidFill>
                <a:srgbClr val="0000DF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DF"/>
                </a:solidFill>
                <a:latin typeface="Courier" charset="0"/>
              </a:rPr>
              <a:t>Second demo (in a file, not </a:t>
            </a:r>
            <a:r>
              <a:rPr lang="en-US" sz="1200" dirty="0" err="1">
                <a:solidFill>
                  <a:srgbClr val="0000DF"/>
                </a:solidFill>
                <a:latin typeface="Courier" charset="0"/>
              </a:rPr>
              <a:t>utop</a:t>
            </a:r>
            <a:r>
              <a:rPr lang="en-US" sz="1200" dirty="0">
                <a:solidFill>
                  <a:srgbClr val="0000DF"/>
                </a:solidFill>
                <a:latin typeface="Courier" charset="0"/>
              </a:rPr>
              <a:t>):</a:t>
            </a:r>
          </a:p>
          <a:p>
            <a:pPr marL="0" indent="0">
              <a:buNone/>
            </a:pPr>
            <a:endParaRPr lang="en-US" sz="1200" dirty="0">
              <a:solidFill>
                <a:srgbClr val="0000DF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6B0001"/>
                </a:solidFill>
                <a:latin typeface="Courier-Bold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a stream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=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 Cons </a:t>
            </a:r>
            <a:r>
              <a:rPr lang="en-US" sz="1200" b="1" dirty="0">
                <a:solidFill>
                  <a:srgbClr val="6B0001"/>
                </a:solidFill>
                <a:latin typeface="Courier-Bold" charset="0"/>
              </a:rPr>
              <a:t>of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a stream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6B0001"/>
                </a:solidFill>
                <a:latin typeface="Courier-Bold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b="1" dirty="0">
                <a:solidFill>
                  <a:srgbClr val="6B0001"/>
                </a:solidFill>
                <a:latin typeface="Courier-Bold" charset="0"/>
              </a:rPr>
              <a:t>rec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from n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 Cons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n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chemeClr val="accent6"/>
                </a:solidFill>
                <a:latin typeface="Courier" charset="0"/>
              </a:rPr>
              <a:t>fun x -&gt;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from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n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+</a:t>
            </a:r>
            <a:r>
              <a:rPr lang="en-US" sz="1200" dirty="0">
                <a:solidFill>
                  <a:srgbClr val="107D02"/>
                </a:solidFill>
                <a:latin typeface="Courier" charset="0"/>
              </a:rPr>
              <a:t>1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))  (* add the fun x, fix the type, then change x to () *)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6B0001"/>
                </a:solidFill>
                <a:latin typeface="Courier-Bold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nats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from </a:t>
            </a:r>
            <a:r>
              <a:rPr lang="en-US" sz="1200" dirty="0">
                <a:solidFill>
                  <a:srgbClr val="107D02"/>
                </a:solidFill>
                <a:latin typeface="Courier" charset="0"/>
              </a:rPr>
              <a:t>0</a:t>
            </a:r>
            <a:endParaRPr lang="en-US" sz="1200" dirty="0">
              <a:solidFill>
                <a:schemeClr val="accent2"/>
              </a:solidFill>
              <a:latin typeface="Courier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000DF"/>
              </a:solidFill>
              <a:latin typeface="Courier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3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i="0" cap="all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Pro-Regular"/>
          <a:ea typeface="+mj-ea"/>
          <a:cs typeface="CronosPro-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8041"/>
            <a:ext cx="6400800" cy="1241097"/>
          </a:xfrm>
        </p:spPr>
        <p:txBody>
          <a:bodyPr>
            <a:normAutofit/>
          </a:bodyPr>
          <a:lstStyle/>
          <a:p>
            <a:r>
              <a:rPr lang="en-US" dirty="0"/>
              <a:t>Streams and Laziness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736244"/>
          </a:xfrm>
        </p:spPr>
        <p:txBody>
          <a:bodyPr>
            <a:normAutofit/>
          </a:bodyPr>
          <a:lstStyle/>
          <a:p>
            <a:r>
              <a:rPr lang="en-US" dirty="0"/>
              <a:t>Today’s music: “Lazy Days” by Enya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representation?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(** An ['a stream] is an infinite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    list of values of type 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    ['a]. *)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stream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r>
              <a:rPr lang="en-US" dirty="0">
                <a:solidFill>
                  <a:schemeClr val="accent6"/>
                </a:solidFill>
                <a:latin typeface="Courier" charset="0"/>
              </a:rPr>
              <a:t>  </a:t>
            </a:r>
            <a:r>
              <a:rPr lang="en-US" strike="sngStrike" dirty="0">
                <a:solidFill>
                  <a:schemeClr val="accent6"/>
                </a:solidFill>
                <a:latin typeface="Courier" charset="0"/>
              </a:rPr>
              <a:t>| Nil </a:t>
            </a:r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r>
              <a:rPr lang="en-US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Cons </a:t>
            </a: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stream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47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representation?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stream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r>
              <a:rPr lang="en-US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Cons </a:t>
            </a: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stream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</a:rPr>
              <a:t>Let’s try coding these:</a:t>
            </a:r>
          </a:p>
          <a:p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the stream of 1's</a:t>
            </a:r>
          </a:p>
          <a:p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the stream of natural numbers</a:t>
            </a:r>
            <a:endParaRPr lang="en-US" dirty="0">
              <a:latin typeface="Cronos Pro" panose="020C05020304030203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94146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05E29F-CB7D-0D42-BC60-516A88DD7B1E}"/>
              </a:ext>
            </a:extLst>
          </p:cNvPr>
          <p:cNvSpPr txBox="1"/>
          <p:nvPr/>
        </p:nvSpPr>
        <p:spPr>
          <a:xfrm>
            <a:off x="553453" y="1973178"/>
            <a:ext cx="82055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ronosPro-Regular"/>
                <a:cs typeface="CronosPro-Regular"/>
              </a:rPr>
              <a:t>Key idea of this entire lecture:</a:t>
            </a:r>
          </a:p>
          <a:p>
            <a:r>
              <a:rPr lang="en-US" sz="8000" dirty="0">
                <a:solidFill>
                  <a:schemeClr val="accent1"/>
                </a:solidFill>
                <a:latin typeface="CronosPro-Regular"/>
                <a:cs typeface="CronosPro-Regular"/>
              </a:rPr>
              <a:t>Be lazy:</a:t>
            </a:r>
          </a:p>
          <a:p>
            <a:r>
              <a:rPr lang="en-US" sz="8000" dirty="0">
                <a:latin typeface="CronosPro-Regular"/>
                <a:cs typeface="CronosPro-Regular"/>
              </a:rPr>
              <a:t>delay evaluation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C92CC-63AD-544D-8DD8-153074B4255C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53401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05E29F-CB7D-0D42-BC60-516A88DD7B1E}"/>
              </a:ext>
            </a:extLst>
          </p:cNvPr>
          <p:cNvSpPr txBox="1"/>
          <p:nvPr/>
        </p:nvSpPr>
        <p:spPr>
          <a:xfrm>
            <a:off x="1046748" y="2045368"/>
            <a:ext cx="705050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 err="1">
                <a:solidFill>
                  <a:schemeClr val="accent1"/>
                </a:solidFill>
                <a:latin typeface="CronosPro-Regular"/>
                <a:cs typeface="CronosPro-Regular"/>
              </a:rPr>
              <a:t>thunk</a:t>
            </a:r>
            <a:endParaRPr lang="en-US" sz="16600" dirty="0">
              <a:solidFill>
                <a:schemeClr val="accent1"/>
              </a:solidFill>
              <a:latin typeface="CronosPro-Regular"/>
              <a:cs typeface="CronosPro-Regula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B0176B-460C-6C47-BE29-05D3D82F447F}"/>
              </a:ext>
            </a:extLst>
          </p:cNvPr>
          <p:cNvSpPr txBox="1"/>
          <p:nvPr/>
        </p:nvSpPr>
        <p:spPr>
          <a:xfrm>
            <a:off x="1069278" y="5342021"/>
            <a:ext cx="700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  <a:cs typeface="CronosPro-Regular"/>
              </a:rPr>
              <a:t>fun () -&gt; (* a delayed computation *)</a:t>
            </a:r>
          </a:p>
        </p:txBody>
      </p:sp>
    </p:spTree>
    <p:extLst>
      <p:ext uri="{BB962C8B-B14F-4D97-AF65-F5344CB8AC3E}">
        <p14:creationId xmlns:p14="http://schemas.microsoft.com/office/powerpoint/2010/main" val="3223185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representation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600200"/>
            <a:ext cx="855821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(** An ['a stream] is an infinite list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of values of type ['a].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AF:  [Cons (x, f)] is the stream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whose head is [x] and tail is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[f()].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RI:  none *)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-Bold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a stream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=</a:t>
            </a:r>
            <a:endParaRPr lang="en-US" sz="28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  Cons </a:t>
            </a:r>
            <a:r>
              <a:rPr lang="en-US" sz="2800" b="1" dirty="0">
                <a:solidFill>
                  <a:srgbClr val="6B0001"/>
                </a:solidFill>
                <a:latin typeface="Courier-Bold" charset="0"/>
              </a:rPr>
              <a:t>of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*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(</a:t>
            </a:r>
            <a:r>
              <a:rPr lang="en-US" sz="2800" b="1" dirty="0">
                <a:solidFill>
                  <a:srgbClr val="6B0001"/>
                </a:solidFill>
                <a:latin typeface="Courier-Bold" charset="0"/>
              </a:rPr>
              <a:t>unit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-&gt;</a:t>
            </a:r>
            <a:r>
              <a:rPr lang="en-US" sz="2800" dirty="0">
                <a:solidFill>
                  <a:schemeClr val="accent6"/>
                </a:solidFill>
                <a:latin typeface="Courier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a stream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)</a:t>
            </a:r>
            <a:endParaRPr lang="en-US" sz="2800" dirty="0">
              <a:solidFill>
                <a:schemeClr val="accent6"/>
              </a:solidFill>
              <a:latin typeface="Courier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ourier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33D42-A6AA-0F4A-8E97-64F5CC174FA9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86263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Write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&lt;a; b; c;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mean stream whose first elements are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dirty="0"/>
              <a:t>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0231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mr-IN" sz="2800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(*</a:t>
            </a:r>
            <a:r>
              <a:rPr lang="en-US" sz="2800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mr-IN" sz="2800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 [</a:t>
            </a:r>
            <a:r>
              <a:rPr lang="en-US" sz="2800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sum &lt;a1; a2; ...&gt; &lt;b1; b2; ...&gt;]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    is [&lt;a1 + b1; a2 + b2; ...&gt;]</a:t>
            </a:r>
            <a:r>
              <a:rPr lang="mr-IN" sz="2800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 *)</a:t>
            </a:r>
            <a:endParaRPr lang="mr-IN" sz="28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let rec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sum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Cons 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h_a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tf_a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))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Cons 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h_b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tf_b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))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endParaRPr lang="en-US" sz="28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?</a:t>
            </a:r>
            <a:endParaRPr lang="mr-IN" sz="28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357A4-C6F4-1C4C-AE53-EEA463069041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13680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DBF56D-53A6-1E40-A20E-E7F32A90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Laziness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86248-9135-D547-8D1E-352DFAB34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5BF95E-8324-3243-95E3-4EA4E07E4370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46487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Syntax:  </a:t>
            </a:r>
            <a:r>
              <a:rPr lang="en-US" b="1" dirty="0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lazy</a:t>
            </a:r>
            <a:r>
              <a:rPr lang="en-US" dirty="0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 e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Static semantics: 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  <a:latin typeface="Cronos Pro" charset="0"/>
                <a:ea typeface="Cronos Pro" charset="0"/>
                <a:cs typeface="Cronos Pro" charset="0"/>
              </a:rPr>
              <a:t>f   </a:t>
            </a:r>
            <a:r>
              <a:rPr lang="en-US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e : t</a:t>
            </a:r>
            <a:r>
              <a:rPr lang="en-US" dirty="0">
                <a:solidFill>
                  <a:schemeClr val="accent2"/>
                </a:solidFill>
                <a:latin typeface="Cronos Pro" charset="0"/>
                <a:ea typeface="Cronos Pro" charset="0"/>
                <a:cs typeface="Cronos Pro" charset="0"/>
              </a:rPr>
              <a:t>   then   </a:t>
            </a:r>
            <a:r>
              <a:rPr lang="en-US" b="1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lazy</a:t>
            </a:r>
            <a:r>
              <a:rPr lang="en-US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 e : t </a:t>
            </a:r>
            <a:r>
              <a:rPr lang="en-US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lazy_t</a:t>
            </a:r>
            <a:endParaRPr lang="en-US" dirty="0">
              <a:solidFill>
                <a:schemeClr val="accent2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6B000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ronos Pro" charset="0"/>
                <a:ea typeface="Cronos Pro" charset="0"/>
                <a:cs typeface="Cronos Pro" charset="0"/>
              </a:rPr>
              <a:t>Dynamic semantics: 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lazy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e </a:t>
            </a:r>
            <a:r>
              <a:rPr lang="en-US" dirty="0">
                <a:solidFill>
                  <a:schemeClr val="accent1"/>
                </a:solidFill>
                <a:latin typeface="Cronos Pro" charset="0"/>
                <a:ea typeface="Cronos Pro" charset="0"/>
                <a:cs typeface="Cronos Pro" charset="0"/>
              </a:rPr>
              <a:t>evaluates to a </a:t>
            </a:r>
            <a:r>
              <a:rPr lang="en-US" i="1" dirty="0">
                <a:solidFill>
                  <a:schemeClr val="accent1"/>
                </a:solidFill>
                <a:latin typeface="Cronos Pro" charset="0"/>
                <a:ea typeface="Cronos Pro" charset="0"/>
                <a:cs typeface="Cronos Pro" charset="0"/>
              </a:rPr>
              <a:t>delayed value</a:t>
            </a:r>
            <a:endParaRPr lang="en-US" dirty="0">
              <a:solidFill>
                <a:schemeClr val="accent1"/>
              </a:solidFill>
              <a:latin typeface="Cronos Pro" charset="0"/>
              <a:ea typeface="Cronos Pro" charset="0"/>
              <a:cs typeface="Cronos Pro" charset="0"/>
            </a:endParaRPr>
          </a:p>
          <a:p>
            <a:pPr lvl="1"/>
            <a:r>
              <a:rPr lang="en-US" dirty="0">
                <a:solidFill>
                  <a:schemeClr val="accent1"/>
                </a:solidFill>
                <a:latin typeface="Cronos Pro" charset="0"/>
                <a:ea typeface="Cronos Pro" charset="0"/>
                <a:cs typeface="Cronos Pro" charset="0"/>
              </a:rPr>
              <a:t>does not evaluate e to a value yet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Cronos Pro" charset="0"/>
                <a:ea typeface="Cronos Pro" charset="0"/>
                <a:cs typeface="Cronos Pro" charset="0"/>
              </a:rPr>
              <a:t>when forced for the first time, evaluates 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dirty="0">
                <a:solidFill>
                  <a:schemeClr val="accent1"/>
                </a:solidFill>
                <a:latin typeface="Cronos Pro" charset="0"/>
                <a:ea typeface="Cronos Pro" charset="0"/>
                <a:cs typeface="Cronos Pro" charset="0"/>
              </a:rPr>
              <a:t> to a value 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v</a:t>
            </a:r>
            <a:endParaRPr lang="en-US" dirty="0">
              <a:solidFill>
                <a:schemeClr val="accent1"/>
              </a:solidFill>
              <a:latin typeface="Cronos Pro" charset="0"/>
              <a:ea typeface="Courier" charset="0"/>
              <a:cs typeface="Courier" charset="0"/>
            </a:endParaRPr>
          </a:p>
          <a:p>
            <a:pPr lvl="1"/>
            <a:r>
              <a:rPr lang="en-US" dirty="0">
                <a:solidFill>
                  <a:schemeClr val="accent1"/>
                </a:solidFill>
                <a:latin typeface="Cronos Pro" charset="0"/>
                <a:ea typeface="Cronos Pro" charset="0"/>
                <a:cs typeface="Cronos Pro" charset="0"/>
              </a:rPr>
              <a:t>if forced again, return 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en-US" dirty="0">
                <a:solidFill>
                  <a:schemeClr val="accent1"/>
                </a:solidFill>
                <a:latin typeface="Cronos Pro" charset="0"/>
                <a:ea typeface="Cronos Pro" charset="0"/>
                <a:cs typeface="Cronos Pro" charset="0"/>
              </a:rPr>
              <a:t> without evaluating 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dirty="0">
                <a:solidFill>
                  <a:schemeClr val="accent1"/>
                </a:solidFill>
                <a:latin typeface="Cronos Pro" charset="0"/>
                <a:ea typeface="Cronos Pro" charset="0"/>
                <a:cs typeface="Cronos Pro" charset="0"/>
              </a:rPr>
              <a:t>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09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Standard library module for</a:t>
            </a:r>
          </a:p>
          <a:p>
            <a:r>
              <a:rPr lang="en-US" dirty="0"/>
              <a:t>delaying evaluation</a:t>
            </a:r>
          </a:p>
          <a:p>
            <a:r>
              <a:rPr lang="en-US" dirty="0"/>
              <a:t>remembering results once computed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mr-IN" b="1" dirty="0" err="1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module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Lazy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         </a:t>
            </a:r>
          </a:p>
          <a:p>
            <a:pPr marL="0" indent="0">
              <a:buNone/>
            </a:pP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b="1" dirty="0" err="1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sig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                   </a:t>
            </a:r>
          </a:p>
          <a:p>
            <a:pPr marL="0" indent="0">
              <a:buNone/>
            </a:pP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b="1" dirty="0" err="1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lazy_t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fr-FR" b="1" dirty="0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fr-FR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force </a:t>
            </a:r>
            <a:r>
              <a:rPr lang="fr-FR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</a:p>
          <a:p>
            <a:pPr marL="0" indent="0">
              <a:buNone/>
            </a:pP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b="1" dirty="0" err="1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end</a:t>
            </a:r>
            <a:endParaRPr lang="en-US" b="1" dirty="0">
              <a:solidFill>
                <a:srgbClr val="6B000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6B000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4A1BFE58-ECDA-414E-825B-B2AEA4E3C508}"/>
              </a:ext>
            </a:extLst>
          </p:cNvPr>
          <p:cNvSpPr/>
          <p:nvPr/>
        </p:nvSpPr>
        <p:spPr>
          <a:xfrm>
            <a:off x="6456218" y="2992582"/>
            <a:ext cx="2369127" cy="1330036"/>
          </a:xfrm>
          <a:prstGeom prst="wedgeRoundRectCallout">
            <a:avLst>
              <a:gd name="adj1" fmla="val -80482"/>
              <a:gd name="adj2" fmla="val 7291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ronosPro-Regular"/>
                <a:cs typeface="CronosPro-Regular"/>
              </a:rPr>
              <a:t>Type constructor [</a:t>
            </a:r>
            <a:r>
              <a:rPr lang="en-US" dirty="0" err="1">
                <a:latin typeface="CronosPro-Regular"/>
                <a:cs typeface="CronosPro-Regular"/>
              </a:rPr>
              <a:t>lazy_t</a:t>
            </a:r>
            <a:r>
              <a:rPr lang="en-US" dirty="0">
                <a:latin typeface="CronosPro-Regular"/>
                <a:cs typeface="CronosPro-Regular"/>
              </a:rPr>
              <a:t>] is built-in to language </a:t>
            </a:r>
          </a:p>
        </p:txBody>
      </p:sp>
    </p:spTree>
    <p:extLst>
      <p:ext uri="{BB962C8B-B14F-4D97-AF65-F5344CB8AC3E}">
        <p14:creationId xmlns:p14="http://schemas.microsoft.com/office/powerpoint/2010/main" val="399139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4F2946-7F1E-FD49-9925-9DA05798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C21DF8-1B2A-5D40-9878-2066257416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50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D94F-6B98-1448-A541-563082AE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Lazy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BFABD-6642-094E-8B39-1969E66C6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" pitchFamily="2" charset="0"/>
              </a:rPr>
              <a:t>force</a:t>
            </a:r>
            <a:r>
              <a:rPr lang="en-US" dirty="0"/>
              <a:t>:  can implement yourself with references</a:t>
            </a:r>
          </a:p>
          <a:p>
            <a:r>
              <a:rPr lang="en-US" b="1" dirty="0">
                <a:latin typeface="Courier" pitchFamily="2" charset="0"/>
              </a:rPr>
              <a:t>lazy</a:t>
            </a:r>
            <a:r>
              <a:rPr lang="en-US" dirty="0"/>
              <a:t>:  can’t implement yourself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AD0007-297F-CD48-9EFA-0F7C3847685A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9276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3AB5-6CFB-2744-B6FD-AB52468F3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and laziness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FFF76-07FE-A946-B397-E7FBAE041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" pitchFamily="2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a stream </a:t>
            </a:r>
            <a:r>
              <a:rPr lang="en-US" sz="2800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sz="28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  Cons </a:t>
            </a:r>
            <a:r>
              <a:rPr lang="en-US" sz="2800" b="1" dirty="0">
                <a:solidFill>
                  <a:srgbClr val="6B0001"/>
                </a:solidFill>
                <a:latin typeface="Courier" pitchFamily="2" charset="0"/>
              </a:rPr>
              <a:t>of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a </a:t>
            </a:r>
            <a:r>
              <a:rPr lang="en-US" sz="2800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a stream </a:t>
            </a:r>
            <a:r>
              <a:rPr lang="en-US" sz="2800" dirty="0" err="1">
                <a:solidFill>
                  <a:schemeClr val="accent6"/>
                </a:solidFill>
                <a:latin typeface="Courier" pitchFamily="2" charset="0"/>
              </a:rPr>
              <a:t>Lazy.t</a:t>
            </a:r>
            <a:endParaRPr lang="en-US" sz="2800" dirty="0">
              <a:solidFill>
                <a:schemeClr val="accent6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vs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-Bold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a stream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=</a:t>
            </a:r>
            <a:endParaRPr lang="en-US" sz="28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  Cons </a:t>
            </a:r>
            <a:r>
              <a:rPr lang="en-US" sz="2800" b="1" dirty="0">
                <a:solidFill>
                  <a:srgbClr val="6B0001"/>
                </a:solidFill>
                <a:latin typeface="Courier-Bold" charset="0"/>
              </a:rPr>
              <a:t>of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*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2800" dirty="0">
                <a:solidFill>
                  <a:schemeClr val="accent6"/>
                </a:solidFill>
                <a:latin typeface="Courier" charset="0"/>
              </a:rPr>
              <a:t>(</a:t>
            </a:r>
            <a:r>
              <a:rPr lang="en-US" sz="2800" b="1" dirty="0">
                <a:solidFill>
                  <a:schemeClr val="accent6"/>
                </a:solidFill>
                <a:latin typeface="Courier-Bold" charset="0"/>
              </a:rPr>
              <a:t>unit</a:t>
            </a:r>
            <a:r>
              <a:rPr lang="en-US" sz="2800" dirty="0">
                <a:solidFill>
                  <a:schemeClr val="accent6"/>
                </a:solidFill>
                <a:latin typeface="Courier" charset="0"/>
              </a:rPr>
              <a:t> -&gt;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a stream</a:t>
            </a:r>
            <a:r>
              <a:rPr lang="en-US" sz="2800" dirty="0">
                <a:solidFill>
                  <a:schemeClr val="accent6"/>
                </a:solidFill>
                <a:latin typeface="Courier" charset="0"/>
              </a:rPr>
              <a:t>)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6095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3200" dirty="0"/>
              <a:t>Thanksgiving Break!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This is happily lazy.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  <p:pic>
        <p:nvPicPr>
          <p:cNvPr id="4" name="Picture 3" descr="yL54fcd5Fc-6.png">
            <a:extLst>
              <a:ext uri="{FF2B5EF4-FFF2-40B4-BE49-F238E27FC236}">
                <a16:creationId xmlns:a16="http://schemas.microsoft.com/office/drawing/2014/main" id="{F94F3907-FEE7-7442-828F-D0AA9CC87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600200"/>
            <a:ext cx="3810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8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Final unit of course:  </a:t>
            </a:r>
            <a:r>
              <a:rPr lang="en-US" dirty="0"/>
              <a:t>Advanced functional programming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Today:</a:t>
            </a:r>
          </a:p>
          <a:p>
            <a:r>
              <a:rPr lang="en-US" dirty="0"/>
              <a:t>Streams</a:t>
            </a:r>
          </a:p>
          <a:p>
            <a:r>
              <a:rPr lang="en-US" dirty="0"/>
              <a:t>Laziness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9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4DD70E-54B2-B049-B0C1-15B0BD24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Values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C5DF5-3B28-3F4D-942A-E8AB9E2DD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292445-4A6C-3A4A-9BB9-D27805A08E71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2310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D11E1F-8147-804B-A711-0B95EB5B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“Infinite”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5852BB-7EE4-0E4C-B96F-DDF46B66A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can an infinite length list fit in a finite computer memory?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5F5CA-5E6B-A744-B3CA-BD79AF519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950" y="3863181"/>
            <a:ext cx="41021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3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880FE-83C1-3342-B230-DFE117A7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2E7504-5953-6B47-BE98-2C73CE21C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aka </a:t>
            </a:r>
            <a:r>
              <a:rPr lang="en-US" dirty="0">
                <a:solidFill>
                  <a:schemeClr val="accent6"/>
                </a:solidFill>
              </a:rPr>
              <a:t>infinite lists</a:t>
            </a:r>
            <a:r>
              <a:rPr lang="en-US" dirty="0"/>
              <a:t>, sequences, delayed lists, lazy lists</a:t>
            </a:r>
          </a:p>
        </p:txBody>
      </p:sp>
    </p:spTree>
    <p:extLst>
      <p:ext uri="{BB962C8B-B14F-4D97-AF65-F5344CB8AC3E}">
        <p14:creationId xmlns:p14="http://schemas.microsoft.com/office/powerpoint/2010/main" val="110863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representation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(** An ['a </a:t>
            </a:r>
            <a:r>
              <a:rPr lang="en-US" dirty="0" err="1">
                <a:solidFill>
                  <a:srgbClr val="565656"/>
                </a:solidFill>
                <a:latin typeface="Courier" charset="0"/>
              </a:rPr>
              <a:t>mylist</a:t>
            </a:r>
            <a:r>
              <a:rPr lang="en-US" dirty="0">
                <a:solidFill>
                  <a:srgbClr val="565656"/>
                </a:solidFill>
                <a:latin typeface="Courier" charset="0"/>
              </a:rPr>
              <a:t>] is a finite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    list of values of type 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    ['a]. *)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mylist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r>
              <a:rPr lang="en-US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Nil </a:t>
            </a:r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r>
              <a:rPr lang="en-US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Cons </a:t>
            </a: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mylist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72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representation?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(** An ['a stream] is an </a:t>
            </a:r>
            <a:r>
              <a:rPr lang="en-US" dirty="0">
                <a:solidFill>
                  <a:schemeClr val="accent6"/>
                </a:solidFill>
                <a:latin typeface="Courier" charset="0"/>
              </a:rPr>
              <a:t>infinite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    list of values of type 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    ['a]. *)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dirty="0">
                <a:solidFill>
                  <a:schemeClr val="accent6"/>
                </a:solidFill>
                <a:latin typeface="Courier" charset="0"/>
              </a:rPr>
              <a:t>stream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r>
              <a:rPr lang="en-US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Nil </a:t>
            </a:r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r>
              <a:rPr lang="en-US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Cons </a:t>
            </a: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dirty="0">
                <a:solidFill>
                  <a:schemeClr val="accent6"/>
                </a:solidFill>
                <a:latin typeface="Courier" charset="0"/>
              </a:rPr>
              <a:t>stream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37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60000"/>
            <a:lumOff val="40000"/>
          </a:schemeClr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dash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4792</TotalTime>
  <Words>850</Words>
  <Application>Microsoft Macintosh PowerPoint</Application>
  <PresentationFormat>On-screen Show (4:3)</PresentationFormat>
  <Paragraphs>216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Courier</vt:lpstr>
      <vt:lpstr>Courier-Bold</vt:lpstr>
      <vt:lpstr>Cronos Pro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Review</vt:lpstr>
      <vt:lpstr>Recursive Values</vt:lpstr>
      <vt:lpstr>“Infinite” lists</vt:lpstr>
      <vt:lpstr>Clicker Question 2</vt:lpstr>
      <vt:lpstr>Streams</vt:lpstr>
      <vt:lpstr>List representation</vt:lpstr>
      <vt:lpstr>Stream representation?</vt:lpstr>
      <vt:lpstr>Stream representation?</vt:lpstr>
      <vt:lpstr>Stream representation?</vt:lpstr>
      <vt:lpstr>PowerPoint Presentation</vt:lpstr>
      <vt:lpstr>PowerPoint Presentation</vt:lpstr>
      <vt:lpstr>Stream representation</vt:lpstr>
      <vt:lpstr>Notation</vt:lpstr>
      <vt:lpstr>Stream sum</vt:lpstr>
      <vt:lpstr>Laziness</vt:lpstr>
      <vt:lpstr>Lazy</vt:lpstr>
      <vt:lpstr>Lazy</vt:lpstr>
      <vt:lpstr>Implementing Lazy</vt:lpstr>
      <vt:lpstr>Stream and laziness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512</cp:revision>
  <cp:lastPrinted>2018-10-02T16:28:07Z</cp:lastPrinted>
  <dcterms:created xsi:type="dcterms:W3CDTF">2014-08-25T19:49:24Z</dcterms:created>
  <dcterms:modified xsi:type="dcterms:W3CDTF">2019-11-26T12:42:27Z</dcterms:modified>
</cp:coreProperties>
</file>