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41" r:id="rId2"/>
    <p:sldId id="550" r:id="rId3"/>
    <p:sldId id="443" r:id="rId4"/>
    <p:sldId id="553" r:id="rId5"/>
    <p:sldId id="460" r:id="rId6"/>
    <p:sldId id="554" r:id="rId7"/>
    <p:sldId id="445" r:id="rId8"/>
    <p:sldId id="446" r:id="rId9"/>
    <p:sldId id="547" r:id="rId10"/>
    <p:sldId id="546" r:id="rId11"/>
    <p:sldId id="557" r:id="rId12"/>
    <p:sldId id="448" r:id="rId13"/>
    <p:sldId id="556" r:id="rId14"/>
    <p:sldId id="555" r:id="rId15"/>
    <p:sldId id="449" r:id="rId16"/>
    <p:sldId id="485" r:id="rId17"/>
    <p:sldId id="559" r:id="rId18"/>
    <p:sldId id="558" r:id="rId19"/>
    <p:sldId id="561" r:id="rId20"/>
    <p:sldId id="542" r:id="rId21"/>
    <p:sldId id="562" r:id="rId22"/>
    <p:sldId id="52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71571" autoAdjust="0"/>
  </p:normalViewPr>
  <p:slideViewPr>
    <p:cSldViewPr snapToGrid="0" snapToObjects="1">
      <p:cViewPr varScale="1">
        <p:scale>
          <a:sx n="92" d="100"/>
          <a:sy n="92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10:02:26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of the substitution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switch to lec17-let demo.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4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Switch to demo-if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go back to lec16's demo code.  Review use of [</a:t>
            </a:r>
            <a:r>
              <a:rPr lang="en-US" dirty="0" err="1"/>
              <a:t>interp</a:t>
            </a:r>
            <a:r>
              <a:rPr lang="en-US" dirty="0"/>
              <a:t>] in </a:t>
            </a:r>
            <a:r>
              <a:rPr lang="en-US" dirty="0" err="1"/>
              <a:t>utop</a:t>
            </a:r>
            <a:r>
              <a:rPr lang="en-US" dirty="0"/>
              <a:t>; very briefly review </a:t>
            </a:r>
            <a:r>
              <a:rPr lang="en-US" dirty="0" err="1"/>
              <a:t>lexer.mll</a:t>
            </a:r>
            <a:r>
              <a:rPr lang="en-US" dirty="0"/>
              <a:t>, </a:t>
            </a:r>
            <a:r>
              <a:rPr lang="en-US" dirty="0" err="1"/>
              <a:t>parser.mly</a:t>
            </a:r>
            <a:r>
              <a:rPr lang="en-US" dirty="0"/>
              <a:t>, </a:t>
            </a:r>
            <a:r>
              <a:rPr lang="en-US" dirty="0" err="1"/>
              <a:t>ast.ml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Demo: </a:t>
            </a:r>
            <a:r>
              <a:rPr lang="en-US" sz="1200" dirty="0" err="1"/>
              <a:t>main.ml</a:t>
            </a:r>
            <a:r>
              <a:rPr lang="en-US" sz="1200" dirty="0"/>
              <a:t>, still in lec16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Binary relation: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 takes a single step to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e'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(5+2)+0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7+0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Expressions continue to step until they reach a </a:t>
            </a:r>
            <a:r>
              <a:rPr lang="en-US" i="1" dirty="0">
                <a:solidFill>
                  <a:srgbClr val="00000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(5+2)+0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7+0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Reflexive transitive closure of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</a:t>
            </a:r>
            <a:r>
              <a:rPr lang="en-US" dirty="0">
                <a:solidFill>
                  <a:srgbClr val="000000"/>
                </a:solidFill>
              </a:rPr>
              <a:t> is written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--&gt;*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(don't explain too much; do question on next </a:t>
            </a:r>
            <a:r>
              <a:rPr lang="en-US"/>
              <a:t>slide instead)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inductively defined sets in CS 2800.  No different.  A relation is just a set of pairs.</a:t>
            </a:r>
          </a:p>
          <a:p>
            <a:endParaRPr lang="en-US" dirty="0"/>
          </a:p>
          <a:p>
            <a:r>
              <a:rPr lang="en-US" dirty="0"/>
              <a:t>Primitive operations:  implemented by the underlying computational platform, whether that's </a:t>
            </a:r>
            <a:r>
              <a:rPr lang="en-US" dirty="0" err="1"/>
              <a:t>OCaml</a:t>
            </a:r>
            <a:r>
              <a:rPr lang="en-US" dirty="0"/>
              <a:t> or a VM or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half a dozen other notations for this in the literature, so if you go reading around, be careful</a:t>
            </a:r>
          </a:p>
          <a:p>
            <a:r>
              <a:rPr lang="en-US" dirty="0"/>
              <a:t>getting this definition right actually has tripped up generations of mathematicians until the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Substitution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Substitute by The Who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98033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1500" b="1" baseline="30000" dirty="0">
                <a:solidFill>
                  <a:schemeClr val="tx2"/>
                </a:solidFill>
                <a:latin typeface="Courier New"/>
                <a:cs typeface="Courier New"/>
              </a:rPr>
              <a:t>*</a:t>
            </a:r>
            <a:r>
              <a:rPr lang="en-US" sz="11500" b="1" dirty="0">
                <a:latin typeface="Courier New"/>
                <a:cs typeface="Courier New"/>
              </a:rPr>
              <a:t> e'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multi-step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850213" y="6056807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52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9D5CB4-D639-2D47-92D2-F8A1593D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7B9E-10A9-2F4D-9518-1F101034F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4088A5-3EF4-0740-85BC-62C130A5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Inductively defined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e1 + e2</a:t>
            </a:r>
            <a:r>
              <a:rPr lang="en-US" sz="3500" b="1" dirty="0">
                <a:latin typeface="Courier New"/>
                <a:cs typeface="Courier New"/>
              </a:rPr>
              <a:t> </a:t>
            </a:r>
            <a:r>
              <a:rPr lang="en-US" sz="3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b="1" dirty="0">
                <a:latin typeface="Courier New"/>
                <a:cs typeface="Courier New"/>
              </a:rPr>
              <a:t> e1' +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v1 + e2'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>
                <a:latin typeface="Courier New"/>
                <a:cs typeface="Courier New"/>
              </a:rPr>
              <a:t> e2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e2'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v1 + v2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i="1" dirty="0"/>
              <a:t>if</a:t>
            </a:r>
            <a:r>
              <a:rPr lang="en-US" b="1" dirty="0"/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/>
              <a:t> </a:t>
            </a:r>
            <a:r>
              <a:rPr lang="en-US" i="1" dirty="0"/>
              <a:t>is the result of primitive operation </a:t>
            </a:r>
            <a:r>
              <a:rPr lang="en-US" b="1" dirty="0">
                <a:latin typeface="Courier New"/>
                <a:cs typeface="Courier New"/>
              </a:rPr>
              <a:t>v1 + v2</a:t>
            </a:r>
          </a:p>
        </p:txBody>
      </p:sp>
    </p:spTree>
    <p:extLst>
      <p:ext uri="{BB962C8B-B14F-4D97-AF65-F5344CB8AC3E}">
        <p14:creationId xmlns:p14="http://schemas.microsoft.com/office/powerpoint/2010/main" val="19568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17B44B-76B6-6A4B-A9B8-CFE326D6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FA19F-15B8-3F4C-AB66-B8692F377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B0E60-63AE-7D4B-8CEF-49B448AA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24C3F-5AD6-CB46-AC8B-D8B8C1C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let x = e1 in e2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x ::= </a:t>
            </a:r>
            <a:r>
              <a:rPr lang="en-US" b="1" i="1" dirty="0">
                <a:solidFill>
                  <a:schemeClr val="accent6"/>
                </a:solidFill>
                <a:latin typeface="Courier New"/>
                <a:cs typeface="Courier New"/>
              </a:rPr>
              <a:t>identifiers</a:t>
            </a:r>
          </a:p>
          <a:p>
            <a:pPr marL="0" indent="0">
              <a:buNone/>
            </a:pPr>
            <a:endParaRPr lang="en-US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038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E5C-427E-8F48-9F02-8AB7297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e1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let x = e1' in e2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</a:t>
            </a:r>
            <a:r>
              <a:rPr lang="en-US" sz="2800" i="1" dirty="0"/>
              <a:t>if</a:t>
            </a:r>
            <a:r>
              <a:rPr lang="en-US" sz="2800" b="1" dirty="0"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v1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br>
              <a:rPr lang="en-US" sz="2800" b="1" dirty="0">
                <a:latin typeface="Courier New"/>
                <a:cs typeface="Courier New"/>
              </a:rPr>
            </a:br>
            <a:r>
              <a:rPr lang="en-US" sz="2800" b="1" dirty="0">
                <a:latin typeface="Courier New"/>
                <a:cs typeface="Courier New"/>
              </a:rPr>
              <a:t>  e2 with v1 substituted for x</a:t>
            </a:r>
          </a:p>
        </p:txBody>
      </p:sp>
    </p:spTree>
    <p:extLst>
      <p:ext uri="{BB962C8B-B14F-4D97-AF65-F5344CB8AC3E}">
        <p14:creationId xmlns:p14="http://schemas.microsoft.com/office/powerpoint/2010/main" val="30833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5FDD5-E0D1-A941-8BB7-8D91CA2421DC}"/>
              </a:ext>
            </a:extLst>
          </p:cNvPr>
          <p:cNvSpPr/>
          <p:nvPr/>
        </p:nvSpPr>
        <p:spPr>
          <a:xfrm>
            <a:off x="870686" y="1543868"/>
            <a:ext cx="740262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/>
              <a:t>e{v/x} </a:t>
            </a:r>
          </a:p>
          <a:p>
            <a:r>
              <a:rPr lang="en-US" sz="4000" dirty="0"/>
              <a:t>means e with v substituted for x</a:t>
            </a:r>
          </a:p>
        </p:txBody>
      </p:sp>
    </p:spTree>
    <p:extLst>
      <p:ext uri="{BB962C8B-B14F-4D97-AF65-F5344CB8AC3E}">
        <p14:creationId xmlns:p14="http://schemas.microsoft.com/office/powerpoint/2010/main" val="282402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E5C-427E-8F48-9F02-8AB72971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e1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let x = e1' in e2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</a:t>
            </a:r>
            <a:r>
              <a:rPr lang="en-US" sz="2800" i="1" dirty="0"/>
              <a:t>if</a:t>
            </a:r>
            <a:r>
              <a:rPr lang="en-US" sz="2800" b="1" dirty="0"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e1'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let x = v1 in e2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e2{v1/x}</a:t>
            </a:r>
            <a:br>
              <a:rPr lang="en-US" sz="2800" b="1" dirty="0">
                <a:latin typeface="Courier New"/>
                <a:cs typeface="Courier New"/>
              </a:rPr>
            </a:b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32E2-060D-9240-8FB3-7E98B65BDAB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1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substitution: the easy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Nothing to do for integers: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keep going through operations:</a:t>
            </a:r>
          </a:p>
          <a:p>
            <a:pPr marL="0" indent="0">
              <a:buNone/>
            </a:pPr>
            <a:r>
              <a:rPr lang="en-US" dirty="0"/>
              <a:t>	(e1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dirty="0"/>
              <a:t>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 are where substitution really happens:</a:t>
            </a:r>
          </a:p>
          <a:p>
            <a:pPr marL="0" indent="0">
              <a:buNone/>
            </a:pPr>
            <a:r>
              <a:rPr lang="en-US" dirty="0"/>
              <a:t>	x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v</a:t>
            </a:r>
          </a:p>
          <a:p>
            <a:pPr marL="0" indent="0">
              <a:buNone/>
            </a:pPr>
            <a:r>
              <a:rPr lang="en-US" dirty="0"/>
              <a:t>	y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=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E5A-E77E-D542-8BD7-51ECD6B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substitution: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20B-D8D6-154C-83A6-B4639186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(let y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let y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(e2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(let x = e1 in e2)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= </a:t>
            </a:r>
          </a:p>
          <a:p>
            <a:pPr marL="0" indent="0" algn="ctr">
              <a:buNone/>
            </a:pPr>
            <a:r>
              <a:rPr lang="en-US" dirty="0"/>
              <a:t>let x = (e1 </a:t>
            </a:r>
            <a:r>
              <a:rPr lang="en-US" dirty="0">
                <a:solidFill>
                  <a:schemeClr val="accent3"/>
                </a:solidFill>
              </a:rPr>
              <a:t>{v/x}</a:t>
            </a:r>
            <a:r>
              <a:rPr lang="en-US" dirty="0"/>
              <a:t>) in 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F1D99DE-40E2-9648-984D-6CE1EA1E0EBF}"/>
              </a:ext>
            </a:extLst>
          </p:cNvPr>
          <p:cNvSpPr/>
          <p:nvPr/>
        </p:nvSpPr>
        <p:spPr>
          <a:xfrm>
            <a:off x="6677891" y="3388695"/>
            <a:ext cx="2466109" cy="2341418"/>
          </a:xfrm>
          <a:prstGeom prst="wedgeRoundRectCallout">
            <a:avLst>
              <a:gd name="adj1" fmla="val -67170"/>
              <a:gd name="adj2" fmla="val 3791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Stop</a:t>
            </a:r>
            <a:r>
              <a:rPr lang="en-US" sz="2400" dirty="0">
                <a:latin typeface="CronosPro-Regular"/>
                <a:cs typeface="CronosPro-Regular"/>
              </a:rPr>
              <a:t> substituting in body.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x = 2 in x)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2BA2CE6-A5C0-5C45-93C9-27F6FDB01C25}"/>
              </a:ext>
            </a:extLst>
          </p:cNvPr>
          <p:cNvSpPr/>
          <p:nvPr/>
        </p:nvSpPr>
        <p:spPr>
          <a:xfrm>
            <a:off x="0" y="3255818"/>
            <a:ext cx="2466109" cy="2341418"/>
          </a:xfrm>
          <a:prstGeom prst="wedgeRoundRectCallout">
            <a:avLst>
              <a:gd name="adj1" fmla="val 125526"/>
              <a:gd name="adj2" fmla="val 3199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CronosPro-Regular"/>
                <a:cs typeface="CronosPro-Regular"/>
              </a:rPr>
              <a:t>Do</a:t>
            </a:r>
            <a:r>
              <a:rPr lang="en-US" sz="2400" dirty="0">
                <a:latin typeface="CronosPro-Regular"/>
                <a:cs typeface="CronosPro-Regular"/>
              </a:rPr>
              <a:t> substitute in binding.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e.g., </a:t>
            </a:r>
          </a:p>
          <a:p>
            <a:pPr algn="ctr"/>
            <a:r>
              <a:rPr lang="en-US" sz="2400" dirty="0">
                <a:latin typeface="CronosPro-Regular"/>
                <a:cs typeface="CronosPro-Regular"/>
              </a:rPr>
              <a:t>let x = 1 in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(let y = x in 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ACE1-FCE1-D145-A8D7-65276BB187DB}"/>
              </a:ext>
            </a:extLst>
          </p:cNvPr>
          <p:cNvSpPr txBox="1"/>
          <p:nvPr/>
        </p:nvSpPr>
        <p:spPr>
          <a:xfrm>
            <a:off x="580094" y="6308725"/>
            <a:ext cx="810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ronos Pro" panose="020C0502030403020304" pitchFamily="34" charset="77"/>
                <a:cs typeface="CronosPro-Regular"/>
              </a:rPr>
              <a:t>gets even trickier in the presence of functions:  see textbook re. capture-avoiding substitution</a:t>
            </a:r>
          </a:p>
        </p:txBody>
      </p:sp>
    </p:spTree>
    <p:extLst>
      <p:ext uri="{BB962C8B-B14F-4D97-AF65-F5344CB8AC3E}">
        <p14:creationId xmlns:p14="http://schemas.microsoft.com/office/powerpoint/2010/main" val="32210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1182B-376C-5F45-A9F7-93058ADB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96A12-EEAD-7443-B0A9-535FA2E7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 New"/>
                <a:cs typeface="Courier New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30962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CAF0-59EE-AF42-ADCD-FA83B86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70AD-95C4-FC45-89F2-2D5E7D0B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e1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if e1' then e2 else e3  </a:t>
            </a: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	if e1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e1'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true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e2</a:t>
            </a:r>
          </a:p>
          <a:p>
            <a:pPr marL="0" indent="0">
              <a:buNone/>
            </a:pPr>
            <a:endParaRPr lang="en-US" sz="2000" b="1" dirty="0"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latin typeface="Courier" pitchFamily="2" charset="0"/>
                <a:sym typeface="Wingdings" pitchFamily="2" charset="2"/>
              </a:rPr>
              <a:t>if false then e2 else e3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→</a:t>
            </a:r>
            <a:r>
              <a:rPr lang="en-US" sz="2000" b="1" dirty="0">
                <a:latin typeface="Courier" pitchFamily="2" charset="0"/>
                <a:sym typeface="Wingdings" pitchFamily="2" charset="2"/>
              </a:rPr>
              <a:t> e3</a:t>
            </a:r>
          </a:p>
          <a:p>
            <a:endParaRPr lang="en-US" sz="20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2BB6-90CB-1640-94A7-64781BC7793A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688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A5 due</a:t>
            </a:r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342900" lvl="1" indent="-342900">
              <a:buFont typeface="Arial"/>
              <a:buChar char="•"/>
            </a:pPr>
            <a:endParaRPr lang="en-US" sz="3200" u="sng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not a substitute.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3947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interpreter for tiny calculator language</a:t>
            </a:r>
          </a:p>
          <a:p>
            <a:r>
              <a:rPr lang="en-US" dirty="0" err="1"/>
              <a:t>lexing</a:t>
            </a:r>
            <a:r>
              <a:rPr lang="en-US" dirty="0"/>
              <a:t> into tokens</a:t>
            </a:r>
          </a:p>
          <a:p>
            <a:r>
              <a:rPr lang="en-US" dirty="0"/>
              <a:t>parsing into abstract syntax tree (AST)</a:t>
            </a:r>
          </a:p>
          <a:p>
            <a:r>
              <a:rPr lang="en-US" dirty="0"/>
              <a:t>evaluation based on single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finish evaluation</a:t>
            </a:r>
          </a:p>
          <a:p>
            <a:r>
              <a:rPr lang="en-US" dirty="0"/>
              <a:t>extend to a bigger language: let expressions</a:t>
            </a:r>
          </a:p>
          <a:p>
            <a:r>
              <a:rPr lang="en-US" dirty="0"/>
              <a:t>substitution model:  a way to think about evaluation of </a:t>
            </a:r>
            <a:r>
              <a:rPr lang="en-US" dirty="0">
                <a:latin typeface="Courier" pitchFamily="2" charset="0"/>
              </a:rPr>
              <a:t>let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AB-31D5-8B4B-848E-EAC65E3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calculator language BNF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3CE9-6BD8-304C-94FA-63072D8B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( e )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i="1" dirty="0">
                <a:latin typeface="Courier New"/>
                <a:cs typeface="Courier New"/>
              </a:rPr>
              <a:t>integers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D0A9F-0C52-7145-B363-CF1FD396FE1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340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evaluation strategy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expression e takes a single </a:t>
            </a:r>
            <a:r>
              <a:rPr lang="en-US" i="1" dirty="0"/>
              <a:t>step</a:t>
            </a:r>
            <a:r>
              <a:rPr lang="en-US" dirty="0"/>
              <a:t> to a new expression e’ by simplifying some subexpression</a:t>
            </a:r>
          </a:p>
          <a:p>
            <a:r>
              <a:rPr lang="en-US" dirty="0"/>
              <a:t>Expression keeps stepping until it reaches a </a:t>
            </a:r>
            <a:r>
              <a:rPr lang="en-US" i="1" dirty="0"/>
              <a:t>value</a:t>
            </a:r>
          </a:p>
          <a:p>
            <a:r>
              <a:rPr lang="en-US" dirty="0"/>
              <a:t>Values never step further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5CFB-B7D1-E149-9006-929F2179FC4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E4BC46-08B3-164A-A910-8CC66BC21638}"/>
              </a:ext>
            </a:extLst>
          </p:cNvPr>
          <p:cNvGrpSpPr/>
          <p:nvPr/>
        </p:nvGrpSpPr>
        <p:grpSpPr>
          <a:xfrm>
            <a:off x="583660" y="4563071"/>
            <a:ext cx="2109213" cy="1563092"/>
            <a:chOff x="583660" y="4563071"/>
            <a:chExt cx="2109213" cy="15630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9B0D4B-0638-7849-987B-5E99546511F2}"/>
                </a:ext>
              </a:extLst>
            </p:cNvPr>
            <p:cNvSpPr txBox="1"/>
            <p:nvPr/>
          </p:nvSpPr>
          <p:spPr>
            <a:xfrm>
              <a:off x="932817" y="5131138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724E3-6DFD-9B40-A7FB-EAC5EB78AB3A}"/>
                </a:ext>
              </a:extLst>
            </p:cNvPr>
            <p:cNvSpPr txBox="1"/>
            <p:nvPr/>
          </p:nvSpPr>
          <p:spPr>
            <a:xfrm>
              <a:off x="1495000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D4022-BBED-2247-9CA0-4DBBB3CD5B7D}"/>
                </a:ext>
              </a:extLst>
            </p:cNvPr>
            <p:cNvSpPr txBox="1"/>
            <p:nvPr/>
          </p:nvSpPr>
          <p:spPr>
            <a:xfrm>
              <a:off x="2020528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2AA70B-983F-D645-8F21-2771EBB82C77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flipH="1">
              <a:off x="1094411" y="4932403"/>
              <a:ext cx="562183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6E80F0-0234-824C-A360-FEB980CBCE3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56594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D629C-5692-7043-8590-E703AFE5E109}"/>
                </a:ext>
              </a:extLst>
            </p:cNvPr>
            <p:cNvSpPr txBox="1"/>
            <p:nvPr/>
          </p:nvSpPr>
          <p:spPr>
            <a:xfrm>
              <a:off x="583660" y="5756831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6936E-C0D6-B041-97B3-E11FC954CCB5}"/>
                </a:ext>
              </a:extLst>
            </p:cNvPr>
            <p:cNvSpPr txBox="1"/>
            <p:nvPr/>
          </p:nvSpPr>
          <p:spPr>
            <a:xfrm>
              <a:off x="1212891" y="575683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3C6FD-1262-0C4B-842E-2E48979C1E77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813851" y="5517246"/>
              <a:ext cx="246019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3F42F4-E20D-5A40-905A-840510F1D443}"/>
                </a:ext>
              </a:extLst>
            </p:cNvPr>
            <p:cNvCxnSpPr/>
            <p:nvPr/>
          </p:nvCxnSpPr>
          <p:spPr>
            <a:xfrm>
              <a:off x="1068442" y="5517246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79860-3B74-1849-B8A4-0A433625CBD4}"/>
                </a:ext>
              </a:extLst>
            </p:cNvPr>
            <p:cNvSpPr txBox="1"/>
            <p:nvPr/>
          </p:nvSpPr>
          <p:spPr>
            <a:xfrm>
              <a:off x="1741118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53C978-7380-964C-8885-E6985D6EF8D1}"/>
                </a:ext>
              </a:extLst>
            </p:cNvPr>
            <p:cNvSpPr txBox="1"/>
            <p:nvPr/>
          </p:nvSpPr>
          <p:spPr>
            <a:xfrm>
              <a:off x="2370349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3ED608-35F1-914A-BB50-C3FEAF871385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1902380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245EC4-500F-3146-A9B5-88D7584ED62E}"/>
                </a:ext>
              </a:extLst>
            </p:cNvPr>
            <p:cNvCxnSpPr/>
            <p:nvPr/>
          </p:nvCxnSpPr>
          <p:spPr>
            <a:xfrm>
              <a:off x="2216996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025C74-627D-2648-923A-F97277120860}"/>
              </a:ext>
            </a:extLst>
          </p:cNvPr>
          <p:cNvGrpSpPr/>
          <p:nvPr/>
        </p:nvGrpSpPr>
        <p:grpSpPr>
          <a:xfrm>
            <a:off x="3081441" y="4563071"/>
            <a:ext cx="1760056" cy="1560302"/>
            <a:chOff x="3081441" y="4563071"/>
            <a:chExt cx="1760056" cy="1560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03DC2-8122-1741-89B7-B0FC25E461F5}"/>
                </a:ext>
              </a:extLst>
            </p:cNvPr>
            <p:cNvSpPr txBox="1"/>
            <p:nvPr/>
          </p:nvSpPr>
          <p:spPr>
            <a:xfrm>
              <a:off x="3081441" y="5131138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11F15E-4FF4-4E45-8F17-518D6CA24488}"/>
                </a:ext>
              </a:extLst>
            </p:cNvPr>
            <p:cNvSpPr txBox="1"/>
            <p:nvPr/>
          </p:nvSpPr>
          <p:spPr>
            <a:xfrm>
              <a:off x="3643624" y="4563071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FA5429-5EE9-3045-BAC5-926ACAFFD39C}"/>
                </a:ext>
              </a:extLst>
            </p:cNvPr>
            <p:cNvSpPr txBox="1"/>
            <p:nvPr/>
          </p:nvSpPr>
          <p:spPr>
            <a:xfrm>
              <a:off x="4169152" y="5147914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BDDFED-D32E-3947-A656-8859A46DAB38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flipH="1">
              <a:off x="3311632" y="4932403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0BAEA0-F3E6-3F4A-A511-5D09E1C1A8A1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3805218" y="4932403"/>
              <a:ext cx="525528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7AC382-60FD-8640-B103-21307652FB65}"/>
                </a:ext>
              </a:extLst>
            </p:cNvPr>
            <p:cNvSpPr txBox="1"/>
            <p:nvPr/>
          </p:nvSpPr>
          <p:spPr>
            <a:xfrm>
              <a:off x="3889742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B372DD-2CBA-F742-9759-3070048D85D0}"/>
                </a:ext>
              </a:extLst>
            </p:cNvPr>
            <p:cNvSpPr txBox="1"/>
            <p:nvPr/>
          </p:nvSpPr>
          <p:spPr>
            <a:xfrm>
              <a:off x="4518973" y="5754041"/>
              <a:ext cx="322524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6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C298F5-DAE5-104B-A959-D3950ACCA828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4051004" y="5514456"/>
              <a:ext cx="314948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9ACAB4-7350-A24C-857D-0CC7AEBC528D}"/>
                </a:ext>
              </a:extLst>
            </p:cNvPr>
            <p:cNvCxnSpPr/>
            <p:nvPr/>
          </p:nvCxnSpPr>
          <p:spPr>
            <a:xfrm>
              <a:off x="4365620" y="5500470"/>
              <a:ext cx="314615" cy="23958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D260D1-BE06-684D-BD55-A17683486D17}"/>
              </a:ext>
            </a:extLst>
          </p:cNvPr>
          <p:cNvGrpSpPr/>
          <p:nvPr/>
        </p:nvGrpSpPr>
        <p:grpSpPr>
          <a:xfrm>
            <a:off x="5425756" y="4547547"/>
            <a:ext cx="1548093" cy="954175"/>
            <a:chOff x="5425756" y="4547547"/>
            <a:chExt cx="1548093" cy="9541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857ABB-A13B-C648-8B45-44815D1FC5F0}"/>
                </a:ext>
              </a:extLst>
            </p:cNvPr>
            <p:cNvSpPr txBox="1"/>
            <p:nvPr/>
          </p:nvSpPr>
          <p:spPr>
            <a:xfrm>
              <a:off x="5425756" y="5115614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AD8287-B804-A949-B0E0-E208A16FAFEE}"/>
                </a:ext>
              </a:extLst>
            </p:cNvPr>
            <p:cNvSpPr txBox="1"/>
            <p:nvPr/>
          </p:nvSpPr>
          <p:spPr>
            <a:xfrm>
              <a:off x="5987939" y="4547547"/>
              <a:ext cx="32318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87544E-5C52-B34E-AEDD-7B443403F1FD}"/>
                </a:ext>
              </a:extLst>
            </p:cNvPr>
            <p:cNvSpPr txBox="1"/>
            <p:nvPr/>
          </p:nvSpPr>
          <p:spPr>
            <a:xfrm>
              <a:off x="6513467" y="5132390"/>
              <a:ext cx="46038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11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3DDA47-352B-9B48-929C-7617026BA3B3}"/>
                </a:ext>
              </a:extLst>
            </p:cNvPr>
            <p:cNvCxnSpPr>
              <a:stCxn id="34" idx="2"/>
              <a:endCxn id="33" idx="0"/>
            </p:cNvCxnSpPr>
            <p:nvPr/>
          </p:nvCxnSpPr>
          <p:spPr>
            <a:xfrm flipH="1">
              <a:off x="5655947" y="4916879"/>
              <a:ext cx="493586" cy="198735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D30A14-A8C6-8B43-B905-12EC77AC688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149533" y="4916879"/>
              <a:ext cx="594125" cy="215511"/>
            </a:xfrm>
            <a:prstGeom prst="straightConnector1">
              <a:avLst/>
            </a:prstGeom>
            <a:ln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479D5D-CA2C-0C4B-8522-3B2ED9726DA4}"/>
              </a:ext>
            </a:extLst>
          </p:cNvPr>
          <p:cNvSpPr txBox="1"/>
          <p:nvPr/>
        </p:nvSpPr>
        <p:spPr>
          <a:xfrm>
            <a:off x="7871872" y="4547547"/>
            <a:ext cx="46038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429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ADD01-FAE0-1745-A96B-B8F97BB0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DE8A8-FB52-3044-87AE-BF51C3A80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Dynamic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970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1500" b="1" dirty="0">
                <a:latin typeface="Courier New"/>
                <a:cs typeface="Courier New"/>
              </a:rPr>
              <a:t> e'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2983263" y="5221705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single-step relation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2ECDF2-B7D1-8F43-8E0C-332680B915BD}"/>
              </a:ext>
            </a:extLst>
          </p:cNvPr>
          <p:cNvSpPr/>
          <p:nvPr/>
        </p:nvSpPr>
        <p:spPr>
          <a:xfrm>
            <a:off x="2850213" y="6070662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>
                <a:latin typeface="Courier" pitchFamily="2" charset="0"/>
              </a:rPr>
              <a:t>step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120559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73970"/>
            <a:ext cx="6497054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v </a:t>
            </a:r>
            <a:r>
              <a:rPr lang="en-US" sz="11500" b="1" dirty="0">
                <a:solidFill>
                  <a:schemeClr val="tx2"/>
                </a:solidFill>
                <a:latin typeface="Courier New"/>
                <a:cs typeface="Courier New"/>
              </a:rPr>
              <a:t>↛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136351" y="5221705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values never step</a:t>
            </a:r>
          </a:p>
        </p:txBody>
      </p:sp>
    </p:spTree>
    <p:extLst>
      <p:ext uri="{BB962C8B-B14F-4D97-AF65-F5344CB8AC3E}">
        <p14:creationId xmlns:p14="http://schemas.microsoft.com/office/powerpoint/2010/main" val="137969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5264</TotalTime>
  <Words>755</Words>
  <Application>Microsoft Macintosh PowerPoint</Application>
  <PresentationFormat>On-screen Show (4:3)</PresentationFormat>
  <Paragraphs>174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Review: calculator language BNF</vt:lpstr>
      <vt:lpstr>Review: evaluation strategy</vt:lpstr>
      <vt:lpstr>Clicker Question 2</vt:lpstr>
      <vt:lpstr>Formal Dynamic Semantics</vt:lpstr>
      <vt:lpstr>PowerPoint Presentation</vt:lpstr>
      <vt:lpstr>PowerPoint Presentation</vt:lpstr>
      <vt:lpstr>PowerPoint Presentation</vt:lpstr>
      <vt:lpstr>Clicker Question 3</vt:lpstr>
      <vt:lpstr>Inductively defined relation</vt:lpstr>
      <vt:lpstr>Let Expressions</vt:lpstr>
      <vt:lpstr>Let expressions</vt:lpstr>
      <vt:lpstr>Let semantics</vt:lpstr>
      <vt:lpstr>PowerPoint Presentation</vt:lpstr>
      <vt:lpstr>Let semantics</vt:lpstr>
      <vt:lpstr>Defining substitution: the easy parts</vt:lpstr>
      <vt:lpstr>Defining substitution: let</vt:lpstr>
      <vt:lpstr>If expressions</vt:lpstr>
      <vt:lpstr>If semantics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495</cp:revision>
  <dcterms:created xsi:type="dcterms:W3CDTF">2014-08-25T19:49:24Z</dcterms:created>
  <dcterms:modified xsi:type="dcterms:W3CDTF">2019-10-30T03:18:18Z</dcterms:modified>
</cp:coreProperties>
</file>