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545" r:id="rId2"/>
    <p:sldId id="760" r:id="rId3"/>
    <p:sldId id="727" r:id="rId4"/>
    <p:sldId id="877" r:id="rId5"/>
    <p:sldId id="876" r:id="rId6"/>
    <p:sldId id="868" r:id="rId7"/>
    <p:sldId id="835" r:id="rId8"/>
    <p:sldId id="889" r:id="rId9"/>
    <p:sldId id="782" r:id="rId10"/>
    <p:sldId id="878" r:id="rId11"/>
    <p:sldId id="888" r:id="rId12"/>
    <p:sldId id="890" r:id="rId13"/>
    <p:sldId id="879" r:id="rId14"/>
    <p:sldId id="880" r:id="rId15"/>
    <p:sldId id="891" r:id="rId16"/>
    <p:sldId id="900" r:id="rId17"/>
    <p:sldId id="901" r:id="rId18"/>
    <p:sldId id="892" r:id="rId19"/>
    <p:sldId id="902" r:id="rId20"/>
    <p:sldId id="903" r:id="rId21"/>
    <p:sldId id="893" r:id="rId22"/>
    <p:sldId id="894" r:id="rId23"/>
    <p:sldId id="904" r:id="rId24"/>
    <p:sldId id="884" r:id="rId25"/>
    <p:sldId id="895" r:id="rId26"/>
    <p:sldId id="885" r:id="rId27"/>
    <p:sldId id="896" r:id="rId28"/>
    <p:sldId id="897" r:id="rId29"/>
    <p:sldId id="898" r:id="rId30"/>
    <p:sldId id="899" r:id="rId31"/>
    <p:sldId id="750" r:id="rId32"/>
    <p:sldId id="751" r:id="rId33"/>
    <p:sldId id="546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0506" autoAdjust="0"/>
  </p:normalViewPr>
  <p:slideViewPr>
    <p:cSldViewPr snapToGrid="0" snapToObjects="1">
      <p:cViewPr varScale="1">
        <p:scale>
          <a:sx n="90" d="100"/>
          <a:sy n="90" d="100"/>
        </p:scale>
        <p:origin x="17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ssclipart.com/no-money-clipart-money-payment-loan-kx3vwc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ssclipart.com/no-money-clipart-money-payment-loan-kx3vwc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ssclipart.com/no-money-clipart-money-payment-loan-kx3vwc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Sushi-boat.jpg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pictures-of-money/17121704418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Currency-Dollars-Money-Bills-Banknotes-Cash-426026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pictures-of-money/17121704418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3 copies, start at 10:00:42</a:t>
            </a:r>
          </a:p>
          <a:p>
            <a:r>
              <a:rPr lang="en-US" dirty="0"/>
              <a:t>I</a:t>
            </a:r>
            <a:r>
              <a:rPr lang="en-US" baseline="0" dirty="0"/>
              <a:t> chose this music because today we're talking about a monetary metaphor for analysis of efficiency.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Spend $r for each binding.  That’s $32r.  Which takes us from positive to negative $16r.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https://www.kissclipart.com/no-money-clipart-money-payment-loan-kx3vwc/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82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Spend $r for each binding.  That’s $32r.  Which takes us from positive to negative $16r.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https://www.kissclipart.com/no-money-clipart-money-payment-loan-kx3vwc/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95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Spend $r for each binding.  That’s $32r.  Which takes us from positive to negative $16r.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https://www.kissclipart.com/no-money-clipart-money-payment-loan-kx3vwc/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14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We’re now fiscally solvent!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93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We’re now fiscally solvent!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74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We’re now fiscally solvent!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40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ronos Pro" panose="020C0502030403020304" pitchFamily="34" charset="77"/>
            </a:endParaRPr>
          </a:p>
          <a:p>
            <a:r>
              <a:rPr lang="en-US" dirty="0">
                <a:latin typeface="Cronos Pro" panose="020C0502030403020304" pitchFamily="34" charset="77"/>
              </a:rPr>
              <a:t>Not throwing shade here:  I ate a lot of ramen as a grad student and extremely little sushi</a:t>
            </a:r>
            <a:endParaRPr lang="en-US" dirty="0"/>
          </a:p>
          <a:p>
            <a:endParaRPr lang="en-US" dirty="0"/>
          </a:p>
          <a:p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https://commons.wikimedia.org/wiki/File:Sushi-boat.jpg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325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88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Whenever front gets emptied by dequeues, we reverse back and make it the front</a:t>
            </a:r>
          </a:p>
          <a:p>
            <a:r>
              <a:rPr lang="en-US" dirty="0"/>
              <a:t>Enqueues happen on back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02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hash table has bank account</a:t>
            </a:r>
          </a:p>
          <a:p>
            <a:r>
              <a:rPr lang="en-US" dirty="0"/>
              <a:t>On each insert, pay r credits into account</a:t>
            </a:r>
          </a:p>
          <a:p>
            <a:r>
              <a:rPr lang="en-US" dirty="0"/>
              <a:t>At time of resize, have n elements, hence r*n credit</a:t>
            </a:r>
          </a:p>
          <a:p>
            <a:r>
              <a:rPr lang="en-US" dirty="0"/>
              <a:t>Empty the bank account to pay for the resize</a:t>
            </a:r>
          </a:p>
          <a:p>
            <a:endParaRPr lang="en-US" dirty="0"/>
          </a:p>
          <a:p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https://www.flickr.com/photos/pictures-of-money/17121704418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2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520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We’re now fiscally solvent!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785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asked John why Bob left.</a:t>
            </a:r>
            <a:r>
              <a:rPr lang="en-US" baseline="0" dirty="0"/>
              <a:t>  John says it was the Ithaca winter---Bob was a Californian and went back there.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18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alpha and capacity at resize?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07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02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another way of looking at the problem that reduces the O(n) resize operation to O(1).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31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Allocate new array of twice previous size</a:t>
            </a:r>
          </a:p>
          <a:p>
            <a:pPr lvl="1"/>
            <a:r>
              <a:rPr lang="en-US" dirty="0"/>
              <a:t>Suppose old size is c; then new size will be 2c</a:t>
            </a:r>
          </a:p>
          <a:p>
            <a:pPr lvl="1"/>
            <a:r>
              <a:rPr lang="en-US" dirty="0"/>
              <a:t>Suppose there are n bindings</a:t>
            </a:r>
          </a:p>
          <a:p>
            <a:pPr lvl="2"/>
            <a:r>
              <a:rPr lang="en-US" dirty="0"/>
              <a:t>Since load factor is 2, there are 2c bindings</a:t>
            </a:r>
          </a:p>
          <a:p>
            <a:pPr lvl="2"/>
            <a:r>
              <a:rPr lang="en-US" dirty="0"/>
              <a:t>So n = 2c</a:t>
            </a:r>
          </a:p>
          <a:p>
            <a:pPr lvl="1"/>
            <a:r>
              <a:rPr lang="en-US" dirty="0"/>
              <a:t>Cost:  O(n)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68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Apply hash function to each existing key</a:t>
            </a:r>
          </a:p>
          <a:p>
            <a:pPr lvl="1"/>
            <a:r>
              <a:rPr lang="en-US" dirty="0"/>
              <a:t>Cost: O(n)</a:t>
            </a:r>
          </a:p>
          <a:p>
            <a:r>
              <a:rPr lang="en-US" dirty="0"/>
              <a:t>Insert each existing binding into a list</a:t>
            </a:r>
          </a:p>
          <a:p>
            <a:pPr lvl="1"/>
            <a:r>
              <a:rPr lang="en-US" dirty="0"/>
              <a:t>Expected Cost: O(n)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https://www.maxpixel.net/Currency-Dollars-Money-Bills-Banknotes-Cash-426026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67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hash table has bank account</a:t>
            </a:r>
          </a:p>
          <a:p>
            <a:r>
              <a:rPr lang="en-US" dirty="0"/>
              <a:t>On each insert, pay r credits into account</a:t>
            </a:r>
          </a:p>
          <a:p>
            <a:r>
              <a:rPr lang="en-US" dirty="0"/>
              <a:t>At time of resize, have n elements, hence r*n credit</a:t>
            </a:r>
          </a:p>
          <a:p>
            <a:r>
              <a:rPr lang="en-US" dirty="0"/>
              <a:t>Empty the bank account to pay for the resize</a:t>
            </a:r>
          </a:p>
          <a:p>
            <a:endParaRPr lang="en-US" dirty="0"/>
          </a:p>
          <a:p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https://www.flickr.com/photos/pictures-of-money/17121704418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08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37804"/>
            <a:ext cx="7772400" cy="1470025"/>
          </a:xfrm>
        </p:spPr>
        <p:txBody>
          <a:bodyPr>
            <a:noAutofit/>
          </a:bodyPr>
          <a:lstStyle>
            <a:lvl1pPr algn="ctr">
              <a:defRPr sz="8000"/>
            </a:lvl1pPr>
          </a:lstStyle>
          <a:p>
            <a:r>
              <a:rPr lang="en-US" dirty="0"/>
              <a:t>CS 3110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1371600" y="3951012"/>
            <a:ext cx="6400800" cy="1058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i="0" kern="1200">
                <a:solidFill>
                  <a:schemeClr val="tx1"/>
                </a:solidFill>
                <a:latin typeface="CronosPro-Regular"/>
                <a:ea typeface="+mn-ea"/>
                <a:cs typeface="CronosPro-Regular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ronosPro-Regular"/>
                <a:ea typeface="+mn-ea"/>
                <a:cs typeface="CronosPro-Regular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ronosPro-Regular"/>
                <a:ea typeface="+mn-ea"/>
                <a:cs typeface="CronosPro-Regular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ronosPro-Regular"/>
                <a:ea typeface="+mn-ea"/>
                <a:cs typeface="CronosPro-Regular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ronosPro-Regular"/>
                <a:ea typeface="+mn-ea"/>
                <a:cs typeface="CronosPro-Regular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Prof. Clarkson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Spring 2015</a:t>
            </a:r>
          </a:p>
        </p:txBody>
      </p:sp>
    </p:spTree>
    <p:extLst>
      <p:ext uri="{BB962C8B-B14F-4D97-AF65-F5344CB8AC3E}">
        <p14:creationId xmlns:p14="http://schemas.microsoft.com/office/powerpoint/2010/main" val="396895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panose="020C0502030403020304" pitchFamily="34" charset="77"/>
          <a:ea typeface="+mj-ea"/>
          <a:cs typeface="Cronos Pro" panose="020C0502030403020304" pitchFamily="34" charset="77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Amortized Analysis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822915"/>
          </a:xfrm>
        </p:spPr>
        <p:txBody>
          <a:bodyPr>
            <a:normAutofit/>
          </a:bodyPr>
          <a:lstStyle/>
          <a:p>
            <a:r>
              <a:rPr lang="en-US" dirty="0"/>
              <a:t>Today’s music: :  "Money, Money, Money" by ABBA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1060192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321D81-BE04-DF45-981D-D00B74F8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4A8455-40D1-BA47-BDA4-15AA50D75A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86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5A52E8-4D98-6C4A-B56E-C73FE39C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 resize</a:t>
            </a:r>
          </a:p>
        </p:txBody>
      </p:sp>
      <p:sp>
        <p:nvSpPr>
          <p:cNvPr id="6" name="Shape 282">
            <a:extLst>
              <a:ext uri="{FF2B5EF4-FFF2-40B4-BE49-F238E27FC236}">
                <a16:creationId xmlns:a16="http://schemas.microsoft.com/office/drawing/2014/main" id="{4562E940-595B-6045-AFFA-84D731EE666A}"/>
              </a:ext>
            </a:extLst>
          </p:cNvPr>
          <p:cNvSpPr/>
          <p:nvPr/>
        </p:nvSpPr>
        <p:spPr>
          <a:xfrm>
            <a:off x="2024926" y="2844421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" name="Shape 283">
            <a:extLst>
              <a:ext uri="{FF2B5EF4-FFF2-40B4-BE49-F238E27FC236}">
                <a16:creationId xmlns:a16="http://schemas.microsoft.com/office/drawing/2014/main" id="{8C8F5F10-F783-694B-B4FB-AD74B04BC633}"/>
              </a:ext>
            </a:extLst>
          </p:cNvPr>
          <p:cNvSpPr/>
          <p:nvPr/>
        </p:nvSpPr>
        <p:spPr>
          <a:xfrm>
            <a:off x="2024926" y="3175778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" name="Shape 284">
            <a:extLst>
              <a:ext uri="{FF2B5EF4-FFF2-40B4-BE49-F238E27FC236}">
                <a16:creationId xmlns:a16="http://schemas.microsoft.com/office/drawing/2014/main" id="{84099364-06CA-9147-8776-7F07038A8DC4}"/>
              </a:ext>
            </a:extLst>
          </p:cNvPr>
          <p:cNvSpPr/>
          <p:nvPr/>
        </p:nvSpPr>
        <p:spPr>
          <a:xfrm>
            <a:off x="2024926" y="3507073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sp>
        <p:nvSpPr>
          <p:cNvPr id="10" name="Shape 288">
            <a:extLst>
              <a:ext uri="{FF2B5EF4-FFF2-40B4-BE49-F238E27FC236}">
                <a16:creationId xmlns:a16="http://schemas.microsoft.com/office/drawing/2014/main" id="{7FCDDD3C-007B-A84B-B63B-B9EEDECFD226}"/>
              </a:ext>
            </a:extLst>
          </p:cNvPr>
          <p:cNvSpPr/>
          <p:nvPr/>
        </p:nvSpPr>
        <p:spPr>
          <a:xfrm>
            <a:off x="2024926" y="3838368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sp>
        <p:nvSpPr>
          <p:cNvPr id="11" name="Shape 282">
            <a:extLst>
              <a:ext uri="{FF2B5EF4-FFF2-40B4-BE49-F238E27FC236}">
                <a16:creationId xmlns:a16="http://schemas.microsoft.com/office/drawing/2014/main" id="{FB087D68-CA13-3B46-B077-D1D1937A2AC3}"/>
              </a:ext>
            </a:extLst>
          </p:cNvPr>
          <p:cNvSpPr/>
          <p:nvPr/>
        </p:nvSpPr>
        <p:spPr>
          <a:xfrm>
            <a:off x="5797348" y="2110092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" name="Shape 283">
            <a:extLst>
              <a:ext uri="{FF2B5EF4-FFF2-40B4-BE49-F238E27FC236}">
                <a16:creationId xmlns:a16="http://schemas.microsoft.com/office/drawing/2014/main" id="{E66C4CC9-90E5-6949-B1AB-3F77CBF564C5}"/>
              </a:ext>
            </a:extLst>
          </p:cNvPr>
          <p:cNvSpPr/>
          <p:nvPr/>
        </p:nvSpPr>
        <p:spPr>
          <a:xfrm>
            <a:off x="5797348" y="2441449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" name="Shape 284">
            <a:extLst>
              <a:ext uri="{FF2B5EF4-FFF2-40B4-BE49-F238E27FC236}">
                <a16:creationId xmlns:a16="http://schemas.microsoft.com/office/drawing/2014/main" id="{73B84621-8F40-4141-A9C1-BA89B9B379AB}"/>
              </a:ext>
            </a:extLst>
          </p:cNvPr>
          <p:cNvSpPr/>
          <p:nvPr/>
        </p:nvSpPr>
        <p:spPr>
          <a:xfrm>
            <a:off x="5797348" y="2772744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sp>
        <p:nvSpPr>
          <p:cNvPr id="14" name="Shape 285">
            <a:extLst>
              <a:ext uri="{FF2B5EF4-FFF2-40B4-BE49-F238E27FC236}">
                <a16:creationId xmlns:a16="http://schemas.microsoft.com/office/drawing/2014/main" id="{D58C71A0-9758-4845-AA64-9CC6A5DFC523}"/>
              </a:ext>
            </a:extLst>
          </p:cNvPr>
          <p:cNvSpPr/>
          <p:nvPr/>
        </p:nvSpPr>
        <p:spPr>
          <a:xfrm>
            <a:off x="5797348" y="3435397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sp>
        <p:nvSpPr>
          <p:cNvPr id="15" name="Shape 288">
            <a:extLst>
              <a:ext uri="{FF2B5EF4-FFF2-40B4-BE49-F238E27FC236}">
                <a16:creationId xmlns:a16="http://schemas.microsoft.com/office/drawing/2014/main" id="{85A3DDAC-6AA5-CC4B-815F-C3E42BD48A82}"/>
              </a:ext>
            </a:extLst>
          </p:cNvPr>
          <p:cNvSpPr/>
          <p:nvPr/>
        </p:nvSpPr>
        <p:spPr>
          <a:xfrm>
            <a:off x="5797348" y="3104039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sp>
        <p:nvSpPr>
          <p:cNvPr id="16" name="Shape 282">
            <a:extLst>
              <a:ext uri="{FF2B5EF4-FFF2-40B4-BE49-F238E27FC236}">
                <a16:creationId xmlns:a16="http://schemas.microsoft.com/office/drawing/2014/main" id="{5425A303-9BB6-7F40-B0F6-AA49C48AB27D}"/>
              </a:ext>
            </a:extLst>
          </p:cNvPr>
          <p:cNvSpPr/>
          <p:nvPr/>
        </p:nvSpPr>
        <p:spPr>
          <a:xfrm>
            <a:off x="5797348" y="3771947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" name="Shape 283">
            <a:extLst>
              <a:ext uri="{FF2B5EF4-FFF2-40B4-BE49-F238E27FC236}">
                <a16:creationId xmlns:a16="http://schemas.microsoft.com/office/drawing/2014/main" id="{844EF34D-2802-3D4B-A20A-6EA5DD8259E8}"/>
              </a:ext>
            </a:extLst>
          </p:cNvPr>
          <p:cNvSpPr/>
          <p:nvPr/>
        </p:nvSpPr>
        <p:spPr>
          <a:xfrm>
            <a:off x="5797348" y="4103304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" name="Shape 284">
            <a:extLst>
              <a:ext uri="{FF2B5EF4-FFF2-40B4-BE49-F238E27FC236}">
                <a16:creationId xmlns:a16="http://schemas.microsoft.com/office/drawing/2014/main" id="{C85BB558-AED6-4E43-89EB-1B9BB59E0946}"/>
              </a:ext>
            </a:extLst>
          </p:cNvPr>
          <p:cNvSpPr/>
          <p:nvPr/>
        </p:nvSpPr>
        <p:spPr>
          <a:xfrm>
            <a:off x="5797348" y="4434599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178AAF-F033-A543-AEDF-4A0277DCBD24}"/>
              </a:ext>
            </a:extLst>
          </p:cNvPr>
          <p:cNvCxnSpPr>
            <a:cxnSpLocks/>
          </p:cNvCxnSpPr>
          <p:nvPr/>
        </p:nvCxnSpPr>
        <p:spPr>
          <a:xfrm>
            <a:off x="3081403" y="3506977"/>
            <a:ext cx="2292263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0D7160-F02F-8740-A51A-722E44BBFBDB}"/>
              </a:ext>
            </a:extLst>
          </p:cNvPr>
          <p:cNvSpPr txBox="1"/>
          <p:nvPr/>
        </p:nvSpPr>
        <p:spPr>
          <a:xfrm>
            <a:off x="3309785" y="3119525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double capacity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846531-F669-6642-8F09-230AEEE504A1}"/>
              </a:ext>
            </a:extLst>
          </p:cNvPr>
          <p:cNvSpPr txBox="1"/>
          <p:nvPr/>
        </p:nvSpPr>
        <p:spPr>
          <a:xfrm>
            <a:off x="2660258" y="5840282"/>
            <a:ext cx="3823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CronosPro-Regular"/>
                <a:cs typeface="CronosPro-Regular"/>
              </a:rPr>
              <a:t>Cost = O(n) = O(2c)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CCB8E7-06B1-C341-BE59-445B2F7B8188}"/>
              </a:ext>
            </a:extLst>
          </p:cNvPr>
          <p:cNvSpPr txBox="1"/>
          <p:nvPr/>
        </p:nvSpPr>
        <p:spPr>
          <a:xfrm>
            <a:off x="1585913" y="454342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capacity = 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8945F3-DD5C-D746-B758-18CEEE9D31D5}"/>
              </a:ext>
            </a:extLst>
          </p:cNvPr>
          <p:cNvSpPr txBox="1"/>
          <p:nvPr/>
        </p:nvSpPr>
        <p:spPr>
          <a:xfrm>
            <a:off x="5373666" y="4912757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capacity = 2c</a:t>
            </a:r>
          </a:p>
        </p:txBody>
      </p:sp>
    </p:spTree>
    <p:extLst>
      <p:ext uri="{BB962C8B-B14F-4D97-AF65-F5344CB8AC3E}">
        <p14:creationId xmlns:p14="http://schemas.microsoft.com/office/powerpoint/2010/main" val="3034900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5A52E8-4D98-6C4A-B56E-C73FE39C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 resize</a:t>
            </a:r>
          </a:p>
        </p:txBody>
      </p:sp>
      <p:sp>
        <p:nvSpPr>
          <p:cNvPr id="11" name="Shape 282">
            <a:extLst>
              <a:ext uri="{FF2B5EF4-FFF2-40B4-BE49-F238E27FC236}">
                <a16:creationId xmlns:a16="http://schemas.microsoft.com/office/drawing/2014/main" id="{FB087D68-CA13-3B46-B077-D1D1937A2AC3}"/>
              </a:ext>
            </a:extLst>
          </p:cNvPr>
          <p:cNvSpPr/>
          <p:nvPr/>
        </p:nvSpPr>
        <p:spPr>
          <a:xfrm>
            <a:off x="5797348" y="2110092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" name="Shape 283">
            <a:extLst>
              <a:ext uri="{FF2B5EF4-FFF2-40B4-BE49-F238E27FC236}">
                <a16:creationId xmlns:a16="http://schemas.microsoft.com/office/drawing/2014/main" id="{E66C4CC9-90E5-6949-B1AB-3F77CBF564C5}"/>
              </a:ext>
            </a:extLst>
          </p:cNvPr>
          <p:cNvSpPr/>
          <p:nvPr/>
        </p:nvSpPr>
        <p:spPr>
          <a:xfrm>
            <a:off x="5797348" y="2441449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" name="Shape 284">
            <a:extLst>
              <a:ext uri="{FF2B5EF4-FFF2-40B4-BE49-F238E27FC236}">
                <a16:creationId xmlns:a16="http://schemas.microsoft.com/office/drawing/2014/main" id="{73B84621-8F40-4141-A9C1-BA89B9B379AB}"/>
              </a:ext>
            </a:extLst>
          </p:cNvPr>
          <p:cNvSpPr/>
          <p:nvPr/>
        </p:nvSpPr>
        <p:spPr>
          <a:xfrm>
            <a:off x="5797348" y="2772744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sp>
        <p:nvSpPr>
          <p:cNvPr id="14" name="Shape 285">
            <a:extLst>
              <a:ext uri="{FF2B5EF4-FFF2-40B4-BE49-F238E27FC236}">
                <a16:creationId xmlns:a16="http://schemas.microsoft.com/office/drawing/2014/main" id="{D58C71A0-9758-4845-AA64-9CC6A5DFC523}"/>
              </a:ext>
            </a:extLst>
          </p:cNvPr>
          <p:cNvSpPr/>
          <p:nvPr/>
        </p:nvSpPr>
        <p:spPr>
          <a:xfrm>
            <a:off x="5797348" y="3435397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sp>
        <p:nvSpPr>
          <p:cNvPr id="15" name="Shape 288">
            <a:extLst>
              <a:ext uri="{FF2B5EF4-FFF2-40B4-BE49-F238E27FC236}">
                <a16:creationId xmlns:a16="http://schemas.microsoft.com/office/drawing/2014/main" id="{85A3DDAC-6AA5-CC4B-815F-C3E42BD48A82}"/>
              </a:ext>
            </a:extLst>
          </p:cNvPr>
          <p:cNvSpPr/>
          <p:nvPr/>
        </p:nvSpPr>
        <p:spPr>
          <a:xfrm>
            <a:off x="5797348" y="3104039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sp>
        <p:nvSpPr>
          <p:cNvPr id="16" name="Shape 282">
            <a:extLst>
              <a:ext uri="{FF2B5EF4-FFF2-40B4-BE49-F238E27FC236}">
                <a16:creationId xmlns:a16="http://schemas.microsoft.com/office/drawing/2014/main" id="{5425A303-9BB6-7F40-B0F6-AA49C48AB27D}"/>
              </a:ext>
            </a:extLst>
          </p:cNvPr>
          <p:cNvSpPr/>
          <p:nvPr/>
        </p:nvSpPr>
        <p:spPr>
          <a:xfrm>
            <a:off x="5797348" y="3771947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" name="Shape 283">
            <a:extLst>
              <a:ext uri="{FF2B5EF4-FFF2-40B4-BE49-F238E27FC236}">
                <a16:creationId xmlns:a16="http://schemas.microsoft.com/office/drawing/2014/main" id="{844EF34D-2802-3D4B-A20A-6EA5DD8259E8}"/>
              </a:ext>
            </a:extLst>
          </p:cNvPr>
          <p:cNvSpPr/>
          <p:nvPr/>
        </p:nvSpPr>
        <p:spPr>
          <a:xfrm>
            <a:off x="5797348" y="4103304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" name="Shape 284">
            <a:extLst>
              <a:ext uri="{FF2B5EF4-FFF2-40B4-BE49-F238E27FC236}">
                <a16:creationId xmlns:a16="http://schemas.microsoft.com/office/drawing/2014/main" id="{C85BB558-AED6-4E43-89EB-1B9BB59E0946}"/>
              </a:ext>
            </a:extLst>
          </p:cNvPr>
          <p:cNvSpPr/>
          <p:nvPr/>
        </p:nvSpPr>
        <p:spPr>
          <a:xfrm>
            <a:off x="5797348" y="4434599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178AAF-F033-A543-AEDF-4A0277DCBD24}"/>
              </a:ext>
            </a:extLst>
          </p:cNvPr>
          <p:cNvCxnSpPr>
            <a:cxnSpLocks/>
          </p:cNvCxnSpPr>
          <p:nvPr/>
        </p:nvCxnSpPr>
        <p:spPr>
          <a:xfrm>
            <a:off x="4367324" y="3506977"/>
            <a:ext cx="1006342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0D7160-F02F-8740-A51A-722E44BBFBDB}"/>
              </a:ext>
            </a:extLst>
          </p:cNvPr>
          <p:cNvSpPr txBox="1"/>
          <p:nvPr/>
        </p:nvSpPr>
        <p:spPr>
          <a:xfrm>
            <a:off x="4452775" y="313764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rehash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846531-F669-6642-8F09-230AEEE504A1}"/>
              </a:ext>
            </a:extLst>
          </p:cNvPr>
          <p:cNvSpPr txBox="1"/>
          <p:nvPr/>
        </p:nvSpPr>
        <p:spPr>
          <a:xfrm>
            <a:off x="1707273" y="5792385"/>
            <a:ext cx="5729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CronosPro-Regular"/>
                <a:cs typeface="CronosPro-Regular"/>
              </a:rPr>
              <a:t>Expected cost = 2n O(1)= O(n)</a:t>
            </a:r>
          </a:p>
        </p:txBody>
      </p:sp>
      <p:sp>
        <p:nvSpPr>
          <p:cNvPr id="20" name="Shape 282">
            <a:extLst>
              <a:ext uri="{FF2B5EF4-FFF2-40B4-BE49-F238E27FC236}">
                <a16:creationId xmlns:a16="http://schemas.microsoft.com/office/drawing/2014/main" id="{B95B6B3E-978E-2E45-814F-7F6DACC0A003}"/>
              </a:ext>
            </a:extLst>
          </p:cNvPr>
          <p:cNvSpPr/>
          <p:nvPr/>
        </p:nvSpPr>
        <p:spPr>
          <a:xfrm>
            <a:off x="633407" y="2938343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" name="Shape 283">
            <a:extLst>
              <a:ext uri="{FF2B5EF4-FFF2-40B4-BE49-F238E27FC236}">
                <a16:creationId xmlns:a16="http://schemas.microsoft.com/office/drawing/2014/main" id="{B0675946-494F-AE42-9AD7-68017791DC6F}"/>
              </a:ext>
            </a:extLst>
          </p:cNvPr>
          <p:cNvSpPr/>
          <p:nvPr/>
        </p:nvSpPr>
        <p:spPr>
          <a:xfrm>
            <a:off x="633407" y="3269700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" name="Shape 284">
            <a:extLst>
              <a:ext uri="{FF2B5EF4-FFF2-40B4-BE49-F238E27FC236}">
                <a16:creationId xmlns:a16="http://schemas.microsoft.com/office/drawing/2014/main" id="{E54B6B26-60BC-E94B-9774-9B8203C904A3}"/>
              </a:ext>
            </a:extLst>
          </p:cNvPr>
          <p:cNvSpPr/>
          <p:nvPr/>
        </p:nvSpPr>
        <p:spPr>
          <a:xfrm>
            <a:off x="633407" y="3600995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sp>
        <p:nvSpPr>
          <p:cNvPr id="29" name="Shape 286">
            <a:extLst>
              <a:ext uri="{FF2B5EF4-FFF2-40B4-BE49-F238E27FC236}">
                <a16:creationId xmlns:a16="http://schemas.microsoft.com/office/drawing/2014/main" id="{B2DD5DA3-A9DC-D14F-B843-34BA4FFADAC4}"/>
              </a:ext>
            </a:extLst>
          </p:cNvPr>
          <p:cNvSpPr/>
          <p:nvPr/>
        </p:nvSpPr>
        <p:spPr>
          <a:xfrm>
            <a:off x="1467394" y="2938343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" name="Shape 287">
            <a:extLst>
              <a:ext uri="{FF2B5EF4-FFF2-40B4-BE49-F238E27FC236}">
                <a16:creationId xmlns:a16="http://schemas.microsoft.com/office/drawing/2014/main" id="{953DF8C5-0AD2-BD42-A477-C7B0A2EB6338}"/>
              </a:ext>
            </a:extLst>
          </p:cNvPr>
          <p:cNvCxnSpPr/>
          <p:nvPr/>
        </p:nvCxnSpPr>
        <p:spPr>
          <a:xfrm>
            <a:off x="1022807" y="3103941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88">
            <a:extLst>
              <a:ext uri="{FF2B5EF4-FFF2-40B4-BE49-F238E27FC236}">
                <a16:creationId xmlns:a16="http://schemas.microsoft.com/office/drawing/2014/main" id="{9D7B8752-A89B-0948-B923-65E0AA51E714}"/>
              </a:ext>
            </a:extLst>
          </p:cNvPr>
          <p:cNvSpPr/>
          <p:nvPr/>
        </p:nvSpPr>
        <p:spPr>
          <a:xfrm>
            <a:off x="633407" y="3932290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sp>
        <p:nvSpPr>
          <p:cNvPr id="32" name="Shape 289">
            <a:extLst>
              <a:ext uri="{FF2B5EF4-FFF2-40B4-BE49-F238E27FC236}">
                <a16:creationId xmlns:a16="http://schemas.microsoft.com/office/drawing/2014/main" id="{49E822AA-CEFE-5E41-B965-18DB7F196BD5}"/>
              </a:ext>
            </a:extLst>
          </p:cNvPr>
          <p:cNvSpPr/>
          <p:nvPr/>
        </p:nvSpPr>
        <p:spPr>
          <a:xfrm>
            <a:off x="1467394" y="3600995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" name="Shape 290">
            <a:extLst>
              <a:ext uri="{FF2B5EF4-FFF2-40B4-BE49-F238E27FC236}">
                <a16:creationId xmlns:a16="http://schemas.microsoft.com/office/drawing/2014/main" id="{730001A6-632E-4A48-9B0C-B68C58EF8887}"/>
              </a:ext>
            </a:extLst>
          </p:cNvPr>
          <p:cNvSpPr/>
          <p:nvPr/>
        </p:nvSpPr>
        <p:spPr>
          <a:xfrm>
            <a:off x="2424601" y="3600995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" name="Shape 291">
            <a:extLst>
              <a:ext uri="{FF2B5EF4-FFF2-40B4-BE49-F238E27FC236}">
                <a16:creationId xmlns:a16="http://schemas.microsoft.com/office/drawing/2014/main" id="{868A8ED0-5CC4-D149-AA89-D987E1A292EF}"/>
              </a:ext>
            </a:extLst>
          </p:cNvPr>
          <p:cNvSpPr/>
          <p:nvPr/>
        </p:nvSpPr>
        <p:spPr>
          <a:xfrm>
            <a:off x="3381808" y="3600995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5" name="Shape 292">
            <a:extLst>
              <a:ext uri="{FF2B5EF4-FFF2-40B4-BE49-F238E27FC236}">
                <a16:creationId xmlns:a16="http://schemas.microsoft.com/office/drawing/2014/main" id="{43CA2A94-90D3-CD42-AE23-7BA8DE2AC7AD}"/>
              </a:ext>
            </a:extLst>
          </p:cNvPr>
          <p:cNvCxnSpPr/>
          <p:nvPr/>
        </p:nvCxnSpPr>
        <p:spPr>
          <a:xfrm>
            <a:off x="1022885" y="3766642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" name="Shape 293">
            <a:extLst>
              <a:ext uri="{FF2B5EF4-FFF2-40B4-BE49-F238E27FC236}">
                <a16:creationId xmlns:a16="http://schemas.microsoft.com/office/drawing/2014/main" id="{9092A3AB-737D-1848-BEB4-3F5C6119CC89}"/>
              </a:ext>
            </a:extLst>
          </p:cNvPr>
          <p:cNvCxnSpPr/>
          <p:nvPr/>
        </p:nvCxnSpPr>
        <p:spPr>
          <a:xfrm>
            <a:off x="1980094" y="3766594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" name="Shape 294">
            <a:extLst>
              <a:ext uri="{FF2B5EF4-FFF2-40B4-BE49-F238E27FC236}">
                <a16:creationId xmlns:a16="http://schemas.microsoft.com/office/drawing/2014/main" id="{930813F4-4F35-324B-81B8-E88BA8C8C900}"/>
              </a:ext>
            </a:extLst>
          </p:cNvPr>
          <p:cNvCxnSpPr/>
          <p:nvPr/>
        </p:nvCxnSpPr>
        <p:spPr>
          <a:xfrm>
            <a:off x="2937301" y="3766594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Shape 290">
            <a:extLst>
              <a:ext uri="{FF2B5EF4-FFF2-40B4-BE49-F238E27FC236}">
                <a16:creationId xmlns:a16="http://schemas.microsoft.com/office/drawing/2014/main" id="{BACF4BB7-19FE-194B-A4D4-FB68A0A2A21C}"/>
              </a:ext>
            </a:extLst>
          </p:cNvPr>
          <p:cNvSpPr/>
          <p:nvPr/>
        </p:nvSpPr>
        <p:spPr>
          <a:xfrm>
            <a:off x="2449122" y="2938342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9" name="Shape 293">
            <a:extLst>
              <a:ext uri="{FF2B5EF4-FFF2-40B4-BE49-F238E27FC236}">
                <a16:creationId xmlns:a16="http://schemas.microsoft.com/office/drawing/2014/main" id="{DF52BD71-3D8D-C54C-8A58-661F955965E9}"/>
              </a:ext>
            </a:extLst>
          </p:cNvPr>
          <p:cNvCxnSpPr/>
          <p:nvPr/>
        </p:nvCxnSpPr>
        <p:spPr>
          <a:xfrm>
            <a:off x="2004615" y="3103941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0" name="Shape 289">
            <a:extLst>
              <a:ext uri="{FF2B5EF4-FFF2-40B4-BE49-F238E27FC236}">
                <a16:creationId xmlns:a16="http://schemas.microsoft.com/office/drawing/2014/main" id="{8B4B7BA7-F5E9-BA43-9964-1ECBEE2FB8ED}"/>
              </a:ext>
            </a:extLst>
          </p:cNvPr>
          <p:cNvSpPr/>
          <p:nvPr/>
        </p:nvSpPr>
        <p:spPr>
          <a:xfrm>
            <a:off x="1467394" y="3953066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" name="Shape 290">
            <a:extLst>
              <a:ext uri="{FF2B5EF4-FFF2-40B4-BE49-F238E27FC236}">
                <a16:creationId xmlns:a16="http://schemas.microsoft.com/office/drawing/2014/main" id="{AD365102-6E74-C34B-B92F-C1DFE09B63D7}"/>
              </a:ext>
            </a:extLst>
          </p:cNvPr>
          <p:cNvSpPr/>
          <p:nvPr/>
        </p:nvSpPr>
        <p:spPr>
          <a:xfrm>
            <a:off x="2424601" y="3953066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3" name="Shape 292">
            <a:extLst>
              <a:ext uri="{FF2B5EF4-FFF2-40B4-BE49-F238E27FC236}">
                <a16:creationId xmlns:a16="http://schemas.microsoft.com/office/drawing/2014/main" id="{B0B7A405-D11D-6F4C-AC4D-10F4856F8905}"/>
              </a:ext>
            </a:extLst>
          </p:cNvPr>
          <p:cNvCxnSpPr/>
          <p:nvPr/>
        </p:nvCxnSpPr>
        <p:spPr>
          <a:xfrm>
            <a:off x="1022885" y="4118713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4" name="Shape 293">
            <a:extLst>
              <a:ext uri="{FF2B5EF4-FFF2-40B4-BE49-F238E27FC236}">
                <a16:creationId xmlns:a16="http://schemas.microsoft.com/office/drawing/2014/main" id="{430C0E62-EAA4-2846-8070-6AB55EEFFB0A}"/>
              </a:ext>
            </a:extLst>
          </p:cNvPr>
          <p:cNvCxnSpPr/>
          <p:nvPr/>
        </p:nvCxnSpPr>
        <p:spPr>
          <a:xfrm>
            <a:off x="1980094" y="4118665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289">
            <a:extLst>
              <a:ext uri="{FF2B5EF4-FFF2-40B4-BE49-F238E27FC236}">
                <a16:creationId xmlns:a16="http://schemas.microsoft.com/office/drawing/2014/main" id="{E6A8C300-5C2C-1A41-BDCD-DFD01D2A0B49}"/>
              </a:ext>
            </a:extLst>
          </p:cNvPr>
          <p:cNvSpPr/>
          <p:nvPr/>
        </p:nvSpPr>
        <p:spPr>
          <a:xfrm>
            <a:off x="1478968" y="3265899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9" name="Shape 292">
            <a:extLst>
              <a:ext uri="{FF2B5EF4-FFF2-40B4-BE49-F238E27FC236}">
                <a16:creationId xmlns:a16="http://schemas.microsoft.com/office/drawing/2014/main" id="{B218736A-3CA2-1F4F-BFCD-ECB3FB8F2469}"/>
              </a:ext>
            </a:extLst>
          </p:cNvPr>
          <p:cNvCxnSpPr/>
          <p:nvPr/>
        </p:nvCxnSpPr>
        <p:spPr>
          <a:xfrm>
            <a:off x="1034459" y="3431546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2" name="Shape 286">
            <a:extLst>
              <a:ext uri="{FF2B5EF4-FFF2-40B4-BE49-F238E27FC236}">
                <a16:creationId xmlns:a16="http://schemas.microsoft.com/office/drawing/2014/main" id="{18DCE0DB-8024-A74E-B984-747CBA88C130}"/>
              </a:ext>
            </a:extLst>
          </p:cNvPr>
          <p:cNvSpPr/>
          <p:nvPr/>
        </p:nvSpPr>
        <p:spPr>
          <a:xfrm>
            <a:off x="6631335" y="2131110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3" name="Shape 287">
            <a:extLst>
              <a:ext uri="{FF2B5EF4-FFF2-40B4-BE49-F238E27FC236}">
                <a16:creationId xmlns:a16="http://schemas.microsoft.com/office/drawing/2014/main" id="{A66EFE64-D4FA-7F41-8EDF-AF78CDE2C15E}"/>
              </a:ext>
            </a:extLst>
          </p:cNvPr>
          <p:cNvCxnSpPr/>
          <p:nvPr/>
        </p:nvCxnSpPr>
        <p:spPr>
          <a:xfrm>
            <a:off x="6186748" y="2296708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286">
            <a:extLst>
              <a:ext uri="{FF2B5EF4-FFF2-40B4-BE49-F238E27FC236}">
                <a16:creationId xmlns:a16="http://schemas.microsoft.com/office/drawing/2014/main" id="{0D8F86AE-7FD9-0E47-A524-DFD51C3A7E0C}"/>
              </a:ext>
            </a:extLst>
          </p:cNvPr>
          <p:cNvSpPr/>
          <p:nvPr/>
        </p:nvSpPr>
        <p:spPr>
          <a:xfrm>
            <a:off x="6631335" y="2772744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5" name="Shape 287">
            <a:extLst>
              <a:ext uri="{FF2B5EF4-FFF2-40B4-BE49-F238E27FC236}">
                <a16:creationId xmlns:a16="http://schemas.microsoft.com/office/drawing/2014/main" id="{BDC609FE-2687-7D4A-8BBD-1EED8AEABCBA}"/>
              </a:ext>
            </a:extLst>
          </p:cNvPr>
          <p:cNvCxnSpPr/>
          <p:nvPr/>
        </p:nvCxnSpPr>
        <p:spPr>
          <a:xfrm>
            <a:off x="6186748" y="2938342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" name="Shape 286">
            <a:extLst>
              <a:ext uri="{FF2B5EF4-FFF2-40B4-BE49-F238E27FC236}">
                <a16:creationId xmlns:a16="http://schemas.microsoft.com/office/drawing/2014/main" id="{D45B5694-A86F-B54E-AD45-F641A961A057}"/>
              </a:ext>
            </a:extLst>
          </p:cNvPr>
          <p:cNvSpPr/>
          <p:nvPr/>
        </p:nvSpPr>
        <p:spPr>
          <a:xfrm>
            <a:off x="7588622" y="2777031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7" name="Shape 287">
            <a:extLst>
              <a:ext uri="{FF2B5EF4-FFF2-40B4-BE49-F238E27FC236}">
                <a16:creationId xmlns:a16="http://schemas.microsoft.com/office/drawing/2014/main" id="{D8C4F152-E6EF-1045-8B48-2C9A6AD0CFED}"/>
              </a:ext>
            </a:extLst>
          </p:cNvPr>
          <p:cNvCxnSpPr/>
          <p:nvPr/>
        </p:nvCxnSpPr>
        <p:spPr>
          <a:xfrm>
            <a:off x="7144035" y="2942629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8" name="Shape 286">
            <a:extLst>
              <a:ext uri="{FF2B5EF4-FFF2-40B4-BE49-F238E27FC236}">
                <a16:creationId xmlns:a16="http://schemas.microsoft.com/office/drawing/2014/main" id="{9967744E-26FB-8548-92B8-34C078B72437}"/>
              </a:ext>
            </a:extLst>
          </p:cNvPr>
          <p:cNvSpPr/>
          <p:nvPr/>
        </p:nvSpPr>
        <p:spPr>
          <a:xfrm>
            <a:off x="6631335" y="3101756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9" name="Shape 287">
            <a:extLst>
              <a:ext uri="{FF2B5EF4-FFF2-40B4-BE49-F238E27FC236}">
                <a16:creationId xmlns:a16="http://schemas.microsoft.com/office/drawing/2014/main" id="{4917FFD8-5EB4-1141-BA8E-C28E4DA0EEFD}"/>
              </a:ext>
            </a:extLst>
          </p:cNvPr>
          <p:cNvCxnSpPr/>
          <p:nvPr/>
        </p:nvCxnSpPr>
        <p:spPr>
          <a:xfrm>
            <a:off x="6186748" y="3267354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0" name="Shape 286">
            <a:extLst>
              <a:ext uri="{FF2B5EF4-FFF2-40B4-BE49-F238E27FC236}">
                <a16:creationId xmlns:a16="http://schemas.microsoft.com/office/drawing/2014/main" id="{186DDEDD-E4EC-284B-B012-443165F59384}"/>
              </a:ext>
            </a:extLst>
          </p:cNvPr>
          <p:cNvSpPr/>
          <p:nvPr/>
        </p:nvSpPr>
        <p:spPr>
          <a:xfrm>
            <a:off x="6623390" y="3776399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1" name="Shape 287">
            <a:extLst>
              <a:ext uri="{FF2B5EF4-FFF2-40B4-BE49-F238E27FC236}">
                <a16:creationId xmlns:a16="http://schemas.microsoft.com/office/drawing/2014/main" id="{59191F3C-D13A-3545-89D3-6624EDC9AF8F}"/>
              </a:ext>
            </a:extLst>
          </p:cNvPr>
          <p:cNvCxnSpPr/>
          <p:nvPr/>
        </p:nvCxnSpPr>
        <p:spPr>
          <a:xfrm>
            <a:off x="6178803" y="3941997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2" name="Shape 286">
            <a:extLst>
              <a:ext uri="{FF2B5EF4-FFF2-40B4-BE49-F238E27FC236}">
                <a16:creationId xmlns:a16="http://schemas.microsoft.com/office/drawing/2014/main" id="{64B2C485-D093-7F46-9195-6B20D845DEF7}"/>
              </a:ext>
            </a:extLst>
          </p:cNvPr>
          <p:cNvSpPr/>
          <p:nvPr/>
        </p:nvSpPr>
        <p:spPr>
          <a:xfrm>
            <a:off x="7580584" y="3776399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3" name="Shape 287">
            <a:extLst>
              <a:ext uri="{FF2B5EF4-FFF2-40B4-BE49-F238E27FC236}">
                <a16:creationId xmlns:a16="http://schemas.microsoft.com/office/drawing/2014/main" id="{82A0CA7F-A70F-1547-913F-6345592582A3}"/>
              </a:ext>
            </a:extLst>
          </p:cNvPr>
          <p:cNvCxnSpPr/>
          <p:nvPr/>
        </p:nvCxnSpPr>
        <p:spPr>
          <a:xfrm>
            <a:off x="7135997" y="3941997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4" name="Shape 286">
            <a:extLst>
              <a:ext uri="{FF2B5EF4-FFF2-40B4-BE49-F238E27FC236}">
                <a16:creationId xmlns:a16="http://schemas.microsoft.com/office/drawing/2014/main" id="{8366BBCD-074E-B947-8718-F558BF9A72A0}"/>
              </a:ext>
            </a:extLst>
          </p:cNvPr>
          <p:cNvSpPr/>
          <p:nvPr/>
        </p:nvSpPr>
        <p:spPr>
          <a:xfrm>
            <a:off x="6631335" y="4434086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5" name="Shape 287">
            <a:extLst>
              <a:ext uri="{FF2B5EF4-FFF2-40B4-BE49-F238E27FC236}">
                <a16:creationId xmlns:a16="http://schemas.microsoft.com/office/drawing/2014/main" id="{AF166B5C-1EE1-684D-B78B-04847352B1EC}"/>
              </a:ext>
            </a:extLst>
          </p:cNvPr>
          <p:cNvCxnSpPr/>
          <p:nvPr/>
        </p:nvCxnSpPr>
        <p:spPr>
          <a:xfrm>
            <a:off x="6186748" y="4599684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286">
            <a:extLst>
              <a:ext uri="{FF2B5EF4-FFF2-40B4-BE49-F238E27FC236}">
                <a16:creationId xmlns:a16="http://schemas.microsoft.com/office/drawing/2014/main" id="{4F9597F9-4692-C241-8CC2-25F7AF839243}"/>
              </a:ext>
            </a:extLst>
          </p:cNvPr>
          <p:cNvSpPr/>
          <p:nvPr/>
        </p:nvSpPr>
        <p:spPr>
          <a:xfrm>
            <a:off x="8545909" y="2760721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7" name="Shape 287">
            <a:extLst>
              <a:ext uri="{FF2B5EF4-FFF2-40B4-BE49-F238E27FC236}">
                <a16:creationId xmlns:a16="http://schemas.microsoft.com/office/drawing/2014/main" id="{EE1E16F8-B70A-9B40-B524-93F39BC8E3EC}"/>
              </a:ext>
            </a:extLst>
          </p:cNvPr>
          <p:cNvCxnSpPr/>
          <p:nvPr/>
        </p:nvCxnSpPr>
        <p:spPr>
          <a:xfrm>
            <a:off x="8101322" y="2926319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887A798-CADF-944C-B2B7-AFD0FAD40DBC}"/>
              </a:ext>
            </a:extLst>
          </p:cNvPr>
          <p:cNvSpPr txBox="1"/>
          <p:nvPr/>
        </p:nvSpPr>
        <p:spPr>
          <a:xfrm>
            <a:off x="4212302" y="3538683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and re-insert</a:t>
            </a:r>
          </a:p>
        </p:txBody>
      </p:sp>
    </p:spTree>
    <p:extLst>
      <p:ext uri="{BB962C8B-B14F-4D97-AF65-F5344CB8AC3E}">
        <p14:creationId xmlns:p14="http://schemas.microsoft.com/office/powerpoint/2010/main" val="2743793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89802-9702-A246-9C18-1FBA6434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cost to resize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D969-8C60-7344-ACB9-4490B43BE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Expected cost = O(n) + O(n) = O(n)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Suppose the hidden constant is r</a:t>
            </a:r>
          </a:p>
          <a:p>
            <a:r>
              <a:rPr lang="en-US" dirty="0"/>
              <a:t>r = x + y + z</a:t>
            </a:r>
          </a:p>
          <a:p>
            <a:r>
              <a:rPr lang="en-US" dirty="0"/>
              <a:t>x is cost to allocate</a:t>
            </a:r>
          </a:p>
          <a:p>
            <a:r>
              <a:rPr lang="en-US" dirty="0"/>
              <a:t>y is cost to hash</a:t>
            </a:r>
          </a:p>
          <a:p>
            <a:r>
              <a:rPr lang="en-US" dirty="0"/>
              <a:t>z is cost to insert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Let’s call that $r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FB5F2-A830-F540-8F6C-9CC4D2B86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237" y="4429125"/>
            <a:ext cx="3886539" cy="217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65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FCC9-111F-4E46-8C46-ECBBCC01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money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09970-EFFB-B740-A28B-3AE2BA365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238" y="1851819"/>
            <a:ext cx="5080000" cy="38227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197B75-A059-AB4F-AACA-23FC0EF7D62A}"/>
              </a:ext>
            </a:extLst>
          </p:cNvPr>
          <p:cNvCxnSpPr/>
          <p:nvPr/>
        </p:nvCxnSpPr>
        <p:spPr>
          <a:xfrm>
            <a:off x="614363" y="3643313"/>
            <a:ext cx="177165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5BD2E6-A5D1-EA49-9A96-6EC610C713A6}"/>
              </a:ext>
            </a:extLst>
          </p:cNvPr>
          <p:cNvSpPr txBox="1"/>
          <p:nvPr/>
        </p:nvSpPr>
        <p:spPr>
          <a:xfrm>
            <a:off x="754249" y="3095279"/>
            <a:ext cx="1406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on insert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9828B2-53F5-C94B-A172-4C437B4DDE43}"/>
              </a:ext>
            </a:extLst>
          </p:cNvPr>
          <p:cNvSpPr txBox="1"/>
          <p:nvPr/>
        </p:nvSpPr>
        <p:spPr>
          <a:xfrm>
            <a:off x="878869" y="3554274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save $r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6A64A9-C90F-4943-8E89-E32E5AD91544}"/>
              </a:ext>
            </a:extLst>
          </p:cNvPr>
          <p:cNvCxnSpPr/>
          <p:nvPr/>
        </p:nvCxnSpPr>
        <p:spPr>
          <a:xfrm>
            <a:off x="6915150" y="3643313"/>
            <a:ext cx="177165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09D1CF-8597-C340-A236-B7CDDCA3B90B}"/>
              </a:ext>
            </a:extLst>
          </p:cNvPr>
          <p:cNvSpPr txBox="1"/>
          <p:nvPr/>
        </p:nvSpPr>
        <p:spPr>
          <a:xfrm>
            <a:off x="7104310" y="3120093"/>
            <a:ext cx="1393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on resize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BAF909-00E8-0845-A82D-F582435BF343}"/>
              </a:ext>
            </a:extLst>
          </p:cNvPr>
          <p:cNvSpPr txBox="1"/>
          <p:nvPr/>
        </p:nvSpPr>
        <p:spPr>
          <a:xfrm>
            <a:off x="6988899" y="3554274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spend $</a:t>
            </a:r>
            <a:r>
              <a:rPr lang="en-US" sz="2800" dirty="0" err="1">
                <a:latin typeface="CronosPro-Regular"/>
                <a:cs typeface="CronosPro-Regular"/>
              </a:rPr>
              <a:t>r⋅n</a:t>
            </a:r>
            <a:endParaRPr lang="en-US" sz="2800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5104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5071-3FCA-604C-95E1-E2788289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account balance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9247C9-4084-4D47-A014-525F10A4E9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979898"/>
              </p:ext>
            </p:extLst>
          </p:nvPr>
        </p:nvGraphicFramePr>
        <p:xfrm>
          <a:off x="457200" y="1600200"/>
          <a:ext cx="82296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74590862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5731024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27447643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38776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Bindings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Load factor </a:t>
                      </a:r>
                      <a:r>
                        <a:rPr lang="en-US" sz="3200" dirty="0">
                          <a:latin typeface="Symbol" pitchFamily="2" charset="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25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5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92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5071-3FCA-604C-95E1-E2788289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account balance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9247C9-4084-4D47-A014-525F10A4E9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81963"/>
              </p:ext>
            </p:extLst>
          </p:nvPr>
        </p:nvGraphicFramePr>
        <p:xfrm>
          <a:off x="457200" y="1600200"/>
          <a:ext cx="82296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74590862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5731024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27447643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38776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Bindings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Load factor </a:t>
                      </a:r>
                      <a:r>
                        <a:rPr lang="en-US" sz="3200" dirty="0">
                          <a:latin typeface="Symbol" pitchFamily="2" charset="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25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5117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Insert 16 bindings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11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$16r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1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746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5071-3FCA-604C-95E1-E2788289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account balance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9247C9-4084-4D47-A014-525F10A4E9F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74590862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5731024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27447643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38776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Bindings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Load factor </a:t>
                      </a:r>
                      <a:r>
                        <a:rPr lang="en-US" sz="3200" dirty="0">
                          <a:latin typeface="Symbol" pitchFamily="2" charset="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25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5117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Insert 16 bindings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11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$16r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115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Resize and rehash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914304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r>
                        <a:rPr lang="en-US" sz="32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-$16r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25110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37B2910-E9D4-5744-AF81-F115193A8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338" y="4779963"/>
            <a:ext cx="2184400" cy="218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7A92A3-EF17-944B-A315-B58F2FF44616}"/>
              </a:ext>
            </a:extLst>
          </p:cNvPr>
          <p:cNvSpPr txBox="1"/>
          <p:nvPr/>
        </p:nvSpPr>
        <p:spPr>
          <a:xfrm>
            <a:off x="600075" y="5986463"/>
            <a:ext cx="5900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sym typeface="Wingdings" pitchFamily="2" charset="2"/>
              </a:rPr>
              <a:t>Let’s double the amount we save: $2rn</a:t>
            </a:r>
            <a:endParaRPr lang="en-US" sz="2800" dirty="0">
              <a:solidFill>
                <a:schemeClr val="accent6"/>
              </a:solidFill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4369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5071-3FCA-604C-95E1-E2788289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account balance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9247C9-4084-4D47-A014-525F10A4E9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939705"/>
              </p:ext>
            </p:extLst>
          </p:nvPr>
        </p:nvGraphicFramePr>
        <p:xfrm>
          <a:off x="457200" y="1600200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74590862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5731024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27447643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38776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Load factor </a:t>
                      </a:r>
                      <a:r>
                        <a:rPr lang="en-US" sz="2400" dirty="0">
                          <a:latin typeface="Symbol" pitchFamily="2" charset="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25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5117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Insert 16 bindings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11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$32r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1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636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5071-3FCA-604C-95E1-E2788289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account balance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9247C9-4084-4D47-A014-525F10A4E9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14059"/>
              </p:ext>
            </p:extLst>
          </p:nvPr>
        </p:nvGraphicFramePr>
        <p:xfrm>
          <a:off x="457200" y="16002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74590862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5731024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27447643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38776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Load factor </a:t>
                      </a:r>
                      <a:r>
                        <a:rPr lang="en-US" sz="2400" dirty="0">
                          <a:latin typeface="Symbol" pitchFamily="2" charset="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25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5117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Insert 16 bindings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11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$32r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115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Resize and rehash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914304"/>
                  </a:ext>
                </a:extLst>
              </a:tr>
              <a:tr h="396558">
                <a:tc>
                  <a:txBody>
                    <a:bodyPr/>
                    <a:lstStyle/>
                    <a:p>
                      <a:r>
                        <a:rPr lang="en-US" sz="2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251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98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01FADC-AC4B-F240-96ED-BB20278C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953F6-98D0-7B4F-A994-1F68060B98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51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5071-3FCA-604C-95E1-E2788289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account balance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9247C9-4084-4D47-A014-525F10A4E9F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74590862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5731024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27447643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38776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Load factor </a:t>
                      </a:r>
                      <a:r>
                        <a:rPr lang="en-US" sz="2400" dirty="0">
                          <a:latin typeface="Symbol" pitchFamily="2" charset="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25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5117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Insert 16 bindings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11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$32r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115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Resize and rehash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914304"/>
                  </a:ext>
                </a:extLst>
              </a:tr>
              <a:tr h="396558">
                <a:tc>
                  <a:txBody>
                    <a:bodyPr/>
                    <a:lstStyle/>
                    <a:p>
                      <a:r>
                        <a:rPr lang="en-US" sz="2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251101"/>
                  </a:ext>
                </a:extLst>
              </a:tr>
              <a:tr h="26035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Insert 32 bindings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51926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r>
                        <a:rPr lang="en-US" sz="2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$64r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864390"/>
                  </a:ext>
                </a:extLst>
              </a:tr>
              <a:tr h="26035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Resize and rehash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45644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260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634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4D25-C86D-0848-973F-39724E19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A9123D-B95F-4E40-B365-C719203F3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14663"/>
            <a:ext cx="1060450" cy="1060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549294-B4E5-0C42-B6E0-2DB944EF2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75" y="3014663"/>
            <a:ext cx="1060450" cy="1060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67AFD7-EC2F-4F4A-BCB9-ED1A71842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150" y="3014663"/>
            <a:ext cx="1060450" cy="1060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978BCD-18FC-E942-949B-1702FFA28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5" y="3014663"/>
            <a:ext cx="1060450" cy="1060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6CE5B8-42F4-9146-B298-FC8612F12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100" y="1700213"/>
            <a:ext cx="2976033" cy="2232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A61AAF-F261-2F4D-A043-55BD063BDF23}"/>
              </a:ext>
            </a:extLst>
          </p:cNvPr>
          <p:cNvSpPr txBox="1"/>
          <p:nvPr/>
        </p:nvSpPr>
        <p:spPr>
          <a:xfrm>
            <a:off x="681892" y="4060548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Mon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0D19CE-07BE-B845-852F-62D67D9FD8DE}"/>
              </a:ext>
            </a:extLst>
          </p:cNvPr>
          <p:cNvSpPr txBox="1"/>
          <p:nvPr/>
        </p:nvSpPr>
        <p:spPr>
          <a:xfrm>
            <a:off x="2048347" y="406054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Tue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F1D081-820D-604A-8260-077B19C87BD3}"/>
              </a:ext>
            </a:extLst>
          </p:cNvPr>
          <p:cNvSpPr txBox="1"/>
          <p:nvPr/>
        </p:nvSpPr>
        <p:spPr>
          <a:xfrm>
            <a:off x="3293887" y="407511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Wed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8875F4-2090-384B-A967-A110B0530812}"/>
              </a:ext>
            </a:extLst>
          </p:cNvPr>
          <p:cNvSpPr txBox="1"/>
          <p:nvPr/>
        </p:nvSpPr>
        <p:spPr>
          <a:xfrm>
            <a:off x="4608054" y="407511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ronosPro-Regular"/>
                <a:cs typeface="CronosPro-Regular"/>
              </a:rPr>
              <a:t>Thur</a:t>
            </a:r>
            <a:endParaRPr lang="en-US" dirty="0">
              <a:latin typeface="CronosPro-Regular"/>
              <a:cs typeface="CronosPro-Regular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4D8C97-2E77-8A4A-A241-23241C566495}"/>
              </a:ext>
            </a:extLst>
          </p:cNvPr>
          <p:cNvSpPr txBox="1"/>
          <p:nvPr/>
        </p:nvSpPr>
        <p:spPr>
          <a:xfrm>
            <a:off x="7034970" y="407511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Fri</a:t>
            </a:r>
          </a:p>
        </p:txBody>
      </p:sp>
    </p:spTree>
    <p:extLst>
      <p:ext uri="{BB962C8B-B14F-4D97-AF65-F5344CB8AC3E}">
        <p14:creationId xmlns:p14="http://schemas.microsoft.com/office/powerpoint/2010/main" val="4140178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6546-7226-6041-86FE-00A500E5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26E86-5AF1-CA49-81A6-3376C3826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ronos Pro" panose="020C0502030403020304" pitchFamily="34" charset="77"/>
              </a:rPr>
              <a:t>Key idea is to analyze worst-case efficiency of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Cronos Pro" panose="020C0502030403020304" pitchFamily="34" charset="77"/>
              </a:rPr>
              <a:t>sequence</a:t>
            </a:r>
            <a:r>
              <a:rPr lang="en-US" dirty="0">
                <a:latin typeface="Cronos Pro" panose="020C0502030403020304" pitchFamily="34" charset="77"/>
              </a:rPr>
              <a:t> of operations </a:t>
            </a:r>
          </a:p>
          <a:p>
            <a:pPr lvl="1"/>
            <a:r>
              <a:rPr lang="en-US" dirty="0">
                <a:latin typeface="Cronos Pro" panose="020C0502030403020304" pitchFamily="34" charset="77"/>
              </a:rPr>
              <a:t>not </a:t>
            </a:r>
            <a:r>
              <a:rPr lang="en-US" dirty="0">
                <a:solidFill>
                  <a:schemeClr val="accent1"/>
                </a:solidFill>
                <a:latin typeface="Cronos Pro" panose="020C0502030403020304" pitchFamily="34" charset="77"/>
              </a:rPr>
              <a:t>individual</a:t>
            </a:r>
            <a:r>
              <a:rPr lang="en-US" dirty="0">
                <a:latin typeface="Cronos Pro" panose="020C0502030403020304" pitchFamily="34" charset="77"/>
              </a:rPr>
              <a:t> operations</a:t>
            </a:r>
          </a:p>
          <a:p>
            <a:r>
              <a:rPr lang="en-US" dirty="0">
                <a:solidFill>
                  <a:schemeClr val="accent2"/>
                </a:solidFill>
                <a:latin typeface="Cronos Pro" panose="020C0502030403020304" pitchFamily="34" charset="77"/>
              </a:rPr>
              <a:t>Rare expensive operations </a:t>
            </a:r>
            <a:r>
              <a:rPr lang="en-US" dirty="0">
                <a:latin typeface="Cronos Pro" panose="020C0502030403020304" pitchFamily="34" charset="77"/>
              </a:rPr>
              <a:t>paid for by</a:t>
            </a:r>
            <a:br>
              <a:rPr lang="en-US" dirty="0">
                <a:latin typeface="Cronos Pro" panose="020C0502030403020304" pitchFamily="34" charset="77"/>
              </a:rPr>
            </a:br>
            <a:r>
              <a:rPr lang="en-US" dirty="0">
                <a:solidFill>
                  <a:schemeClr val="accent3"/>
                </a:solidFill>
                <a:latin typeface="Cronos Pro" panose="020C0502030403020304" pitchFamily="34" charset="77"/>
              </a:rPr>
              <a:t>common inexpensive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37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find, and remove:  expected O(1)</a:t>
            </a:r>
          </a:p>
          <a:p>
            <a:r>
              <a:rPr lang="en-US" dirty="0">
                <a:solidFill>
                  <a:schemeClr val="accent3"/>
                </a:solidFill>
              </a:rPr>
              <a:t>insert:  expected O(1), because rehashing can be paid for with amortization</a:t>
            </a:r>
          </a:p>
        </p:txBody>
      </p:sp>
    </p:spTree>
    <p:extLst>
      <p:ext uri="{BB962C8B-B14F-4D97-AF65-F5344CB8AC3E}">
        <p14:creationId xmlns:p14="http://schemas.microsoft.com/office/powerpoint/2010/main" val="409050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76AFB6-6FCB-A34E-8193-518CB9E1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Two-List Queues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33630-679E-BE46-812F-533D1C518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03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0751B0-FF9F-6B44-807D-7D5BA2D5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Two-list queues [</a:t>
            </a:r>
            <a:r>
              <a:rPr lang="en-US" dirty="0" err="1"/>
              <a:t>lec</a:t>
            </a:r>
            <a:r>
              <a:rPr lang="en-US" dirty="0"/>
              <a:t> 7]</a:t>
            </a:r>
          </a:p>
        </p:txBody>
      </p:sp>
      <p:sp>
        <p:nvSpPr>
          <p:cNvPr id="6" name="Shape 282">
            <a:extLst>
              <a:ext uri="{FF2B5EF4-FFF2-40B4-BE49-F238E27FC236}">
                <a16:creationId xmlns:a16="http://schemas.microsoft.com/office/drawing/2014/main" id="{EF0448A2-BA7C-6144-82C6-623DA43A3A5E}"/>
              </a:ext>
            </a:extLst>
          </p:cNvPr>
          <p:cNvSpPr/>
          <p:nvPr/>
        </p:nvSpPr>
        <p:spPr>
          <a:xfrm>
            <a:off x="2890832" y="2266983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7" name="Shape 282">
            <a:extLst>
              <a:ext uri="{FF2B5EF4-FFF2-40B4-BE49-F238E27FC236}">
                <a16:creationId xmlns:a16="http://schemas.microsoft.com/office/drawing/2014/main" id="{881C5EF4-F2F8-184A-B417-EFD508C4A86C}"/>
              </a:ext>
            </a:extLst>
          </p:cNvPr>
          <p:cNvSpPr/>
          <p:nvPr/>
        </p:nvSpPr>
        <p:spPr>
          <a:xfrm>
            <a:off x="3280232" y="2266983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2</a:t>
            </a:r>
            <a:endParaRPr dirty="0"/>
          </a:p>
        </p:txBody>
      </p:sp>
      <p:sp>
        <p:nvSpPr>
          <p:cNvPr id="10" name="Shape 282">
            <a:extLst>
              <a:ext uri="{FF2B5EF4-FFF2-40B4-BE49-F238E27FC236}">
                <a16:creationId xmlns:a16="http://schemas.microsoft.com/office/drawing/2014/main" id="{95EF80CB-0064-404E-A3FE-A93ED5F57ADB}"/>
              </a:ext>
            </a:extLst>
          </p:cNvPr>
          <p:cNvSpPr/>
          <p:nvPr/>
        </p:nvSpPr>
        <p:spPr>
          <a:xfrm>
            <a:off x="3669632" y="2266983"/>
            <a:ext cx="389400" cy="331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3</a:t>
            </a:r>
            <a:endParaRPr dirty="0"/>
          </a:p>
        </p:txBody>
      </p:sp>
      <p:sp>
        <p:nvSpPr>
          <p:cNvPr id="11" name="Shape 282">
            <a:extLst>
              <a:ext uri="{FF2B5EF4-FFF2-40B4-BE49-F238E27FC236}">
                <a16:creationId xmlns:a16="http://schemas.microsoft.com/office/drawing/2014/main" id="{1161EE95-B826-CB45-8D80-DFE661FD0728}"/>
              </a:ext>
            </a:extLst>
          </p:cNvPr>
          <p:cNvSpPr/>
          <p:nvPr/>
        </p:nvSpPr>
        <p:spPr>
          <a:xfrm>
            <a:off x="4059032" y="2266983"/>
            <a:ext cx="389400" cy="331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4</a:t>
            </a:r>
            <a:endParaRPr dirty="0"/>
          </a:p>
        </p:txBody>
      </p:sp>
      <p:sp>
        <p:nvSpPr>
          <p:cNvPr id="12" name="Shape 282">
            <a:extLst>
              <a:ext uri="{FF2B5EF4-FFF2-40B4-BE49-F238E27FC236}">
                <a16:creationId xmlns:a16="http://schemas.microsoft.com/office/drawing/2014/main" id="{4B8CEB48-ADB3-9745-B72E-FC0E224442DA}"/>
              </a:ext>
            </a:extLst>
          </p:cNvPr>
          <p:cNvSpPr/>
          <p:nvPr/>
        </p:nvSpPr>
        <p:spPr>
          <a:xfrm>
            <a:off x="4448432" y="2266983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5</a:t>
            </a:r>
            <a:endParaRPr dirty="0"/>
          </a:p>
        </p:txBody>
      </p:sp>
      <p:sp>
        <p:nvSpPr>
          <p:cNvPr id="13" name="Shape 282">
            <a:extLst>
              <a:ext uri="{FF2B5EF4-FFF2-40B4-BE49-F238E27FC236}">
                <a16:creationId xmlns:a16="http://schemas.microsoft.com/office/drawing/2014/main" id="{57BB6D7F-E16D-AC41-BA8B-AAE98E278EE0}"/>
              </a:ext>
            </a:extLst>
          </p:cNvPr>
          <p:cNvSpPr/>
          <p:nvPr/>
        </p:nvSpPr>
        <p:spPr>
          <a:xfrm>
            <a:off x="4837832" y="2266983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6</a:t>
            </a:r>
            <a:endParaRPr dirty="0"/>
          </a:p>
        </p:txBody>
      </p:sp>
      <p:sp>
        <p:nvSpPr>
          <p:cNvPr id="14" name="Shape 282">
            <a:extLst>
              <a:ext uri="{FF2B5EF4-FFF2-40B4-BE49-F238E27FC236}">
                <a16:creationId xmlns:a16="http://schemas.microsoft.com/office/drawing/2014/main" id="{85763B29-99DC-414B-AEF6-8B728A1C09BC}"/>
              </a:ext>
            </a:extLst>
          </p:cNvPr>
          <p:cNvSpPr/>
          <p:nvPr/>
        </p:nvSpPr>
        <p:spPr>
          <a:xfrm>
            <a:off x="5227232" y="2276679"/>
            <a:ext cx="389400" cy="319208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7</a:t>
            </a:r>
            <a:endParaRPr dirty="0"/>
          </a:p>
        </p:txBody>
      </p:sp>
      <p:sp>
        <p:nvSpPr>
          <p:cNvPr id="15" name="Shape 282">
            <a:extLst>
              <a:ext uri="{FF2B5EF4-FFF2-40B4-BE49-F238E27FC236}">
                <a16:creationId xmlns:a16="http://schemas.microsoft.com/office/drawing/2014/main" id="{17DB825F-3CA5-2A40-B838-67CFF71A2861}"/>
              </a:ext>
            </a:extLst>
          </p:cNvPr>
          <p:cNvSpPr/>
          <p:nvPr/>
        </p:nvSpPr>
        <p:spPr>
          <a:xfrm>
            <a:off x="5616632" y="2276679"/>
            <a:ext cx="389400" cy="319208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8</a:t>
            </a:r>
            <a:endParaRPr dirty="0"/>
          </a:p>
        </p:txBody>
      </p:sp>
      <p:sp>
        <p:nvSpPr>
          <p:cNvPr id="16" name="Shape 282">
            <a:extLst>
              <a:ext uri="{FF2B5EF4-FFF2-40B4-BE49-F238E27FC236}">
                <a16:creationId xmlns:a16="http://schemas.microsoft.com/office/drawing/2014/main" id="{5DC9FF5D-0C30-D448-9B59-EA756D35B1C4}"/>
              </a:ext>
            </a:extLst>
          </p:cNvPr>
          <p:cNvSpPr/>
          <p:nvPr/>
        </p:nvSpPr>
        <p:spPr>
          <a:xfrm>
            <a:off x="2890832" y="4086325"/>
            <a:ext cx="389400" cy="32150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17" name="Shape 282">
            <a:extLst>
              <a:ext uri="{FF2B5EF4-FFF2-40B4-BE49-F238E27FC236}">
                <a16:creationId xmlns:a16="http://schemas.microsoft.com/office/drawing/2014/main" id="{9FBD5516-3050-0147-927C-BEBAC8080944}"/>
              </a:ext>
            </a:extLst>
          </p:cNvPr>
          <p:cNvSpPr/>
          <p:nvPr/>
        </p:nvSpPr>
        <p:spPr>
          <a:xfrm>
            <a:off x="3280232" y="4086325"/>
            <a:ext cx="389400" cy="32150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2</a:t>
            </a:r>
            <a:endParaRPr dirty="0"/>
          </a:p>
        </p:txBody>
      </p:sp>
      <p:sp>
        <p:nvSpPr>
          <p:cNvPr id="18" name="Shape 282">
            <a:extLst>
              <a:ext uri="{FF2B5EF4-FFF2-40B4-BE49-F238E27FC236}">
                <a16:creationId xmlns:a16="http://schemas.microsoft.com/office/drawing/2014/main" id="{6CA814C9-E574-1643-AA2E-94738D6DD339}"/>
              </a:ext>
            </a:extLst>
          </p:cNvPr>
          <p:cNvSpPr/>
          <p:nvPr/>
        </p:nvSpPr>
        <p:spPr>
          <a:xfrm>
            <a:off x="3669632" y="4088622"/>
            <a:ext cx="389400" cy="319208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3</a:t>
            </a:r>
            <a:endParaRPr dirty="0"/>
          </a:p>
        </p:txBody>
      </p:sp>
      <p:sp>
        <p:nvSpPr>
          <p:cNvPr id="19" name="Shape 282">
            <a:extLst>
              <a:ext uri="{FF2B5EF4-FFF2-40B4-BE49-F238E27FC236}">
                <a16:creationId xmlns:a16="http://schemas.microsoft.com/office/drawing/2014/main" id="{D5ACC891-71B8-FD47-AB58-D230C95893F8}"/>
              </a:ext>
            </a:extLst>
          </p:cNvPr>
          <p:cNvSpPr/>
          <p:nvPr/>
        </p:nvSpPr>
        <p:spPr>
          <a:xfrm>
            <a:off x="2890832" y="5060123"/>
            <a:ext cx="389400" cy="319208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8</a:t>
            </a:r>
            <a:endParaRPr dirty="0"/>
          </a:p>
        </p:txBody>
      </p:sp>
      <p:sp>
        <p:nvSpPr>
          <p:cNvPr id="20" name="Shape 282">
            <a:extLst>
              <a:ext uri="{FF2B5EF4-FFF2-40B4-BE49-F238E27FC236}">
                <a16:creationId xmlns:a16="http://schemas.microsoft.com/office/drawing/2014/main" id="{2C0885E0-FDBC-4647-B4CD-A61D7BA6D8D0}"/>
              </a:ext>
            </a:extLst>
          </p:cNvPr>
          <p:cNvSpPr/>
          <p:nvPr/>
        </p:nvSpPr>
        <p:spPr>
          <a:xfrm>
            <a:off x="3280232" y="5060123"/>
            <a:ext cx="389400" cy="319207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7</a:t>
            </a:r>
            <a:endParaRPr dirty="0"/>
          </a:p>
        </p:txBody>
      </p:sp>
      <p:sp>
        <p:nvSpPr>
          <p:cNvPr id="21" name="Shape 282">
            <a:extLst>
              <a:ext uri="{FF2B5EF4-FFF2-40B4-BE49-F238E27FC236}">
                <a16:creationId xmlns:a16="http://schemas.microsoft.com/office/drawing/2014/main" id="{7CB9AD95-ACA4-CE47-B85C-CE1B12E29513}"/>
              </a:ext>
            </a:extLst>
          </p:cNvPr>
          <p:cNvSpPr/>
          <p:nvPr/>
        </p:nvSpPr>
        <p:spPr>
          <a:xfrm>
            <a:off x="3669632" y="5060123"/>
            <a:ext cx="389400" cy="319207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6</a:t>
            </a:r>
            <a:endParaRPr dirty="0"/>
          </a:p>
        </p:txBody>
      </p:sp>
      <p:sp>
        <p:nvSpPr>
          <p:cNvPr id="22" name="Shape 282">
            <a:extLst>
              <a:ext uri="{FF2B5EF4-FFF2-40B4-BE49-F238E27FC236}">
                <a16:creationId xmlns:a16="http://schemas.microsoft.com/office/drawing/2014/main" id="{1E595F4B-4F80-BD43-86F1-85408968C1E6}"/>
              </a:ext>
            </a:extLst>
          </p:cNvPr>
          <p:cNvSpPr/>
          <p:nvPr/>
        </p:nvSpPr>
        <p:spPr>
          <a:xfrm>
            <a:off x="4059032" y="5057826"/>
            <a:ext cx="389400" cy="321503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5</a:t>
            </a:r>
            <a:endParaRPr dirty="0"/>
          </a:p>
        </p:txBody>
      </p:sp>
      <p:sp>
        <p:nvSpPr>
          <p:cNvPr id="23" name="Shape 282">
            <a:extLst>
              <a:ext uri="{FF2B5EF4-FFF2-40B4-BE49-F238E27FC236}">
                <a16:creationId xmlns:a16="http://schemas.microsoft.com/office/drawing/2014/main" id="{2A8C7ECE-F208-AA48-801F-CE3E024053C8}"/>
              </a:ext>
            </a:extLst>
          </p:cNvPr>
          <p:cNvSpPr/>
          <p:nvPr/>
        </p:nvSpPr>
        <p:spPr>
          <a:xfrm>
            <a:off x="4448432" y="5057826"/>
            <a:ext cx="389400" cy="321503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4</a:t>
            </a:r>
            <a:endParaRPr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CC4AE5-1A6A-F74B-A08D-0D8DF5D9BF49}"/>
              </a:ext>
            </a:extLst>
          </p:cNvPr>
          <p:cNvSpPr txBox="1"/>
          <p:nvPr/>
        </p:nvSpPr>
        <p:spPr>
          <a:xfrm>
            <a:off x="457200" y="2214563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abstract: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5CC755-CC3D-AC40-B038-EEC0F63B57AD}"/>
              </a:ext>
            </a:extLst>
          </p:cNvPr>
          <p:cNvSpPr txBox="1"/>
          <p:nvPr/>
        </p:nvSpPr>
        <p:spPr>
          <a:xfrm>
            <a:off x="447407" y="408627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concrete: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F85A07-7A54-FA4C-B528-A5500E91B65F}"/>
              </a:ext>
            </a:extLst>
          </p:cNvPr>
          <p:cNvSpPr txBox="1"/>
          <p:nvPr/>
        </p:nvSpPr>
        <p:spPr>
          <a:xfrm>
            <a:off x="2022550" y="4086325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front: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D284B7-955A-9A4A-BB9E-FC702E53D799}"/>
              </a:ext>
            </a:extLst>
          </p:cNvPr>
          <p:cNvSpPr txBox="1"/>
          <p:nvPr/>
        </p:nvSpPr>
        <p:spPr>
          <a:xfrm>
            <a:off x="2022550" y="5057826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back: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5A786C-D297-1D40-A1B0-EA071D416840}"/>
              </a:ext>
            </a:extLst>
          </p:cNvPr>
          <p:cNvSpPr txBox="1"/>
          <p:nvPr/>
        </p:nvSpPr>
        <p:spPr>
          <a:xfrm>
            <a:off x="5498089" y="5009997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(recently enqueued)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264B23-DC16-C049-ADE0-2D69D31D7A10}"/>
              </a:ext>
            </a:extLst>
          </p:cNvPr>
          <p:cNvSpPr txBox="1"/>
          <p:nvPr/>
        </p:nvSpPr>
        <p:spPr>
          <a:xfrm>
            <a:off x="5498088" y="4086275"/>
            <a:ext cx="337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(enqueued since front last emptied)</a:t>
            </a:r>
          </a:p>
        </p:txBody>
      </p:sp>
    </p:spTree>
    <p:extLst>
      <p:ext uri="{BB962C8B-B14F-4D97-AF65-F5344CB8AC3E}">
        <p14:creationId xmlns:p14="http://schemas.microsoft.com/office/powerpoint/2010/main" val="1269441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B955A7-2670-0B4A-8AE8-7CE547E6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Two-list queues: AF+RI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CB6098-F913-364C-ACF3-3C571BBC9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 type:</a:t>
            </a:r>
          </a:p>
          <a:p>
            <a:pPr lvl="1"/>
            <a:r>
              <a:rPr lang="en-US" dirty="0"/>
              <a:t>front of queue:  list, stored in order</a:t>
            </a:r>
          </a:p>
          <a:p>
            <a:pPr lvl="1"/>
            <a:r>
              <a:rPr lang="en-US" dirty="0"/>
              <a:t>back of queue: list, stored in reverse order</a:t>
            </a:r>
          </a:p>
          <a:p>
            <a:r>
              <a:rPr lang="en-US" dirty="0"/>
              <a:t>RI:  if front is empty then back is empty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74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B955A7-2670-0B4A-8AE8-7CE547E6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Two-list queues: efficiency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CB6098-F913-364C-ACF3-3C571BBC9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Peek: </a:t>
            </a:r>
            <a:r>
              <a:rPr lang="en-US" dirty="0"/>
              <a:t>head of front  </a:t>
            </a:r>
            <a:r>
              <a:rPr lang="en-US" dirty="0">
                <a:solidFill>
                  <a:schemeClr val="accent3"/>
                </a:solidFill>
              </a:rPr>
              <a:t>O(1)</a:t>
            </a:r>
          </a:p>
          <a:p>
            <a:r>
              <a:rPr lang="en-US" dirty="0">
                <a:solidFill>
                  <a:schemeClr val="accent1"/>
                </a:solidFill>
              </a:rPr>
              <a:t>Enqueue:  </a:t>
            </a:r>
            <a:r>
              <a:rPr lang="en-US" dirty="0"/>
              <a:t>cons onto back  </a:t>
            </a:r>
            <a:r>
              <a:rPr lang="en-US" dirty="0">
                <a:solidFill>
                  <a:schemeClr val="accent3"/>
                </a:solidFill>
              </a:rPr>
              <a:t>O(1)</a:t>
            </a:r>
          </a:p>
          <a:p>
            <a:pPr lvl="1"/>
            <a:r>
              <a:rPr lang="en-US" dirty="0"/>
              <a:t>But if completely empty, cons onto front instead to maintain RI  </a:t>
            </a:r>
            <a:r>
              <a:rPr lang="en-US" dirty="0">
                <a:solidFill>
                  <a:schemeClr val="accent3"/>
                </a:solidFill>
              </a:rPr>
              <a:t>O(1)</a:t>
            </a:r>
          </a:p>
          <a:p>
            <a:r>
              <a:rPr lang="en-US" dirty="0">
                <a:solidFill>
                  <a:schemeClr val="accent1"/>
                </a:solidFill>
              </a:rPr>
              <a:t>Dequeue:  </a:t>
            </a:r>
            <a:r>
              <a:rPr lang="en-US" dirty="0"/>
              <a:t>tail of front  </a:t>
            </a:r>
            <a:r>
              <a:rPr lang="en-US" dirty="0">
                <a:solidFill>
                  <a:schemeClr val="accent3"/>
                </a:solidFill>
              </a:rPr>
              <a:t>O(1)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If front becomes empty, reverse back and make it the front to maintain RI  </a:t>
            </a:r>
            <a:r>
              <a:rPr lang="en-US" dirty="0">
                <a:solidFill>
                  <a:schemeClr val="accent3"/>
                </a:solidFill>
              </a:rPr>
              <a:t>O(n)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8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FCC9-111F-4E46-8C46-ECBBCC01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09970-EFFB-B740-A28B-3AE2BA365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238" y="1851819"/>
            <a:ext cx="5080000" cy="38227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197B75-A059-AB4F-AACA-23FC0EF7D62A}"/>
              </a:ext>
            </a:extLst>
          </p:cNvPr>
          <p:cNvCxnSpPr/>
          <p:nvPr/>
        </p:nvCxnSpPr>
        <p:spPr>
          <a:xfrm>
            <a:off x="614363" y="3643313"/>
            <a:ext cx="177165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5BD2E6-A5D1-EA49-9A96-6EC610C713A6}"/>
              </a:ext>
            </a:extLst>
          </p:cNvPr>
          <p:cNvSpPr txBox="1"/>
          <p:nvPr/>
        </p:nvSpPr>
        <p:spPr>
          <a:xfrm>
            <a:off x="275747" y="3099178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on enqueue (back)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9828B2-53F5-C94B-A172-4C437B4DDE43}"/>
              </a:ext>
            </a:extLst>
          </p:cNvPr>
          <p:cNvSpPr txBox="1"/>
          <p:nvPr/>
        </p:nvSpPr>
        <p:spPr>
          <a:xfrm>
            <a:off x="878869" y="3554274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save $1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6A64A9-C90F-4943-8E89-E32E5AD91544}"/>
              </a:ext>
            </a:extLst>
          </p:cNvPr>
          <p:cNvCxnSpPr/>
          <p:nvPr/>
        </p:nvCxnSpPr>
        <p:spPr>
          <a:xfrm>
            <a:off x="6915150" y="3643313"/>
            <a:ext cx="177165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09D1CF-8597-C340-A236-B7CDDCA3B90B}"/>
              </a:ext>
            </a:extLst>
          </p:cNvPr>
          <p:cNvSpPr txBox="1"/>
          <p:nvPr/>
        </p:nvSpPr>
        <p:spPr>
          <a:xfrm>
            <a:off x="7104310" y="3120093"/>
            <a:ext cx="1603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on reverse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BAF909-00E8-0845-A82D-F582435BF343}"/>
              </a:ext>
            </a:extLst>
          </p:cNvPr>
          <p:cNvSpPr txBox="1"/>
          <p:nvPr/>
        </p:nvSpPr>
        <p:spPr>
          <a:xfrm>
            <a:off x="7182857" y="3574118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spend $n</a:t>
            </a:r>
          </a:p>
        </p:txBody>
      </p:sp>
    </p:spTree>
    <p:extLst>
      <p:ext uri="{BB962C8B-B14F-4D97-AF65-F5344CB8AC3E}">
        <p14:creationId xmlns:p14="http://schemas.microsoft.com/office/powerpoint/2010/main" val="1575220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5071-3FCA-604C-95E1-E2788289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account balance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9247C9-4084-4D47-A014-525F10A4E9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834703"/>
              </p:ext>
            </p:extLst>
          </p:nvPr>
        </p:nvGraphicFramePr>
        <p:xfrm>
          <a:off x="1485900" y="1417638"/>
          <a:ext cx="6172200" cy="4755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74590862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5731024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38776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Front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Back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25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511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Enqueue 1 element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11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1152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Enqueue 9 elements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914304"/>
                  </a:ext>
                </a:extLst>
              </a:tr>
              <a:tr h="396558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251101"/>
                  </a:ext>
                </a:extLst>
              </a:tr>
              <a:tr h="26035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Dequeue 1 element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51926"/>
                  </a:ext>
                </a:extLst>
              </a:tr>
              <a:tr h="385762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864390"/>
                  </a:ext>
                </a:extLst>
              </a:tr>
              <a:tr h="26035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Reverse back and make it front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45644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260202"/>
                  </a:ext>
                </a:extLst>
              </a:tr>
              <a:tr h="26035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Dequeue 9 elements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39949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332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07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Current topic:  </a:t>
            </a:r>
            <a:r>
              <a:rPr lang="en-US" dirty="0">
                <a:solidFill>
                  <a:srgbClr val="000000"/>
                </a:solidFill>
              </a:rPr>
              <a:t>Efficiency</a:t>
            </a:r>
          </a:p>
          <a:p>
            <a:r>
              <a:rPr lang="en-US" dirty="0">
                <a:solidFill>
                  <a:srgbClr val="000000"/>
                </a:solidFill>
              </a:rPr>
              <a:t>Big Oh</a:t>
            </a:r>
          </a:p>
          <a:p>
            <a:r>
              <a:rPr lang="en-US" dirty="0">
                <a:solidFill>
                  <a:srgbClr val="000000"/>
                </a:solidFill>
              </a:rPr>
              <a:t>Hash tables (and mutability)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Today: </a:t>
            </a:r>
            <a:endParaRPr lang="en-US" dirty="0"/>
          </a:p>
          <a:p>
            <a:r>
              <a:rPr lang="en-US" dirty="0"/>
              <a:t>Amortized analysis</a:t>
            </a:r>
          </a:p>
        </p:txBody>
      </p:sp>
    </p:spTree>
    <p:extLst>
      <p:ext uri="{BB962C8B-B14F-4D97-AF65-F5344CB8AC3E}">
        <p14:creationId xmlns:p14="http://schemas.microsoft.com/office/powerpoint/2010/main" val="2439972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3952BF-95AC-4941-B489-EB139724F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of</a:t>
            </a:r>
            <a:br>
              <a:rPr lang="en-US" dirty="0"/>
            </a:br>
            <a:r>
              <a:rPr lang="en-US" dirty="0"/>
              <a:t>Amortized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4D49A-23F2-F04B-93CF-9067FD06B7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98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Cronos Pro" panose="020C0502030403020304" pitchFamily="34" charset="77"/>
              </a:rPr>
              <a:t>Amortize</a:t>
            </a:r>
            <a:r>
              <a:rPr lang="en-US" i="1" dirty="0"/>
              <a:t>:</a:t>
            </a:r>
            <a:r>
              <a:rPr lang="en-US" dirty="0"/>
              <a:t>  put aside money at intervals for gradual payment of debt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[Webster's 1964]</a:t>
            </a:r>
          </a:p>
          <a:p>
            <a:r>
              <a:rPr lang="en-US" dirty="0"/>
              <a:t>In efficiency analysis:</a:t>
            </a:r>
          </a:p>
          <a:p>
            <a:pPr lvl="1"/>
            <a:r>
              <a:rPr lang="en-US" dirty="0"/>
              <a:t>Pay extra “money” for some operations as a credit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Use that credit to pay higher cost of some later operations</a:t>
            </a:r>
          </a:p>
          <a:p>
            <a:pPr lvl="1"/>
            <a:r>
              <a:rPr lang="en-US" dirty="0"/>
              <a:t>a.k.a. </a:t>
            </a:r>
            <a:r>
              <a:rPr lang="en-US" i="1" dirty="0">
                <a:latin typeface="Cronos Pro" panose="020C0502030403020304" pitchFamily="34" charset="77"/>
              </a:rPr>
              <a:t>banker's method </a:t>
            </a:r>
            <a:r>
              <a:rPr lang="en-US" dirty="0"/>
              <a:t>and </a:t>
            </a:r>
            <a:r>
              <a:rPr lang="en-US" i="1" dirty="0">
                <a:latin typeface="Cronos Pro" panose="020C0502030403020304" pitchFamily="34" charset="77"/>
              </a:rPr>
              <a:t>accounting method</a:t>
            </a:r>
          </a:p>
          <a:p>
            <a:r>
              <a:rPr lang="en-US" dirty="0"/>
              <a:t>Invented by </a:t>
            </a:r>
            <a:r>
              <a:rPr lang="en-US" dirty="0" err="1"/>
              <a:t>Sleator</a:t>
            </a:r>
            <a:r>
              <a:rPr lang="en-US" dirty="0"/>
              <a:t> and </a:t>
            </a:r>
            <a:r>
              <a:rPr lang="en-US" dirty="0" err="1"/>
              <a:t>Tarjan</a:t>
            </a:r>
            <a:r>
              <a:rPr lang="en-US" dirty="0"/>
              <a:t> (1985)</a:t>
            </a:r>
          </a:p>
        </p:txBody>
      </p:sp>
    </p:spTree>
    <p:extLst>
      <p:ext uri="{BB962C8B-B14F-4D97-AF65-F5344CB8AC3E}">
        <p14:creationId xmlns:p14="http://schemas.microsoft.com/office/powerpoint/2010/main" val="133459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Robert </a:t>
            </a:r>
            <a:r>
              <a:rPr lang="en-US" dirty="0" err="1"/>
              <a:t>Tarjan</a:t>
            </a:r>
            <a:endParaRPr lang="en-US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897528"/>
            <a:ext cx="2032000" cy="304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7763" y="5109884"/>
            <a:ext cx="81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b. 1948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49059" y="1753329"/>
            <a:ext cx="42432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ronosPro-Regular"/>
                <a:cs typeface="CronosPro-Regular"/>
              </a:rPr>
              <a:t>Turing Award Winner (1986)</a:t>
            </a:r>
          </a:p>
          <a:p>
            <a:r>
              <a:rPr lang="en-US" sz="2400" b="1" dirty="0">
                <a:latin typeface="CronosPro-Regular"/>
                <a:cs typeface="CronosPro-Regular"/>
              </a:rPr>
              <a:t>with Prof. John </a:t>
            </a:r>
            <a:r>
              <a:rPr lang="en-US" sz="2400" b="1" dirty="0" err="1">
                <a:latin typeface="CronosPro-Regular"/>
                <a:cs typeface="CronosPro-Regular"/>
              </a:rPr>
              <a:t>Hopcroft</a:t>
            </a:r>
            <a:endParaRPr lang="en-US" sz="2400" dirty="0">
              <a:latin typeface="CronosPro-Regular"/>
              <a:cs typeface="CronosPro-Regular"/>
            </a:endParaRPr>
          </a:p>
          <a:p>
            <a:endParaRPr lang="en-US" sz="2400" b="1" dirty="0">
              <a:latin typeface="CronosPro-Regular"/>
              <a:cs typeface="CronosPro-Regular"/>
            </a:endParaRPr>
          </a:p>
          <a:p>
            <a:r>
              <a:rPr lang="en-US" sz="2400" i="1" dirty="0">
                <a:latin typeface="Cronos Pro" panose="020C0502030403020304" pitchFamily="34" charset="77"/>
                <a:cs typeface="CronosPro-Regular"/>
              </a:rPr>
              <a:t>For fundamental achievements in the design and analysis of algorithms and data structures.</a:t>
            </a:r>
          </a:p>
          <a:p>
            <a:endParaRPr lang="en-US" sz="2400" i="1" dirty="0">
              <a:latin typeface="CronosPro-Regular"/>
              <a:cs typeface="CronosPro-Regular"/>
            </a:endParaRPr>
          </a:p>
          <a:p>
            <a:r>
              <a:rPr lang="en-US" sz="2400" dirty="0">
                <a:latin typeface="CronosPro-Regular"/>
                <a:cs typeface="CronosPro-Regular"/>
              </a:rPr>
              <a:t>Cornell CS faculty 1972-1973</a:t>
            </a:r>
          </a:p>
          <a:p>
            <a:endParaRPr lang="en-US" sz="2400" b="1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16502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[last night] R6 due</a:t>
            </a:r>
          </a:p>
          <a:p>
            <a:r>
              <a:rPr lang="en-US" dirty="0"/>
              <a:t>[</a:t>
            </a:r>
            <a:r>
              <a:rPr lang="en-US" dirty="0" err="1"/>
              <a:t>Thur</a:t>
            </a:r>
            <a:r>
              <a:rPr lang="en-US" dirty="0"/>
              <a:t>] A5 released</a:t>
            </a:r>
          </a:p>
          <a:p>
            <a:r>
              <a:rPr lang="en-US" dirty="0"/>
              <a:t>[Fri] MS0 due – </a:t>
            </a:r>
            <a:r>
              <a:rPr lang="en-US" dirty="0">
                <a:solidFill>
                  <a:schemeClr val="accent2"/>
                </a:solidFill>
              </a:rPr>
              <a:t>no late submissions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money.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269315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98AD79-B634-8B49-942A-FDA3E537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Hash Tables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28160-0241-5346-BBC2-E483FF9D69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2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table: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('</a:t>
            </a:r>
            <a:r>
              <a:rPr lang="en-US" dirty="0">
                <a:latin typeface="Courier" pitchFamily="2" charset="0"/>
              </a:rPr>
              <a:t>k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,</a:t>
            </a:r>
            <a:r>
              <a:rPr lang="en-US" dirty="0">
                <a:solidFill>
                  <a:srgbClr val="0000DF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v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t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mutable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buckets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 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('</a:t>
            </a:r>
            <a:r>
              <a:rPr lang="en-US" dirty="0">
                <a:latin typeface="Courier" pitchFamily="2" charset="0"/>
              </a:rPr>
              <a:t>k</a:t>
            </a:r>
            <a:r>
              <a:rPr lang="en-US" dirty="0">
                <a:solidFill>
                  <a:srgbClr val="0000DF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dirty="0">
                <a:solidFill>
                  <a:srgbClr val="0000DF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v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array</a:t>
            </a:r>
            <a:endParaRPr lang="en-US" b="1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}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  <p:sp>
        <p:nvSpPr>
          <p:cNvPr id="7" name="Shape 282">
            <a:extLst>
              <a:ext uri="{FF2B5EF4-FFF2-40B4-BE49-F238E27FC236}">
                <a16:creationId xmlns:a16="http://schemas.microsoft.com/office/drawing/2014/main" id="{6023E97A-798F-0A49-BCAD-99FB95BAA91D}"/>
              </a:ext>
            </a:extLst>
          </p:cNvPr>
          <p:cNvSpPr/>
          <p:nvPr/>
        </p:nvSpPr>
        <p:spPr>
          <a:xfrm>
            <a:off x="3089639" y="4547960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" name="Shape 283">
            <a:extLst>
              <a:ext uri="{FF2B5EF4-FFF2-40B4-BE49-F238E27FC236}">
                <a16:creationId xmlns:a16="http://schemas.microsoft.com/office/drawing/2014/main" id="{D80661A4-2577-AB41-8541-E157D3CA485A}"/>
              </a:ext>
            </a:extLst>
          </p:cNvPr>
          <p:cNvSpPr/>
          <p:nvPr/>
        </p:nvSpPr>
        <p:spPr>
          <a:xfrm>
            <a:off x="3089639" y="4879317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" name="Shape 284">
            <a:extLst>
              <a:ext uri="{FF2B5EF4-FFF2-40B4-BE49-F238E27FC236}">
                <a16:creationId xmlns:a16="http://schemas.microsoft.com/office/drawing/2014/main" id="{2CA60D5E-6BF7-B24B-9ECC-633D8CBEDF60}"/>
              </a:ext>
            </a:extLst>
          </p:cNvPr>
          <p:cNvSpPr/>
          <p:nvPr/>
        </p:nvSpPr>
        <p:spPr>
          <a:xfrm>
            <a:off x="3089639" y="5210612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sp>
        <p:nvSpPr>
          <p:cNvPr id="11" name="Shape 286">
            <a:extLst>
              <a:ext uri="{FF2B5EF4-FFF2-40B4-BE49-F238E27FC236}">
                <a16:creationId xmlns:a16="http://schemas.microsoft.com/office/drawing/2014/main" id="{935D7ABC-8C29-694F-B1F8-7CF6B364BDB6}"/>
              </a:ext>
            </a:extLst>
          </p:cNvPr>
          <p:cNvSpPr/>
          <p:nvPr/>
        </p:nvSpPr>
        <p:spPr>
          <a:xfrm>
            <a:off x="3923626" y="4547960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" name="Shape 287">
            <a:extLst>
              <a:ext uri="{FF2B5EF4-FFF2-40B4-BE49-F238E27FC236}">
                <a16:creationId xmlns:a16="http://schemas.microsoft.com/office/drawing/2014/main" id="{27E953B7-826C-E24B-9D7B-75A7CF6E5E6E}"/>
              </a:ext>
            </a:extLst>
          </p:cNvPr>
          <p:cNvCxnSpPr/>
          <p:nvPr/>
        </p:nvCxnSpPr>
        <p:spPr>
          <a:xfrm>
            <a:off x="3479039" y="4713558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" name="Shape 288">
            <a:extLst>
              <a:ext uri="{FF2B5EF4-FFF2-40B4-BE49-F238E27FC236}">
                <a16:creationId xmlns:a16="http://schemas.microsoft.com/office/drawing/2014/main" id="{9D8DB3D4-A3C4-FC47-951D-53BB607F6403}"/>
              </a:ext>
            </a:extLst>
          </p:cNvPr>
          <p:cNvSpPr/>
          <p:nvPr/>
        </p:nvSpPr>
        <p:spPr>
          <a:xfrm>
            <a:off x="3089639" y="5541907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sp>
        <p:nvSpPr>
          <p:cNvPr id="14" name="Shape 289">
            <a:extLst>
              <a:ext uri="{FF2B5EF4-FFF2-40B4-BE49-F238E27FC236}">
                <a16:creationId xmlns:a16="http://schemas.microsoft.com/office/drawing/2014/main" id="{6AEA6460-19D9-EB42-ACDD-4F234924D2FF}"/>
              </a:ext>
            </a:extLst>
          </p:cNvPr>
          <p:cNvSpPr/>
          <p:nvPr/>
        </p:nvSpPr>
        <p:spPr>
          <a:xfrm>
            <a:off x="3923626" y="5210612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" name="Shape 290">
            <a:extLst>
              <a:ext uri="{FF2B5EF4-FFF2-40B4-BE49-F238E27FC236}">
                <a16:creationId xmlns:a16="http://schemas.microsoft.com/office/drawing/2014/main" id="{7393F27C-A9B6-0D4C-A02A-56F1B26C9F62}"/>
              </a:ext>
            </a:extLst>
          </p:cNvPr>
          <p:cNvSpPr/>
          <p:nvPr/>
        </p:nvSpPr>
        <p:spPr>
          <a:xfrm>
            <a:off x="4880833" y="5210612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" name="Shape 291">
            <a:extLst>
              <a:ext uri="{FF2B5EF4-FFF2-40B4-BE49-F238E27FC236}">
                <a16:creationId xmlns:a16="http://schemas.microsoft.com/office/drawing/2014/main" id="{C170C35E-494C-5E48-B1AE-F26F09D85B1B}"/>
              </a:ext>
            </a:extLst>
          </p:cNvPr>
          <p:cNvSpPr/>
          <p:nvPr/>
        </p:nvSpPr>
        <p:spPr>
          <a:xfrm>
            <a:off x="5838040" y="5210612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" name="Shape 292">
            <a:extLst>
              <a:ext uri="{FF2B5EF4-FFF2-40B4-BE49-F238E27FC236}">
                <a16:creationId xmlns:a16="http://schemas.microsoft.com/office/drawing/2014/main" id="{26C3AFC4-02DF-C84A-A780-0D49317159F7}"/>
              </a:ext>
            </a:extLst>
          </p:cNvPr>
          <p:cNvCxnSpPr/>
          <p:nvPr/>
        </p:nvCxnSpPr>
        <p:spPr>
          <a:xfrm>
            <a:off x="3479117" y="5376259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" name="Shape 293">
            <a:extLst>
              <a:ext uri="{FF2B5EF4-FFF2-40B4-BE49-F238E27FC236}">
                <a16:creationId xmlns:a16="http://schemas.microsoft.com/office/drawing/2014/main" id="{0B885D85-5728-2E41-8C97-98875D3822C6}"/>
              </a:ext>
            </a:extLst>
          </p:cNvPr>
          <p:cNvCxnSpPr/>
          <p:nvPr/>
        </p:nvCxnSpPr>
        <p:spPr>
          <a:xfrm>
            <a:off x="4436326" y="5376211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" name="Shape 294">
            <a:extLst>
              <a:ext uri="{FF2B5EF4-FFF2-40B4-BE49-F238E27FC236}">
                <a16:creationId xmlns:a16="http://schemas.microsoft.com/office/drawing/2014/main" id="{8EF14A28-396B-2648-A5CB-6A3C121B89E8}"/>
              </a:ext>
            </a:extLst>
          </p:cNvPr>
          <p:cNvCxnSpPr/>
          <p:nvPr/>
        </p:nvCxnSpPr>
        <p:spPr>
          <a:xfrm>
            <a:off x="5393533" y="5376211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91745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Insert (k, v):</a:t>
            </a:r>
          </a:p>
          <a:p>
            <a:pPr lvl="1"/>
            <a:r>
              <a:rPr lang="en-US" dirty="0"/>
              <a:t>Hash k to find bucket b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Search through b </a:t>
            </a:r>
            <a:r>
              <a:rPr lang="en-US" dirty="0"/>
              <a:t>to delete any previous binding of k (to maintain RI)</a:t>
            </a:r>
          </a:p>
          <a:p>
            <a:pPr lvl="1"/>
            <a:r>
              <a:rPr lang="en-US" dirty="0"/>
              <a:t>Mutate bucket to add new binding of k</a:t>
            </a:r>
          </a:p>
          <a:p>
            <a:r>
              <a:rPr lang="en-US" dirty="0"/>
              <a:t>Find k:</a:t>
            </a:r>
          </a:p>
          <a:p>
            <a:pPr lvl="1"/>
            <a:r>
              <a:rPr lang="en-US" dirty="0"/>
              <a:t>Hash k to find bucket b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Search through b </a:t>
            </a:r>
            <a:r>
              <a:rPr lang="en-US" dirty="0"/>
              <a:t>to find binding of k</a:t>
            </a:r>
          </a:p>
          <a:p>
            <a:r>
              <a:rPr lang="en-US" dirty="0"/>
              <a:t>Remove k:</a:t>
            </a:r>
          </a:p>
          <a:p>
            <a:pPr lvl="1"/>
            <a:r>
              <a:rPr lang="en-US" dirty="0"/>
              <a:t>Hash k to find bucket b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Search through b </a:t>
            </a:r>
            <a:r>
              <a:rPr lang="en-US" dirty="0"/>
              <a:t>to delete any binding of 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…every operation requires </a:t>
            </a:r>
            <a:r>
              <a:rPr lang="en-US" dirty="0">
                <a:solidFill>
                  <a:schemeClr val="accent5"/>
                </a:solidFill>
              </a:rPr>
              <a:t>search through bucket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…efficiency depends on bucket length</a:t>
            </a:r>
          </a:p>
        </p:txBody>
      </p:sp>
    </p:spTree>
    <p:extLst>
      <p:ext uri="{BB962C8B-B14F-4D97-AF65-F5344CB8AC3E}">
        <p14:creationId xmlns:p14="http://schemas.microsoft.com/office/powerpoint/2010/main" val="95755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Load factor = average bucket length = </a:t>
            </a:r>
            <a:r>
              <a:rPr lang="en-US" dirty="0">
                <a:solidFill>
                  <a:schemeClr val="accent6"/>
                </a:solidFill>
                <a:latin typeface="Symbol" pitchFamily="2" charset="2"/>
              </a:rPr>
              <a:t>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(# bindings in hash table) / (# buckets in array)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# bindings not under implementer's control</a:t>
            </a:r>
          </a:p>
          <a:p>
            <a:r>
              <a:rPr lang="en-US" dirty="0">
                <a:solidFill>
                  <a:schemeClr val="accent1"/>
                </a:solidFill>
              </a:rPr>
              <a:t># buckets is</a:t>
            </a:r>
          </a:p>
          <a:p>
            <a:r>
              <a:rPr lang="en-US" dirty="0"/>
              <a:t>When load factor gets above some constant, </a:t>
            </a:r>
            <a:r>
              <a:rPr lang="en-US" dirty="0">
                <a:solidFill>
                  <a:schemeClr val="accent1"/>
                </a:solidFill>
              </a:rPr>
              <a:t>make array bigger</a:t>
            </a:r>
          </a:p>
          <a:p>
            <a:pPr lvl="1"/>
            <a:r>
              <a:rPr lang="en-US" dirty="0"/>
              <a:t>Which makes load factor smaller</a:t>
            </a:r>
          </a:p>
          <a:p>
            <a:pPr lvl="1"/>
            <a:r>
              <a:rPr lang="en-US" dirty="0"/>
              <a:t>Then redistribute keys across bigger array</a:t>
            </a:r>
          </a:p>
        </p:txBody>
      </p:sp>
    </p:spTree>
    <p:extLst>
      <p:ext uri="{BB962C8B-B14F-4D97-AF65-F5344CB8AC3E}">
        <p14:creationId xmlns:p14="http://schemas.microsoft.com/office/powerpoint/2010/main" val="2056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4839-CB0B-E44D-B983-7D27060FB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D5A8B-51D0-B242-BCCD-F10EC87115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98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If load factor ≥ 2.0 then:</a:t>
            </a:r>
          </a:p>
          <a:p>
            <a:pPr lvl="1"/>
            <a:r>
              <a:rPr lang="en-US" dirty="0"/>
              <a:t>double array size</a:t>
            </a:r>
          </a:p>
          <a:p>
            <a:pPr lvl="1"/>
            <a:r>
              <a:rPr lang="en-US" dirty="0"/>
              <a:t>rehash elements into new buckets</a:t>
            </a:r>
          </a:p>
          <a:p>
            <a:pPr lvl="1"/>
            <a:r>
              <a:rPr lang="en-US" dirty="0"/>
              <a:t>thus bringing load factor back to around 1.0</a:t>
            </a:r>
          </a:p>
          <a:p>
            <a:endParaRPr lang="en-US" dirty="0"/>
          </a:p>
          <a:p>
            <a:r>
              <a:rPr lang="en-US" dirty="0"/>
              <a:t>Both </a:t>
            </a:r>
            <a:r>
              <a:rPr lang="en-US" dirty="0" err="1"/>
              <a:t>OCaml</a:t>
            </a:r>
            <a:r>
              <a:rPr lang="en-US" dirty="0"/>
              <a:t> </a:t>
            </a:r>
            <a:r>
              <a:rPr lang="en-US" b="1" dirty="0" err="1">
                <a:latin typeface="Courier New"/>
                <a:cs typeface="Courier New"/>
              </a:rPr>
              <a:t>Hashtbl</a:t>
            </a:r>
            <a:r>
              <a:rPr lang="en-US" dirty="0"/>
              <a:t> and </a:t>
            </a:r>
            <a:r>
              <a:rPr lang="en-US" b="1" dirty="0" err="1">
                <a:latin typeface="Courier New"/>
                <a:cs typeface="Courier New"/>
              </a:rPr>
              <a:t>java.util.HashMap</a:t>
            </a:r>
            <a:r>
              <a:rPr lang="en-US" dirty="0"/>
              <a:t> do this</a:t>
            </a:r>
          </a:p>
          <a:p>
            <a:endParaRPr lang="en-US" dirty="0"/>
          </a:p>
          <a:p>
            <a:r>
              <a:rPr lang="en-US" dirty="0">
                <a:solidFill>
                  <a:srgbClr val="9BBB59"/>
                </a:solidFill>
              </a:rPr>
              <a:t>Efficiency:</a:t>
            </a:r>
          </a:p>
          <a:p>
            <a:pPr lvl="1"/>
            <a:r>
              <a:rPr lang="en-US" dirty="0">
                <a:solidFill>
                  <a:srgbClr val="9BBB59"/>
                </a:solidFill>
              </a:rPr>
              <a:t>find, and remove:  expected O(1)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insert:  O(n), because it can require rehashing all elements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but we wanted O(1)…</a:t>
            </a:r>
            <a:endParaRPr lang="en-US" dirty="0"/>
          </a:p>
          <a:p>
            <a:pPr lvl="1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85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6625</TotalTime>
  <Words>1416</Words>
  <Application>Microsoft Macintosh PowerPoint</Application>
  <PresentationFormat>On-screen Show (4:3)</PresentationFormat>
  <Paragraphs>360</Paragraphs>
  <Slides>33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Courier</vt:lpstr>
      <vt:lpstr>Courier New</vt:lpstr>
      <vt:lpstr>Cronos Pro</vt:lpstr>
      <vt:lpstr>CronosPro-Regular</vt:lpstr>
      <vt:lpstr>Engravers MT</vt:lpstr>
      <vt:lpstr>Symbol</vt:lpstr>
      <vt:lpstr>Wingdings</vt:lpstr>
      <vt:lpstr>Office Theme</vt:lpstr>
      <vt:lpstr>PowerPoint Presentation</vt:lpstr>
      <vt:lpstr>Clicker Question 1</vt:lpstr>
      <vt:lpstr>Review</vt:lpstr>
      <vt:lpstr>Review of Hash Tables</vt:lpstr>
      <vt:lpstr>Hash table: chaining</vt:lpstr>
      <vt:lpstr>Implementation of operations</vt:lpstr>
      <vt:lpstr>Load factor</vt:lpstr>
      <vt:lpstr>Clicker Question 2</vt:lpstr>
      <vt:lpstr>Rehashing</vt:lpstr>
      <vt:lpstr>Amortized Analysis</vt:lpstr>
      <vt:lpstr>Hash table resize</vt:lpstr>
      <vt:lpstr>Hash table resize</vt:lpstr>
      <vt:lpstr>Total cost to resize</vt:lpstr>
      <vt:lpstr>Saving money</vt:lpstr>
      <vt:lpstr>Bank account balance</vt:lpstr>
      <vt:lpstr>Bank account balance</vt:lpstr>
      <vt:lpstr>Bank account balance</vt:lpstr>
      <vt:lpstr>Bank account balance</vt:lpstr>
      <vt:lpstr>Bank account balance</vt:lpstr>
      <vt:lpstr>Bank account balance</vt:lpstr>
      <vt:lpstr>Budgeting</vt:lpstr>
      <vt:lpstr>Budgeting</vt:lpstr>
      <vt:lpstr>Hash table efficiency</vt:lpstr>
      <vt:lpstr>Two-List Queues</vt:lpstr>
      <vt:lpstr>Two-list queues [lec 7]</vt:lpstr>
      <vt:lpstr>Two-list queues: AF+RI</vt:lpstr>
      <vt:lpstr>Two-list queues: efficiency</vt:lpstr>
      <vt:lpstr>Amortized analysis</vt:lpstr>
      <vt:lpstr>Bank account balance</vt:lpstr>
      <vt:lpstr>Key ideas of Amortized Analysis</vt:lpstr>
      <vt:lpstr>Amortized analysis</vt:lpstr>
      <vt:lpstr>Robert Tarjan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566</cp:revision>
  <dcterms:created xsi:type="dcterms:W3CDTF">2014-08-25T19:49:24Z</dcterms:created>
  <dcterms:modified xsi:type="dcterms:W3CDTF">2019-10-22T13:56:40Z</dcterms:modified>
</cp:coreProperties>
</file>