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441" r:id="rId2"/>
    <p:sldId id="520" r:id="rId3"/>
    <p:sldId id="443" r:id="rId4"/>
    <p:sldId id="521" r:id="rId5"/>
    <p:sldId id="546" r:id="rId6"/>
    <p:sldId id="547" r:id="rId7"/>
    <p:sldId id="548" r:id="rId8"/>
    <p:sldId id="542" r:id="rId9"/>
    <p:sldId id="517" r:id="rId10"/>
    <p:sldId id="518" r:id="rId11"/>
    <p:sldId id="549" r:id="rId12"/>
    <p:sldId id="486" r:id="rId13"/>
    <p:sldId id="550" r:id="rId14"/>
    <p:sldId id="487" r:id="rId15"/>
    <p:sldId id="552" r:id="rId16"/>
    <p:sldId id="553" r:id="rId17"/>
    <p:sldId id="490" r:id="rId18"/>
    <p:sldId id="559" r:id="rId19"/>
    <p:sldId id="492" r:id="rId20"/>
    <p:sldId id="511" r:id="rId21"/>
    <p:sldId id="556" r:id="rId22"/>
    <p:sldId id="557" r:id="rId23"/>
    <p:sldId id="452" r:id="rId24"/>
    <p:sldId id="456" r:id="rId25"/>
    <p:sldId id="554" r:id="rId26"/>
    <p:sldId id="459" r:id="rId27"/>
    <p:sldId id="460" r:id="rId28"/>
    <p:sldId id="461" r:id="rId29"/>
    <p:sldId id="462" r:id="rId30"/>
    <p:sldId id="463" r:id="rId31"/>
    <p:sldId id="464" r:id="rId32"/>
    <p:sldId id="466" r:id="rId33"/>
    <p:sldId id="512" r:id="rId34"/>
    <p:sldId id="555" r:id="rId35"/>
    <p:sldId id="477" r:id="rId36"/>
    <p:sldId id="476" r:id="rId37"/>
    <p:sldId id="513" r:id="rId38"/>
    <p:sldId id="49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8"/>
    <p:restoredTop sz="77230" autoAdjust="0"/>
  </p:normalViewPr>
  <p:slideViewPr>
    <p:cSldViewPr snapToGrid="0" snapToObjects="1">
      <p:cViewPr varScale="1">
        <p:scale>
          <a:sx n="100" d="100"/>
          <a:sy n="100" d="100"/>
        </p:scale>
        <p:origin x="149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5367F125-181F-9A48-A24E-AAD89CB055B5}" type="datetimeFigureOut">
              <a:rPr lang="en-US" smtClean="0"/>
              <a:pPr/>
              <a:t>11/3/19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B7975FD5-AB21-4C45-BFE8-1D3F02B463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Remember Me, The Majestic Tale, Onwards, Doctor Who XI</a:t>
            </a:r>
          </a:p>
          <a:p>
            <a:r>
              <a:rPr lang="en-US" dirty="0"/>
              <a:t>Start at 10:00:51</a:t>
            </a:r>
          </a:p>
          <a:p>
            <a:endParaRPr lang="en-US" dirty="0"/>
          </a:p>
          <a:p>
            <a:r>
              <a:rPr lang="en-US" dirty="0"/>
              <a:t>I chose</a:t>
            </a:r>
            <a:r>
              <a:rPr lang="en-US" baseline="0" dirty="0"/>
              <a:t> this music because today we're going to talk about how to implement time travel.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Machine configuration: like a pair</a:t>
            </a:r>
          </a:p>
          <a:p>
            <a:pPr marL="0" indent="0">
              <a:buNone/>
            </a:pPr>
            <a:r>
              <a:rPr lang="en-US" dirty="0"/>
              <a:t>Contains memory and program of the "machine"</a:t>
            </a:r>
          </a:p>
          <a:p>
            <a:pPr marL="0" indent="0">
              <a:buNone/>
            </a:pPr>
            <a:r>
              <a:rPr lang="en-US" dirty="0"/>
              <a:t>Using weird angle brackets to be clear it's a piece of mathematical notation, not </a:t>
            </a:r>
            <a:r>
              <a:rPr lang="en-US" dirty="0" err="1"/>
              <a:t>OCaml</a:t>
            </a:r>
            <a:r>
              <a:rPr lang="en-US" dirty="0"/>
              <a:t> pairs/syntax.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(It would be possible to give a small-step environment model, too, but we aren't going to.)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64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37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6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	</a:t>
            </a:r>
            <a:r>
              <a:rPr lang="en-US" b="1" dirty="0">
                <a:latin typeface="Courier New"/>
                <a:cs typeface="Courier New"/>
              </a:rPr>
              <a:t>⟨{},let x = 42 in x⟩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 New"/>
                <a:cs typeface="Courier New"/>
              </a:rPr>
              <a:t> 42</a:t>
            </a:r>
          </a:p>
          <a:p>
            <a:pPr marL="0" indent="0">
              <a:buNone/>
            </a:pPr>
            <a:r>
              <a:rPr lang="en-US" dirty="0"/>
              <a:t>Because...</a:t>
            </a:r>
          </a:p>
          <a:p>
            <a:r>
              <a:rPr lang="en-US" b="1" dirty="0">
                <a:latin typeface="Courier"/>
                <a:cs typeface="Courier"/>
              </a:rPr>
              <a:t>⟨{}, 42⟩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"/>
                <a:cs typeface="Courier"/>
              </a:rPr>
              <a:t> 42</a:t>
            </a:r>
          </a:p>
          <a:p>
            <a:r>
              <a:rPr lang="en-US" dirty="0"/>
              <a:t>and </a:t>
            </a:r>
            <a:r>
              <a:rPr lang="en-US" b="1" dirty="0">
                <a:latin typeface="Courier"/>
                <a:cs typeface="Courier"/>
              </a:rPr>
              <a:t>⟨{}[x ↦ 42], x⟩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"/>
                <a:cs typeface="Courier"/>
              </a:rPr>
              <a:t> 42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Because </a:t>
            </a:r>
            <a:r>
              <a:rPr lang="en-US" b="1" dirty="0">
                <a:latin typeface="Courier"/>
                <a:cs typeface="Courier"/>
              </a:rPr>
              <a:t>{x:42}(x)=42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8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variable not in dictionary, then we can't evaluate using this rule.  Implement with an error in interpreter.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 checking </a:t>
            </a:r>
            <a:r>
              <a:rPr lang="en-US" dirty="0">
                <a:solidFill>
                  <a:srgbClr val="F79646"/>
                </a:solidFill>
              </a:rPr>
              <a:t>guarantees that variable is bound</a:t>
            </a:r>
            <a:r>
              <a:rPr lang="en-US" dirty="0"/>
              <a:t>, so we can’t ever fail to find a binding in dynamic environment</a:t>
            </a:r>
          </a:p>
          <a:p>
            <a:endParaRPr lang="en-US" dirty="0"/>
          </a:p>
          <a:p>
            <a:r>
              <a:rPr lang="en-US" dirty="0"/>
              <a:t>Notation:  let's use abstract dictionary notation we used earlier (same as Python)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let </a:t>
            </a:r>
            <a:r>
              <a:rPr lang="en-US" sz="1200" b="1" dirty="0">
                <a:latin typeface="Courier New"/>
                <a:cs typeface="Courier New"/>
              </a:rPr>
              <a:t>{}</a:t>
            </a:r>
            <a:r>
              <a:rPr lang="en-US" sz="1200" dirty="0"/>
              <a:t> be the empty environment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let {x : 42} be the dictionary that maps x to 42 etc.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&lt;{x:42}, x&gt; ==&gt; 42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&lt;{}, x&gt; =/=&gt;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1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This is the language we reached at the end of last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61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⟨{},(fun x -&gt; x) 1⟩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 New"/>
                <a:cs typeface="Courier New"/>
              </a:rPr>
              <a:t> 1</a:t>
            </a:r>
          </a:p>
          <a:p>
            <a:pPr marL="0" indent="0">
              <a:buNone/>
            </a:pPr>
            <a:r>
              <a:rPr lang="en-US" dirty="0"/>
              <a:t>	b/c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⟨{},fun x -&gt; x⟩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fun x -&gt; x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and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⟨{},1⟩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and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⟨{}[x ↦ 1], x⟩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8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98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8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read as </a:t>
            </a: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big-steps</a:t>
            </a:r>
            <a:r>
              <a:rPr lang="en-US" dirty="0"/>
              <a:t> to </a:t>
            </a:r>
            <a:r>
              <a:rPr lang="en-US" b="1" dirty="0">
                <a:latin typeface="Courier"/>
                <a:cs typeface="Courier"/>
              </a:rPr>
              <a:t>v</a:t>
            </a:r>
            <a:endParaRPr lang="en-US" dirty="0"/>
          </a:p>
          <a:p>
            <a:pPr lvl="0"/>
            <a:r>
              <a:rPr lang="en-US" dirty="0"/>
              <a:t>another notation:  </a:t>
            </a: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⇓</a:t>
            </a:r>
            <a:r>
              <a:rPr lang="en-US" dirty="0"/>
              <a:t> </a:t>
            </a:r>
            <a:r>
              <a:rPr lang="en-US" b="1" dirty="0">
                <a:latin typeface="Courier"/>
                <a:cs typeface="Courier"/>
              </a:rPr>
              <a:t>v</a:t>
            </a:r>
          </a:p>
          <a:p>
            <a:pPr lvl="0"/>
            <a:r>
              <a:rPr lang="en-US" dirty="0"/>
              <a:t>read as </a:t>
            </a: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evaluates down </a:t>
            </a:r>
            <a:r>
              <a:rPr lang="en-US" dirty="0"/>
              <a:t>to </a:t>
            </a:r>
            <a:r>
              <a:rPr lang="en-US" b="1" dirty="0">
                <a:latin typeface="Courier"/>
                <a:cs typeface="Courier"/>
              </a:rPr>
              <a:t>v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3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This is the language we reached at the end of last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>
                <a:latin typeface="Courier New"/>
                <a:cs typeface="Courier New"/>
              </a:rPr>
              <a:t>42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 New"/>
                <a:cs typeface="Courier New"/>
              </a:rPr>
              <a:t> 42</a:t>
            </a:r>
          </a:p>
          <a:p>
            <a:pPr lvl="0"/>
            <a:r>
              <a:rPr lang="en-US" b="1" dirty="0">
                <a:latin typeface="Courier New"/>
                <a:cs typeface="Courier New"/>
              </a:rPr>
              <a:t>true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 New"/>
                <a:cs typeface="Courier New"/>
              </a:rPr>
              <a:t> true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"big" ^ "red" </a:t>
            </a:r>
            <a:r>
              <a:rPr lang="en-US" sz="12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1200" b="1" dirty="0">
                <a:latin typeface="Courier New"/>
                <a:cs typeface="Courier New"/>
              </a:rPr>
              <a:t> "</a:t>
            </a:r>
            <a:r>
              <a:rPr lang="en-US" sz="1200" b="1" dirty="0" err="1">
                <a:latin typeface="Courier New"/>
                <a:cs typeface="Courier New"/>
              </a:rPr>
              <a:t>bigred</a:t>
            </a:r>
            <a:r>
              <a:rPr lang="en-US" sz="1200" b="1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1" dirty="0">
                <a:latin typeface="Courier New"/>
                <a:cs typeface="Courier New"/>
              </a:rPr>
              <a:t>1 + 2 </a:t>
            </a:r>
            <a:r>
              <a:rPr lang="en-US" sz="1200" b="1" dirty="0">
                <a:solidFill>
                  <a:srgbClr val="1F497D"/>
                </a:solidFill>
                <a:latin typeface="Courier New"/>
                <a:cs typeface="Courier New"/>
              </a:rPr>
              <a:t>⟹ </a:t>
            </a:r>
            <a:r>
              <a:rPr lang="en-US" sz="1200" b="1" dirty="0">
                <a:latin typeface="Courier New"/>
                <a:cs typeface="Courier New"/>
              </a:rPr>
              <a:t>3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1" dirty="0">
                <a:latin typeface="Courier New"/>
                <a:cs typeface="Courier New"/>
              </a:rPr>
              <a:t>1 + (2+3) </a:t>
            </a:r>
            <a:r>
              <a:rPr lang="en-US" sz="1200" b="1" dirty="0">
                <a:solidFill>
                  <a:srgbClr val="1F497D"/>
                </a:solidFill>
                <a:latin typeface="Courier New"/>
                <a:cs typeface="Courier New"/>
              </a:rPr>
              <a:t>⟹ </a:t>
            </a:r>
            <a:r>
              <a:rPr lang="en-US" sz="1200" b="1" dirty="0">
                <a:latin typeface="Courier New"/>
                <a:cs typeface="Courier New"/>
              </a:rPr>
              <a:t>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0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need x in first example</a:t>
            </a:r>
          </a:p>
          <a:p>
            <a:r>
              <a:rPr lang="en-US" dirty="0"/>
              <a:t>Never need one of the branches (but don't know which) in the second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61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8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ocaml/ocaml/search?q=kclosur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Environment Model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 Selections from </a:t>
            </a:r>
            <a:r>
              <a:rPr lang="en-US" i="1" dirty="0"/>
              <a:t>Doctor Who</a:t>
            </a:r>
            <a:r>
              <a:rPr lang="en-US" dirty="0"/>
              <a:t> soundtracks by Murray Gold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let x = e1 in e2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if e1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and e2{v1/x}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if e1 then e2 else e3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if e1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true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and e2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  <a:b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</a:b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if e1 then e2 else e3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v3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if e1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false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and e3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v3</a:t>
            </a:r>
            <a:b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</a:b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D8A44-DA21-6E49-B52D-6FA730694F20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0642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893FDD-3CEC-C34A-B8A8-84786772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E3E878-3A2A-2649-94B7-7946652D6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could be slow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x = 0 in 42</a:t>
            </a:r>
          </a:p>
          <a:p>
            <a:pPr marL="57150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b = ... in</a:t>
            </a: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x = ... in</a:t>
            </a: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if b then x + 1 else x - 1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57F6CAD-FFC8-1D41-A873-1056EEA9FD6C}"/>
              </a:ext>
            </a:extLst>
          </p:cNvPr>
          <p:cNvSpPr/>
          <p:nvPr/>
        </p:nvSpPr>
        <p:spPr>
          <a:xfrm>
            <a:off x="5816600" y="1600200"/>
            <a:ext cx="3149600" cy="1219200"/>
          </a:xfrm>
          <a:prstGeom prst="wedgeRoundRectCallout">
            <a:avLst>
              <a:gd name="adj1" fmla="val -97627"/>
              <a:gd name="adj2" fmla="val -27639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Imagine a large block of code instead of just [42]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958732C-81C6-3146-8C85-8F7DCA66758F}"/>
              </a:ext>
            </a:extLst>
          </p:cNvPr>
          <p:cNvSpPr/>
          <p:nvPr/>
        </p:nvSpPr>
        <p:spPr>
          <a:xfrm>
            <a:off x="3759200" y="5089525"/>
            <a:ext cx="3149600" cy="1219200"/>
          </a:xfrm>
          <a:prstGeom prst="wedgeRoundRectCallout">
            <a:avLst>
              <a:gd name="adj1" fmla="val -26256"/>
              <a:gd name="adj2" fmla="val -8493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Imagine large blocks of code instead of just [x+1] and [x-1]</a:t>
            </a:r>
          </a:p>
        </p:txBody>
      </p:sp>
    </p:spTree>
    <p:extLst>
      <p:ext uri="{BB962C8B-B14F-4D97-AF65-F5344CB8AC3E}">
        <p14:creationId xmlns:p14="http://schemas.microsoft.com/office/powerpoint/2010/main" val="205946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2E91-B025-5D4B-9A2C-9954098B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are fast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4552-BFDD-7144-9457-9D300BBA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663700"/>
            <a:ext cx="52197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y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3110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in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C666D4-A720-EE4D-BEA5-1AA5658DB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21967"/>
              </p:ext>
            </p:extLst>
          </p:nvPr>
        </p:nvGraphicFramePr>
        <p:xfrm>
          <a:off x="6781800" y="2971800"/>
          <a:ext cx="1905000" cy="3962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856C23-E080-5340-AE11-87B050370BB2}"/>
              </a:ext>
            </a:extLst>
          </p:cNvPr>
          <p:cNvSpPr/>
          <p:nvPr/>
        </p:nvSpPr>
        <p:spPr>
          <a:xfrm>
            <a:off x="1206500" y="2971800"/>
            <a:ext cx="5410200" cy="3004185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A5FC96-4D67-9845-ACA5-0EEFBA37A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94699"/>
              </p:ext>
            </p:extLst>
          </p:nvPr>
        </p:nvGraphicFramePr>
        <p:xfrm>
          <a:off x="4305300" y="4191000"/>
          <a:ext cx="1905000" cy="7924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3110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5215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A86DB5D-6B1D-3942-AD24-A05954F1DFEA}"/>
              </a:ext>
            </a:extLst>
          </p:cNvPr>
          <p:cNvSpPr/>
          <p:nvPr/>
        </p:nvSpPr>
        <p:spPr>
          <a:xfrm>
            <a:off x="1397000" y="4178300"/>
            <a:ext cx="2743200" cy="1508284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85AB199A-A530-8341-9F11-BB621303250C}"/>
              </a:ext>
            </a:extLst>
          </p:cNvPr>
          <p:cNvSpPr/>
          <p:nvPr/>
        </p:nvSpPr>
        <p:spPr>
          <a:xfrm>
            <a:off x="6781800" y="1417638"/>
            <a:ext cx="2159000" cy="1249362"/>
          </a:xfrm>
          <a:prstGeom prst="wedgeRoundRectCallout">
            <a:avLst>
              <a:gd name="adj1" fmla="val -9657"/>
              <a:gd name="adj2" fmla="val 62500"/>
              <a:gd name="adj3" fmla="val 16667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Dynamic environment</a:t>
            </a:r>
          </a:p>
        </p:txBody>
      </p:sp>
    </p:spTree>
    <p:extLst>
      <p:ext uri="{BB962C8B-B14F-4D97-AF65-F5344CB8AC3E}">
        <p14:creationId xmlns:p14="http://schemas.microsoft.com/office/powerpoint/2010/main" val="253692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Maps variable names to values in current scope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Implements a kind of </a:t>
            </a:r>
            <a:r>
              <a:rPr lang="en-US" dirty="0">
                <a:solidFill>
                  <a:schemeClr val="accent1"/>
                </a:solidFill>
              </a:rPr>
              <a:t>lazy substitution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x = 0 in 42</a:t>
            </a:r>
          </a:p>
          <a:p>
            <a:pPr marL="57150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b = ... in</a:t>
            </a: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x = ... in</a:t>
            </a: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if b then x + 1 else x - 1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A2FC64-9758-DA4C-9B80-6C60045A4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75401"/>
              </p:ext>
            </p:extLst>
          </p:nvPr>
        </p:nvGraphicFramePr>
        <p:xfrm>
          <a:off x="4572000" y="2964180"/>
          <a:ext cx="1905000" cy="3962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D7BE46F-B108-E84A-8DFC-8CCAA6C6C665}"/>
              </a:ext>
            </a:extLst>
          </p:cNvPr>
          <p:cNvSpPr/>
          <p:nvPr/>
        </p:nvSpPr>
        <p:spPr>
          <a:xfrm>
            <a:off x="5969000" y="3863181"/>
            <a:ext cx="2895600" cy="990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Doesn't matter how large a block of code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E51F39-AA13-CA42-A32A-5C992BCC50FA}"/>
              </a:ext>
            </a:extLst>
          </p:cNvPr>
          <p:cNvCxnSpPr/>
          <p:nvPr/>
        </p:nvCxnSpPr>
        <p:spPr>
          <a:xfrm flipH="1" flipV="1">
            <a:off x="4178300" y="3695700"/>
            <a:ext cx="1765300" cy="66040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C88C65-B491-3E41-89B6-9C6A22B045E9}"/>
              </a:ext>
            </a:extLst>
          </p:cNvPr>
          <p:cNvCxnSpPr>
            <a:cxnSpLocks/>
          </p:cNvCxnSpPr>
          <p:nvPr/>
        </p:nvCxnSpPr>
        <p:spPr>
          <a:xfrm flipH="1">
            <a:off x="4191000" y="4721622"/>
            <a:ext cx="1778000" cy="675878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B485FF-0EEE-E34E-8076-50177F6B8596}"/>
              </a:ext>
            </a:extLst>
          </p:cNvPr>
          <p:cNvCxnSpPr/>
          <p:nvPr/>
        </p:nvCxnSpPr>
        <p:spPr>
          <a:xfrm flipH="1">
            <a:off x="6426200" y="4853781"/>
            <a:ext cx="990600" cy="602139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7D083D0-A7E1-034B-97FD-CD84516E2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68393"/>
              </p:ext>
            </p:extLst>
          </p:nvPr>
        </p:nvGraphicFramePr>
        <p:xfrm>
          <a:off x="7137400" y="5440362"/>
          <a:ext cx="1905000" cy="7924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13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45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648" y="2259396"/>
            <a:ext cx="8229600" cy="18288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9600" b="1" dirty="0">
                <a:latin typeface="Courier New"/>
                <a:cs typeface="Courier New"/>
              </a:rPr>
              <a:t>⟨</a:t>
            </a:r>
            <a:r>
              <a:rPr lang="en-US" sz="9600" b="1" dirty="0" err="1">
                <a:latin typeface="Courier New"/>
                <a:cs typeface="Courier New"/>
              </a:rPr>
              <a:t>env</a:t>
            </a:r>
            <a:r>
              <a:rPr lang="en-US" sz="9600" b="1" dirty="0">
                <a:latin typeface="Courier New"/>
                <a:cs typeface="Courier New"/>
              </a:rPr>
              <a:t>, e⟩</a:t>
            </a:r>
            <a:r>
              <a:rPr lang="en-US" sz="11500" b="1" dirty="0">
                <a:latin typeface="Courier New"/>
                <a:cs typeface="Courier New"/>
              </a:rPr>
              <a:t> </a:t>
            </a:r>
            <a:r>
              <a:rPr lang="en-US" sz="1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⟹</a:t>
            </a:r>
            <a:r>
              <a:rPr lang="en-US" sz="11500" b="1" dirty="0">
                <a:latin typeface="Courier New"/>
                <a:cs typeface="Courier New"/>
              </a:rPr>
              <a:t> 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E180F-2756-2B41-9AB0-5B25220F0F0B}"/>
              </a:ext>
            </a:extLst>
          </p:cNvPr>
          <p:cNvSpPr txBox="1"/>
          <p:nvPr/>
        </p:nvSpPr>
        <p:spPr>
          <a:xfrm>
            <a:off x="1361825" y="5183605"/>
            <a:ext cx="6045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environment-model big-step relation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1868005-0DFF-434E-AD8A-195F8FB080B2}"/>
              </a:ext>
            </a:extLst>
          </p:cNvPr>
          <p:cNvSpPr/>
          <p:nvPr/>
        </p:nvSpPr>
        <p:spPr>
          <a:xfrm>
            <a:off x="1917700" y="762000"/>
            <a:ext cx="2159000" cy="1270000"/>
          </a:xfrm>
          <a:prstGeom prst="wedgeRoundRectCallou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machine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5721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, v⟩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3256096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⟨</a:t>
            </a:r>
            <a:r>
              <a:rPr lang="en-US" sz="3400" b="1" dirty="0" err="1">
                <a:solidFill>
                  <a:srgbClr val="F79646"/>
                </a:solidFill>
                <a:latin typeface="Courier New"/>
                <a:cs typeface="Courier New"/>
              </a:rPr>
              <a:t>env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,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e1 + e2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⟩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36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v  </a:t>
            </a:r>
          </a:p>
          <a:p>
            <a:pPr marL="400050" lvl="1" indent="0">
              <a:buNone/>
            </a:pPr>
            <a:r>
              <a:rPr lang="en-US" sz="3400" i="1" dirty="0">
                <a:solidFill>
                  <a:srgbClr val="8064A2"/>
                </a:solidFill>
                <a:latin typeface="Cronos Pro" panose="020C0502030403020304" pitchFamily="34" charset="77"/>
              </a:rPr>
              <a:t>if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⟨</a:t>
            </a:r>
            <a:r>
              <a:rPr lang="en-US" sz="3400" b="1" dirty="0" err="1">
                <a:solidFill>
                  <a:srgbClr val="F79646"/>
                </a:solidFill>
                <a:latin typeface="Courier New"/>
                <a:cs typeface="Courier New"/>
              </a:rPr>
              <a:t>env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,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e1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⟩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36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v1</a:t>
            </a:r>
          </a:p>
          <a:p>
            <a:pPr marL="400050" lvl="1" indent="0">
              <a:buNone/>
            </a:pPr>
            <a:r>
              <a:rPr lang="en-US" sz="3400" i="1" dirty="0">
                <a:solidFill>
                  <a:srgbClr val="8064A2"/>
                </a:solidFill>
                <a:latin typeface="Cronos Pro" panose="020C0502030403020304" pitchFamily="34" charset="77"/>
              </a:rPr>
              <a:t>and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⟨</a:t>
            </a:r>
            <a:r>
              <a:rPr lang="en-US" sz="3400" b="1" dirty="0" err="1">
                <a:solidFill>
                  <a:srgbClr val="F79646"/>
                </a:solidFill>
                <a:latin typeface="Courier New"/>
                <a:cs typeface="Courier New"/>
              </a:rPr>
              <a:t>env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,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e2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⟩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36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v2</a:t>
            </a:r>
          </a:p>
          <a:p>
            <a:pPr marL="400050" lvl="1" indent="0">
              <a:buNone/>
            </a:pPr>
            <a:r>
              <a:rPr lang="en-US" sz="3400" i="1" dirty="0">
                <a:solidFill>
                  <a:srgbClr val="8064A2"/>
                </a:solidFill>
                <a:latin typeface="Cronos Pro" panose="020C0502030403020304" pitchFamily="34" charset="77"/>
              </a:rPr>
              <a:t>and</a:t>
            </a:r>
            <a:r>
              <a:rPr lang="en-US" sz="3400" i="1" dirty="0">
                <a:solidFill>
                  <a:srgbClr val="8064A2"/>
                </a:solidFill>
              </a:rPr>
              <a:t> </a:t>
            </a:r>
            <a:r>
              <a:rPr lang="en-US" sz="3400" b="1" dirty="0">
                <a:solidFill>
                  <a:srgbClr val="8064A2"/>
                </a:solidFill>
                <a:latin typeface="Courier"/>
                <a:cs typeface="Courier"/>
              </a:rPr>
              <a:t>v</a:t>
            </a:r>
            <a:r>
              <a:rPr lang="en-US" sz="3400" i="1" dirty="0">
                <a:solidFill>
                  <a:srgbClr val="8064A2"/>
                </a:solidFill>
              </a:rPr>
              <a:t> </a:t>
            </a:r>
            <a:r>
              <a:rPr lang="en-US" sz="3400" i="1" dirty="0">
                <a:solidFill>
                  <a:srgbClr val="8064A2"/>
                </a:solidFill>
                <a:latin typeface="Cronos Pro" panose="020C0502030403020304" pitchFamily="34" charset="77"/>
              </a:rPr>
              <a:t>is  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v1 + v2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9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6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if e1 then e2 else e3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⟩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i="1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if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6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e1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⟩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true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i="1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and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6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e2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⟩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6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if e1 then e2 else e3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⟩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v3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i="1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if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6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e1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⟩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false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i="1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and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6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e3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⟩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v3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53445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, let x = e1 in e2⟩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</a:t>
            </a:r>
            <a:r>
              <a:rPr lang="en-US" i="1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if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, e1⟩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</a:t>
            </a:r>
            <a:r>
              <a:rPr lang="en-US" i="1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and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[x ↦ v1], e2⟩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  <a:b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</a:b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[x ↦ v]: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dirty="0"/>
              <a:t> with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bound to </a:t>
            </a:r>
            <a:r>
              <a:rPr lang="en-US" b="1" dirty="0">
                <a:latin typeface="Courier New"/>
                <a:cs typeface="Courier New"/>
              </a:rPr>
              <a:t>v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FDDA9DA-DF07-0044-850D-BCB3232834BC}"/>
              </a:ext>
            </a:extLst>
          </p:cNvPr>
          <p:cNvSpPr/>
          <p:nvPr/>
        </p:nvSpPr>
        <p:spPr>
          <a:xfrm>
            <a:off x="3594100" y="3632200"/>
            <a:ext cx="4737100" cy="1193800"/>
          </a:xfrm>
          <a:prstGeom prst="wedgeRoundRectCallout">
            <a:avLst>
              <a:gd name="adj1" fmla="val -43282"/>
              <a:gd name="adj2" fmla="val -7792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think of this as recording the substitution in case it is ever needed</a:t>
            </a:r>
          </a:p>
        </p:txBody>
      </p:sp>
    </p:spTree>
    <p:extLst>
      <p:ext uri="{BB962C8B-B14F-4D97-AF65-F5344CB8AC3E}">
        <p14:creationId xmlns:p14="http://schemas.microsoft.com/office/powerpoint/2010/main" val="33000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352723-2352-8A41-80C4-DBF42C80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81EA-D4A7-184D-9A00-BEE35A25C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26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, x⟩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(x)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(x): </a:t>
            </a:r>
            <a:r>
              <a:rPr lang="en-US" dirty="0"/>
              <a:t>the value to which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dirty="0"/>
              <a:t> binds </a:t>
            </a:r>
            <a:r>
              <a:rPr lang="en-US" b="1" dirty="0">
                <a:latin typeface="Courier New"/>
                <a:cs typeface="Courier New"/>
              </a:rPr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4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C7240-1935-7343-A9DC-6A17BC4C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00B7D-1189-C54B-8673-6E23E90D2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7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</a:t>
            </a:r>
            <a:r>
              <a:rPr lang="en-US" dirty="0"/>
              <a:t> +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x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b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  <a:endParaRPr lang="en-US" b="1" dirty="0">
              <a:solidFill>
                <a:srgbClr val="F7964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let x = e1 in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if e1 then e2 else e3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fun x -&gt; e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e1 e2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&lt;=</a:t>
            </a:r>
          </a:p>
        </p:txBody>
      </p:sp>
    </p:spTree>
    <p:extLst>
      <p:ext uri="{BB962C8B-B14F-4D97-AF65-F5344CB8AC3E}">
        <p14:creationId xmlns:p14="http://schemas.microsoft.com/office/powerpoint/2010/main" val="1495883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values v1.0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Since functions are values: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rgbClr val="8064A2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, fun x -&gt; e⟩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 fun x -&gt; e</a:t>
            </a:r>
          </a:p>
          <a:p>
            <a:pPr marL="0" indent="0">
              <a:buNone/>
            </a:pPr>
            <a:endParaRPr lang="en-US" sz="2800" b="1" dirty="0">
              <a:solidFill>
                <a:srgbClr val="8064A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38861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application rule v1.0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⟨env,e1 e2⟩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	if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⟨env,e1⟩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fun x -&gt; 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	and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⟨env,e2⟩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	and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[x ↦ v2],e⟩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9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9D1F1C-8624-A54E-B38B-EEB16AAD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D300F-CFCD-8642-9553-EAEF23D97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21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 OCaml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does OCaml say this evaluates to?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let x = 1 in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let f = fun y -&gt; x in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let x = 2 in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f 0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3"/>
                </a:solidFill>
                <a:latin typeface="Courier New"/>
                <a:cs typeface="Courier New"/>
              </a:rPr>
              <a:t>- : </a:t>
            </a:r>
            <a:r>
              <a:rPr lang="fr-FR" b="1" dirty="0" err="1">
                <a:solidFill>
                  <a:schemeClr val="accent3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solidFill>
                  <a:schemeClr val="accent3"/>
                </a:solidFill>
                <a:latin typeface="Courier New"/>
                <a:cs typeface="Courier New"/>
              </a:rPr>
              <a:t> = 1</a:t>
            </a:r>
            <a:endParaRPr lang="en-US" b="1" dirty="0">
              <a:solidFill>
                <a:schemeClr val="accent3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531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 our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What does our semantics say?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let x = 1 in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{x:1} </a:t>
            </a:r>
            <a:r>
              <a:rPr lang="en-US" b="1" dirty="0">
                <a:latin typeface="Courier New"/>
                <a:cs typeface="Courier New"/>
              </a:rPr>
              <a:t>let f = fun y -&gt; x in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79646"/>
                </a:solidFill>
                <a:latin typeface="Courier New"/>
                <a:cs typeface="Courier New"/>
              </a:rPr>
              <a:t>{x:1,f:(fun y -&gt; x)} </a:t>
            </a:r>
            <a:r>
              <a:rPr lang="en-US" b="1" dirty="0">
                <a:latin typeface="Courier New"/>
                <a:cs typeface="Courier New"/>
              </a:rPr>
              <a:t>let x = 2 in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F79646"/>
                </a:solidFill>
                <a:latin typeface="Courier New"/>
                <a:cs typeface="Courier New"/>
              </a:rPr>
              <a:t>{x:2,f:(fun y -&gt; x)} </a:t>
            </a:r>
            <a:r>
              <a:rPr lang="en-US" b="1" dirty="0">
                <a:latin typeface="Courier New"/>
                <a:cs typeface="Courier New"/>
              </a:rPr>
              <a:t>f 0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⟨{x:2,f:(fun y -&gt; x)}, f 0⟩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 New"/>
                <a:cs typeface="Courier New"/>
              </a:rPr>
              <a:t> ???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</a:t>
            </a:r>
            <a:r>
              <a:rPr lang="en-US" b="1" dirty="0">
                <a:latin typeface="Courier New"/>
                <a:cs typeface="Courier New"/>
              </a:rPr>
              <a:t>f</a:t>
            </a:r>
            <a:r>
              <a:rPr lang="en-US" dirty="0"/>
              <a:t> to a value: </a:t>
            </a:r>
            <a:r>
              <a:rPr lang="en-US" b="1" dirty="0">
                <a:latin typeface="Courier New"/>
                <a:cs typeface="Courier New"/>
              </a:rPr>
              <a:t>fun y -&gt; 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</a:t>
            </a:r>
            <a:r>
              <a:rPr lang="en-US" b="1" dirty="0">
                <a:latin typeface="Courier New"/>
                <a:cs typeface="Courier New"/>
              </a:rPr>
              <a:t>0</a:t>
            </a:r>
            <a:r>
              <a:rPr lang="en-US" dirty="0"/>
              <a:t> to a value: </a:t>
            </a:r>
            <a:r>
              <a:rPr lang="en-US" b="1" dirty="0">
                <a:latin typeface="Courier New"/>
                <a:cs typeface="Courier New"/>
              </a:rPr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Extend environment to map parameter:  </a:t>
            </a:r>
            <a:br>
              <a:rPr lang="en-US" dirty="0"/>
            </a:br>
            <a:r>
              <a:rPr lang="en-US" b="1" dirty="0">
                <a:latin typeface="Courier New"/>
                <a:cs typeface="Courier New"/>
              </a:rPr>
              <a:t>{x:2, f:(fun y -&gt; x), y:0}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body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in that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</a:t>
            </a:r>
            <a:r>
              <a:rPr lang="en-US" b="1" dirty="0">
                <a:latin typeface="Courier New"/>
                <a:cs typeface="Courier New"/>
              </a:rPr>
              <a:t>2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2446" y="5802997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Courier New"/>
                <a:cs typeface="Courier New"/>
              </a:rPr>
              <a:t>2 &lt;&gt; 1 </a:t>
            </a:r>
          </a:p>
        </p:txBody>
      </p:sp>
    </p:spTree>
    <p:extLst>
      <p:ext uri="{BB962C8B-B14F-4D97-AF65-F5344CB8AC3E}">
        <p14:creationId xmlns:p14="http://schemas.microsoft.com/office/powerpoint/2010/main" val="294585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different answers?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different rules for variable scope:</a:t>
            </a:r>
          </a:p>
          <a:p>
            <a:r>
              <a:rPr lang="en-US" dirty="0"/>
              <a:t>Rule of </a:t>
            </a:r>
            <a:r>
              <a:rPr lang="en-US" dirty="0">
                <a:solidFill>
                  <a:schemeClr val="accent1"/>
                </a:solidFill>
              </a:rPr>
              <a:t>dynamic scope </a:t>
            </a:r>
            <a:r>
              <a:rPr lang="en-US" dirty="0"/>
              <a:t>(our semantics so far)</a:t>
            </a:r>
            <a:endParaRPr lang="en-US" i="1" dirty="0"/>
          </a:p>
          <a:p>
            <a:r>
              <a:rPr lang="en-US" dirty="0"/>
              <a:t>Rule of </a:t>
            </a:r>
            <a:r>
              <a:rPr lang="en-US" dirty="0">
                <a:solidFill>
                  <a:schemeClr val="accent1"/>
                </a:solidFill>
              </a:rPr>
              <a:t>lexical scope </a:t>
            </a:r>
            <a:r>
              <a:rPr lang="en-US" dirty="0"/>
              <a:t>(OCaml)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95977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of dynamic scope:  </a:t>
            </a:r>
            <a:r>
              <a:rPr lang="en-US" dirty="0"/>
              <a:t>The body of a function is evaluated in the current dynamic environment at the time the function is </a:t>
            </a:r>
            <a:r>
              <a:rPr lang="en-US" b="1" dirty="0"/>
              <a:t>called</a:t>
            </a:r>
            <a:r>
              <a:rPr lang="en-US" dirty="0"/>
              <a:t>, not the old dynamic environment that existed at the time the function was defined.</a:t>
            </a:r>
          </a:p>
          <a:p>
            <a:pPr marL="457200" lvl="1" indent="-457200"/>
            <a:r>
              <a:rPr lang="en-US" dirty="0"/>
              <a:t>Causes our semantics to use latest binding of </a:t>
            </a:r>
            <a:r>
              <a:rPr lang="en-US" b="1" dirty="0">
                <a:latin typeface="Courier New"/>
                <a:cs typeface="Courier New"/>
              </a:rPr>
              <a:t>x</a:t>
            </a:r>
            <a:endParaRPr lang="en-US" dirty="0"/>
          </a:p>
          <a:p>
            <a:pPr marL="457200" lvl="1" indent="-457200"/>
            <a:r>
              <a:rPr lang="en-US" dirty="0"/>
              <a:t>Thus return </a:t>
            </a:r>
            <a:r>
              <a:rPr lang="en-US" b="1" dirty="0">
                <a:latin typeface="Courier New"/>
                <a:cs typeface="Courier New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8774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Interpreters</a:t>
            </a:r>
          </a:p>
          <a:p>
            <a:r>
              <a:rPr lang="en-US" dirty="0"/>
              <a:t>Substitution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Small-step vs. big-step evaluation</a:t>
            </a:r>
          </a:p>
          <a:p>
            <a:r>
              <a:rPr lang="en-US" dirty="0"/>
              <a:t>Environment model</a:t>
            </a:r>
          </a:p>
          <a:p>
            <a:r>
              <a:rPr lang="en-US" dirty="0"/>
              <a:t>Dynamic vs. static scope</a:t>
            </a:r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of lexical scope:  </a:t>
            </a:r>
            <a:r>
              <a:rPr lang="en-US" dirty="0"/>
              <a:t>The body of a function is evaluated in the old dynamic environment that existed at the time the function was </a:t>
            </a:r>
            <a:r>
              <a:rPr lang="en-US" b="1" dirty="0"/>
              <a:t>defined</a:t>
            </a:r>
            <a:r>
              <a:rPr lang="en-US" dirty="0"/>
              <a:t>, not the current environment when the function is called.</a:t>
            </a:r>
          </a:p>
          <a:p>
            <a:pPr marL="457200" lvl="1" indent="-457200"/>
            <a:r>
              <a:rPr lang="en-US" dirty="0"/>
              <a:t>Causes OCaml to use earlier binding of </a:t>
            </a:r>
            <a:r>
              <a:rPr lang="en-US" b="1" dirty="0">
                <a:latin typeface="Courier New"/>
                <a:cs typeface="Courier New"/>
              </a:rPr>
              <a:t>x</a:t>
            </a:r>
            <a:endParaRPr lang="en-US" dirty="0"/>
          </a:p>
          <a:p>
            <a:pPr marL="457200" lvl="1" indent="-457200"/>
            <a:r>
              <a:rPr lang="en-US" dirty="0"/>
              <a:t>Thus return </a:t>
            </a:r>
            <a:r>
              <a:rPr lang="en-US" b="1" dirty="0">
                <a:latin typeface="Courier New"/>
                <a:cs typeface="Courier New"/>
              </a:rPr>
              <a:t>1</a:t>
            </a:r>
            <a:endParaRPr lang="en-US" sz="29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97429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of lexical scope:  </a:t>
            </a:r>
            <a:r>
              <a:rPr lang="en-US" dirty="0"/>
              <a:t>The body of a function is evaluated in the old dynamic environment that existed at the time the function was </a:t>
            </a:r>
            <a:r>
              <a:rPr lang="en-US" b="1" dirty="0"/>
              <a:t>defined</a:t>
            </a:r>
            <a:r>
              <a:rPr lang="en-US" dirty="0"/>
              <a:t>, not the current environment when the function is called.</a:t>
            </a:r>
          </a:p>
          <a:p>
            <a:pPr marL="457200" lvl="1" indent="-457200"/>
            <a:r>
              <a:rPr lang="en-US" dirty="0"/>
              <a:t>Causes OCaml to use earlier binding of </a:t>
            </a:r>
            <a:r>
              <a:rPr lang="en-US" b="1" dirty="0">
                <a:latin typeface="Courier New"/>
                <a:cs typeface="Courier New"/>
              </a:rPr>
              <a:t>x</a:t>
            </a:r>
            <a:endParaRPr lang="en-US" dirty="0"/>
          </a:p>
          <a:p>
            <a:pPr marL="457200" lvl="1" indent="-457200"/>
            <a:r>
              <a:rPr lang="en-US" dirty="0"/>
              <a:t>Thus return </a:t>
            </a:r>
            <a:r>
              <a:rPr lang="en-US" b="1" dirty="0">
                <a:latin typeface="Courier New"/>
                <a:cs typeface="Courier New"/>
              </a:rPr>
              <a:t>1</a:t>
            </a:r>
            <a:endParaRPr lang="en-US" sz="2900" dirty="0"/>
          </a:p>
        </p:txBody>
      </p:sp>
      <p:pic>
        <p:nvPicPr>
          <p:cNvPr id="4" name="Picture 3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66" y="1600200"/>
            <a:ext cx="5644445" cy="399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54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time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Q:  </a:t>
            </a:r>
            <a:r>
              <a:rPr lang="en-US" dirty="0"/>
              <a:t>How can functions be evaluated in old environments?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A:  </a:t>
            </a:r>
            <a:r>
              <a:rPr lang="en-US" dirty="0"/>
              <a:t>The language implementation keeps old environments around as necessary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2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time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48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function value is really a data structure called a </a:t>
            </a:r>
            <a:r>
              <a:rPr lang="en-US" b="1" dirty="0">
                <a:solidFill>
                  <a:schemeClr val="accent1"/>
                </a:solidFill>
              </a:rPr>
              <a:t>function closure</a:t>
            </a:r>
            <a:r>
              <a:rPr lang="en-US" dirty="0"/>
              <a:t> that has </a:t>
            </a:r>
            <a:r>
              <a:rPr lang="en-US" dirty="0">
                <a:solidFill>
                  <a:schemeClr val="accent2"/>
                </a:solidFill>
              </a:rPr>
              <a:t>two parts: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code</a:t>
            </a:r>
            <a:r>
              <a:rPr lang="en-US" dirty="0"/>
              <a:t>, an expression </a:t>
            </a:r>
            <a:r>
              <a:rPr lang="en-US" b="1" dirty="0">
                <a:latin typeface="Courier New"/>
                <a:cs typeface="Courier New"/>
              </a:rPr>
              <a:t>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environment</a:t>
            </a:r>
            <a:r>
              <a:rPr lang="en-US" dirty="0"/>
              <a:t>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dirty="0"/>
              <a:t> that was current when the function was defined</a:t>
            </a:r>
          </a:p>
          <a:p>
            <a:r>
              <a:rPr lang="en-US" dirty="0"/>
              <a:t>We'll notate that data structure as </a:t>
            </a:r>
            <a:r>
              <a:rPr lang="en-US" b="1" dirty="0">
                <a:latin typeface="Courier New"/>
                <a:cs typeface="Courier New"/>
              </a:rPr>
              <a:t>(|e ,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|)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(|e ,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|) </a:t>
            </a:r>
            <a:r>
              <a:rPr lang="en-US" dirty="0"/>
              <a:t>is like a pair</a:t>
            </a:r>
          </a:p>
          <a:p>
            <a:r>
              <a:rPr lang="en-US" dirty="0"/>
              <a:t>But </a:t>
            </a:r>
            <a:r>
              <a:rPr lang="en-US" dirty="0">
                <a:solidFill>
                  <a:schemeClr val="accent1"/>
                </a:solidFill>
              </a:rPr>
              <a:t>indivisible</a:t>
            </a:r>
            <a:r>
              <a:rPr lang="en-US" dirty="0"/>
              <a:t>:  you cannot write OCaml syntax to access the pieces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inexpressible</a:t>
            </a:r>
            <a:r>
              <a:rPr lang="en-US" dirty="0"/>
              <a:t>:  you cannot directly write it in OCaml syntax</a:t>
            </a:r>
          </a:p>
        </p:txBody>
      </p:sp>
    </p:spTree>
    <p:extLst>
      <p:ext uri="{BB962C8B-B14F-4D97-AF65-F5344CB8AC3E}">
        <p14:creationId xmlns:p14="http://schemas.microsoft.com/office/powerpoint/2010/main" val="64151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Closures in </a:t>
            </a:r>
            <a:r>
              <a:rPr lang="en-US" dirty="0" err="1"/>
              <a:t>OCaml</a:t>
            </a:r>
            <a:r>
              <a:rPr lang="en-US" dirty="0"/>
              <a:t> bytecode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ronos Pro" charset="0"/>
                <a:ea typeface="Cronos Pro" charset="0"/>
                <a:cs typeface="Cronos Pro" charset="0"/>
                <a:hlinkClick r:id="rId2"/>
              </a:rPr>
              <a:t>https://github.com/ocaml/ocaml/search?q=kclosure</a:t>
            </a:r>
            <a:endParaRPr lang="en-US" sz="2800" dirty="0">
              <a:latin typeface="Cronos Pro" charset="0"/>
              <a:ea typeface="Cronos Pro" charset="0"/>
              <a:cs typeface="Cronos Pro" charset="0"/>
            </a:endParaRPr>
          </a:p>
          <a:p>
            <a:pPr marL="0" indent="0">
              <a:buNone/>
            </a:pPr>
            <a:endParaRPr lang="en-US" sz="2800" dirty="0">
              <a:latin typeface="Cronos Pro" charset="0"/>
              <a:ea typeface="Cronos Pro" charset="0"/>
              <a:cs typeface="Cronos Pr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84" y="2291118"/>
            <a:ext cx="5648632" cy="42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65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values v2.0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Anonymous functions </a:t>
            </a:r>
            <a:r>
              <a:rPr lang="en-US" b="1" dirty="0">
                <a:latin typeface="Courier New"/>
                <a:cs typeface="Courier New"/>
              </a:rPr>
              <a:t>fun x -&gt; e </a:t>
            </a:r>
            <a:r>
              <a:rPr lang="en-US" dirty="0"/>
              <a:t>are </a:t>
            </a:r>
            <a:r>
              <a:rPr lang="en-US" dirty="0">
                <a:solidFill>
                  <a:schemeClr val="accent6"/>
                </a:solidFill>
              </a:rPr>
              <a:t>closures:</a:t>
            </a:r>
          </a:p>
          <a:p>
            <a:pPr marL="0" indent="0">
              <a:buNone/>
            </a:pPr>
            <a:endParaRPr lang="en-US" sz="2800" b="1" dirty="0">
              <a:solidFill>
                <a:srgbClr val="8064A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rgbClr val="8064A2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, fun x -&gt; e⟩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2800" b="1" dirty="0">
                <a:solidFill>
                  <a:srgbClr val="F79646"/>
                </a:solidFill>
                <a:latin typeface="Courier New"/>
                <a:cs typeface="Courier New"/>
              </a:rPr>
              <a:t>(|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fun x -&gt; e </a:t>
            </a:r>
            <a:r>
              <a:rPr lang="en-US" sz="2800" b="1" dirty="0">
                <a:solidFill>
                  <a:srgbClr val="F79646"/>
                </a:solidFill>
                <a:latin typeface="Courier New"/>
                <a:cs typeface="Courier New"/>
              </a:rPr>
              <a:t>, </a:t>
            </a:r>
            <a:r>
              <a:rPr lang="en-US" sz="2800" b="1" dirty="0" err="1">
                <a:solidFill>
                  <a:srgbClr val="F79646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rgbClr val="F79646"/>
                </a:solidFill>
                <a:latin typeface="Courier New"/>
                <a:cs typeface="Courier New"/>
              </a:rPr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1889477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application rule v2.0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, e1 e2⟩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	if 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, e1⟩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b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</a:b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    </a:t>
            </a:r>
            <a:r>
              <a:rPr lang="en-US" sz="2800" b="1" dirty="0">
                <a:solidFill>
                  <a:schemeClr val="accent6"/>
                </a:solidFill>
                <a:latin typeface="Courier New"/>
                <a:cs typeface="Courier New"/>
              </a:rPr>
              <a:t>(|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fun x -&gt; e , </a:t>
            </a:r>
            <a:r>
              <a:rPr lang="en-US" sz="2800" b="1" dirty="0" err="1">
                <a:solidFill>
                  <a:schemeClr val="accent6"/>
                </a:solidFill>
                <a:latin typeface="Courier New"/>
                <a:cs typeface="Courier New"/>
              </a:rPr>
              <a:t>defenv</a:t>
            </a:r>
            <a:r>
              <a:rPr lang="en-US" sz="2800" b="1" dirty="0">
                <a:solidFill>
                  <a:schemeClr val="accent6"/>
                </a:solidFill>
                <a:latin typeface="Courier New"/>
                <a:cs typeface="Courier New"/>
              </a:rPr>
              <a:t>|)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	and 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, e2⟩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	and 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chemeClr val="accent6"/>
                </a:solidFill>
                <a:latin typeface="Courier New"/>
                <a:cs typeface="Courier New"/>
              </a:rPr>
              <a:t>defenv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[x ↦ v2], e⟩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1A066-C22A-C542-B2CC-33E1CEAD9F06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2747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vs. dynamic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Consensus after decades of programming language design is that </a:t>
            </a:r>
            <a:r>
              <a:rPr lang="en-US" b="1" dirty="0"/>
              <a:t>lexical scope is the right choice</a:t>
            </a:r>
          </a:p>
          <a:p>
            <a:pPr lvl="1"/>
            <a:r>
              <a:rPr lang="en-US" dirty="0"/>
              <a:t>it supports the Principle of Name Irrelevance:  name of variable shouldn't matter to meaning of program</a:t>
            </a:r>
          </a:p>
          <a:p>
            <a:pPr lvl="1"/>
            <a:r>
              <a:rPr lang="en-US" dirty="0"/>
              <a:t>programmers free to change names of local variables</a:t>
            </a:r>
          </a:p>
          <a:p>
            <a:pPr lvl="1"/>
            <a:r>
              <a:rPr lang="en-US" dirty="0"/>
              <a:t>type checker can prevent more run-time errors</a:t>
            </a:r>
          </a:p>
          <a:p>
            <a:r>
              <a:rPr lang="en-US" dirty="0"/>
              <a:t>Dynamic scope is useful in some situations</a:t>
            </a:r>
          </a:p>
          <a:p>
            <a:pPr lvl="1"/>
            <a:r>
              <a:rPr lang="en-US" dirty="0"/>
              <a:t>Some languages use it as the norm (e.g., </a:t>
            </a:r>
            <a:r>
              <a:rPr lang="en-US" dirty="0" err="1"/>
              <a:t>Emacs</a:t>
            </a:r>
            <a:r>
              <a:rPr lang="en-US" dirty="0"/>
              <a:t> LISP, </a:t>
            </a:r>
            <a:r>
              <a:rPr lang="en-US" dirty="0" err="1"/>
              <a:t>LaTeX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Some languages have special ways to do it (e.g., Perl, Racket) </a:t>
            </a:r>
          </a:p>
          <a:p>
            <a:pPr lvl="1"/>
            <a:r>
              <a:rPr lang="en-US" dirty="0"/>
              <a:t>But most languages just don’t have it</a:t>
            </a:r>
          </a:p>
          <a:p>
            <a:r>
              <a:rPr lang="en-US" dirty="0"/>
              <a:t>Exception handling resembles dynamic scope: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raise e</a:t>
            </a:r>
            <a:r>
              <a:rPr lang="en-US" dirty="0"/>
              <a:t> transfers control to the “most recent” exception handler</a:t>
            </a:r>
          </a:p>
          <a:p>
            <a:pPr lvl="1"/>
            <a:r>
              <a:rPr lang="en-US" dirty="0"/>
              <a:t>like how dynamic scope uses “most recent” binding of variable</a:t>
            </a:r>
          </a:p>
        </p:txBody>
      </p:sp>
    </p:spTree>
    <p:extLst>
      <p:ext uri="{BB962C8B-B14F-4D97-AF65-F5344CB8AC3E}">
        <p14:creationId xmlns:p14="http://schemas.microsoft.com/office/powerpoint/2010/main" val="352328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night]: R8 </a:t>
            </a:r>
            <a:r>
              <a:rPr lang="en-US" sz="3200"/>
              <a:t>due  </a:t>
            </a:r>
            <a:r>
              <a:rPr lang="en-US" sz="3200">
                <a:solidFill>
                  <a:schemeClr val="accent6"/>
                </a:solidFill>
              </a:rPr>
              <a:t>(last </a:t>
            </a:r>
            <a:r>
              <a:rPr lang="en-US" sz="3200" dirty="0">
                <a:solidFill>
                  <a:schemeClr val="accent6"/>
                </a:solidFill>
              </a:rPr>
              <a:t>reflection!)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[Tue/Wed]: MS1 demos in section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</a:t>
            </a:r>
            <a:r>
              <a:rPr lang="en-US" sz="3200" dirty="0" err="1"/>
              <a:t>Thur</a:t>
            </a:r>
            <a:r>
              <a:rPr lang="en-US" sz="3200" dirty="0"/>
              <a:t>]: MS1 due in CMS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closure.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81160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190-9FD7-6B40-9ECA-C2421E7F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928F-0CC0-7346-8A61-18D5B3CE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Small (single) step relation:  </a:t>
            </a:r>
            <a:r>
              <a:rPr lang="en-US" dirty="0"/>
              <a:t>e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/>
              <a:t>e'</a:t>
            </a:r>
          </a:p>
          <a:p>
            <a:r>
              <a:rPr lang="en-US" dirty="0"/>
              <a:t>(10 + 1)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/>
              <a:t>11 + (5 + 6)</a:t>
            </a:r>
          </a:p>
          <a:p>
            <a:r>
              <a:rPr lang="en-US" dirty="0"/>
              <a:t>11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/>
              <a:t>11 + 11</a:t>
            </a:r>
          </a:p>
          <a:p>
            <a:r>
              <a:rPr lang="en-US" dirty="0"/>
              <a:t>11 + 11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/>
              <a:t>22</a:t>
            </a:r>
          </a:p>
          <a:p>
            <a:r>
              <a:rPr lang="en-US" dirty="0"/>
              <a:t>22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↛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Multistep relation:  </a:t>
            </a:r>
            <a:r>
              <a:rPr lang="en-US" dirty="0"/>
              <a:t>e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→* </a:t>
            </a:r>
            <a:r>
              <a:rPr lang="en-US" dirty="0"/>
              <a:t>e'</a:t>
            </a:r>
          </a:p>
          <a:p>
            <a:r>
              <a:rPr lang="en-US" dirty="0"/>
              <a:t>(10 + 1)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* </a:t>
            </a:r>
            <a:r>
              <a:rPr lang="en-US" dirty="0"/>
              <a:t>(10 + 1) + (5 + 6) </a:t>
            </a:r>
          </a:p>
          <a:p>
            <a:r>
              <a:rPr lang="en-US" dirty="0"/>
              <a:t>(10 + 1)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* </a:t>
            </a:r>
            <a:r>
              <a:rPr lang="en-US" dirty="0"/>
              <a:t>11 + (5 + 6)</a:t>
            </a:r>
          </a:p>
          <a:p>
            <a:r>
              <a:rPr lang="en-US" dirty="0"/>
              <a:t>(10 + 1)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* </a:t>
            </a:r>
            <a:r>
              <a:rPr lang="en-US" dirty="0"/>
              <a:t>11 + 11</a:t>
            </a:r>
          </a:p>
          <a:p>
            <a:r>
              <a:rPr lang="en-US" dirty="0"/>
              <a:t>(10 + 1)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* </a:t>
            </a:r>
            <a:r>
              <a:rPr lang="en-US" dirty="0"/>
              <a:t>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2D4DD-E926-244C-964F-B1FB616B0BD9}"/>
              </a:ext>
            </a:extLst>
          </p:cNvPr>
          <p:cNvSpPr txBox="1"/>
          <p:nvPr/>
        </p:nvSpPr>
        <p:spPr>
          <a:xfrm>
            <a:off x="4572000" y="6308725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ronosPro-Regular"/>
                <a:cs typeface="CronosPro-Regular"/>
              </a:rPr>
              <a:t>The final value is what </a:t>
            </a:r>
            <a:r>
              <a:rPr lang="en-US" dirty="0" err="1">
                <a:solidFill>
                  <a:schemeClr val="accent6"/>
                </a:solidFill>
                <a:latin typeface="CronosPro-Regular"/>
                <a:cs typeface="CronosPro-Regular"/>
              </a:rPr>
              <a:t>OCaml</a:t>
            </a:r>
            <a:r>
              <a:rPr lang="en-US" dirty="0">
                <a:solidFill>
                  <a:schemeClr val="accent6"/>
                </a:solidFill>
                <a:latin typeface="CronosPro-Regular"/>
                <a:cs typeface="CronosPro-Regular"/>
              </a:rPr>
              <a:t> actually gives us…</a:t>
            </a:r>
          </a:p>
        </p:txBody>
      </p:sp>
    </p:spTree>
    <p:extLst>
      <p:ext uri="{BB962C8B-B14F-4D97-AF65-F5344CB8AC3E}">
        <p14:creationId xmlns:p14="http://schemas.microsoft.com/office/powerpoint/2010/main" val="39111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648" y="2259396"/>
            <a:ext cx="8229600" cy="1828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1500" b="1" dirty="0">
                <a:latin typeface="Courier New"/>
                <a:cs typeface="Courier New"/>
              </a:rPr>
              <a:t>e </a:t>
            </a:r>
            <a:r>
              <a:rPr lang="en-US" sz="1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⟹</a:t>
            </a:r>
            <a:r>
              <a:rPr lang="en-US" sz="11500" b="1" dirty="0">
                <a:latin typeface="Courier New"/>
                <a:cs typeface="Courier New"/>
              </a:rPr>
              <a:t> 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E180F-2756-2B41-9AB0-5B25220F0F0B}"/>
              </a:ext>
            </a:extLst>
          </p:cNvPr>
          <p:cNvSpPr txBox="1"/>
          <p:nvPr/>
        </p:nvSpPr>
        <p:spPr>
          <a:xfrm>
            <a:off x="3001699" y="5221705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big-step relation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EA5491-7A0C-9E45-87EE-0BCF43DB1FB3}"/>
              </a:ext>
            </a:extLst>
          </p:cNvPr>
          <p:cNvSpPr/>
          <p:nvPr/>
        </p:nvSpPr>
        <p:spPr>
          <a:xfrm>
            <a:off x="2662663" y="6055831"/>
            <a:ext cx="344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the </a:t>
            </a:r>
            <a:r>
              <a:rPr lang="en-US" dirty="0" err="1">
                <a:latin typeface="Courier" pitchFamily="2" charset="0"/>
              </a:rPr>
              <a:t>eval</a:t>
            </a:r>
            <a:r>
              <a:rPr lang="en-US" dirty="0">
                <a:latin typeface="Cronos Pro" panose="020C0502030403020304" pitchFamily="34" charset="77"/>
              </a:rPr>
              <a:t> function we implemented</a:t>
            </a:r>
          </a:p>
        </p:txBody>
      </p:sp>
    </p:spTree>
    <p:extLst>
      <p:ext uri="{BB962C8B-B14F-4D97-AF65-F5344CB8AC3E}">
        <p14:creationId xmlns:p14="http://schemas.microsoft.com/office/powerpoint/2010/main" val="350515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F080-EFC0-A140-A5D6-3BDA6D6C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1ED895-4213-8548-94EF-85C24A717E64}"/>
              </a:ext>
            </a:extLst>
          </p:cNvPr>
          <p:cNvSpPr/>
          <p:nvPr/>
        </p:nvSpPr>
        <p:spPr>
          <a:xfrm>
            <a:off x="457200" y="1917811"/>
            <a:ext cx="8316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/>
                <a:cs typeface="Courier New"/>
              </a:rPr>
              <a:t>e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latin typeface="Courier New"/>
                <a:cs typeface="Courier New"/>
              </a:rPr>
              <a:t> e1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latin typeface="Courier New"/>
                <a:cs typeface="Courier New"/>
              </a:rPr>
              <a:t> e2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latin typeface="Courier New"/>
                <a:cs typeface="Courier New"/>
              </a:rPr>
              <a:t> e3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latin typeface="Courier New"/>
                <a:cs typeface="Courier New"/>
              </a:rPr>
              <a:t> ...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latin typeface="Courier New"/>
                <a:cs typeface="Courier New"/>
              </a:rPr>
              <a:t> v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65C71F-B7E9-1544-AC9B-E3D37F59846C}"/>
              </a:ext>
            </a:extLst>
          </p:cNvPr>
          <p:cNvGrpSpPr/>
          <p:nvPr/>
        </p:nvGrpSpPr>
        <p:grpSpPr>
          <a:xfrm>
            <a:off x="1712890" y="1548479"/>
            <a:ext cx="6503831" cy="1015663"/>
            <a:chOff x="1712890" y="1548479"/>
            <a:chExt cx="6503831" cy="10156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F5A7E2-E787-5A47-855B-43F8F08E8434}"/>
                </a:ext>
              </a:extLst>
            </p:cNvPr>
            <p:cNvSpPr/>
            <p:nvPr/>
          </p:nvSpPr>
          <p:spPr>
            <a:xfrm>
              <a:off x="1712890" y="1917811"/>
              <a:ext cx="6503831" cy="646331"/>
            </a:xfrm>
            <a:prstGeom prst="rect">
              <a:avLst/>
            </a:prstGeom>
            <a:solidFill>
              <a:schemeClr val="bg1">
                <a:lumMod val="50000"/>
                <a:alpha val="9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ronosPro-Regular"/>
                <a:cs typeface="CronosPro-Regular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650F12-26FE-F04F-BA4C-528E01AB8CCF}"/>
                </a:ext>
              </a:extLst>
            </p:cNvPr>
            <p:cNvSpPr txBox="1"/>
            <p:nvPr/>
          </p:nvSpPr>
          <p:spPr>
            <a:xfrm>
              <a:off x="3464233" y="1548479"/>
              <a:ext cx="3001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forget about intermediate steps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F41BE05-1626-6945-93EF-E9A7DEF9FD77}"/>
              </a:ext>
            </a:extLst>
          </p:cNvPr>
          <p:cNvSpPr/>
          <p:nvPr/>
        </p:nvSpPr>
        <p:spPr>
          <a:xfrm>
            <a:off x="3696067" y="3257212"/>
            <a:ext cx="1838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"/>
                <a:cs typeface="Courier"/>
              </a:rPr>
              <a:t>e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⟹</a:t>
            </a:r>
            <a:r>
              <a:rPr lang="en-US" sz="3600" b="1" dirty="0">
                <a:latin typeface="Courier"/>
                <a:cs typeface="Courier"/>
              </a:rPr>
              <a:t> 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B73ED9-0F3F-BA4B-B1D5-85FF4383C559}"/>
              </a:ext>
            </a:extLst>
          </p:cNvPr>
          <p:cNvSpPr/>
          <p:nvPr/>
        </p:nvSpPr>
        <p:spPr>
          <a:xfrm>
            <a:off x="1210614" y="4596613"/>
            <a:ext cx="70061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ronos Pro Regular" panose="020C0502030403020304" pitchFamily="34" charset="77"/>
              </a:rPr>
              <a:t>Big and small should be consistent: </a:t>
            </a:r>
            <a:br>
              <a:rPr lang="en-US" sz="3600" b="1" dirty="0">
                <a:latin typeface="Cronos Pro Regular" panose="020C0502030403020304" pitchFamily="34" charset="77"/>
              </a:rPr>
            </a:br>
            <a:r>
              <a:rPr lang="en-US" sz="3600" dirty="0">
                <a:latin typeface="Cronos Pro Regular" panose="020C0502030403020304" pitchFamily="34" charset="77"/>
              </a:rPr>
              <a:t>for all expressions </a:t>
            </a:r>
            <a:r>
              <a:rPr lang="en-US" sz="3600" b="1" dirty="0">
                <a:latin typeface="Courier New"/>
                <a:cs typeface="Courier New"/>
              </a:rPr>
              <a:t>e</a:t>
            </a:r>
            <a:r>
              <a:rPr lang="en-US" sz="3600" dirty="0">
                <a:latin typeface="Cronos Pro Regular" panose="020C0502030403020304" pitchFamily="34" charset="77"/>
              </a:rPr>
              <a:t> and values </a:t>
            </a:r>
            <a:r>
              <a:rPr lang="en-US" sz="3600" b="1" dirty="0">
                <a:latin typeface="Courier New"/>
                <a:cs typeface="Courier New"/>
              </a:rPr>
              <a:t>v</a:t>
            </a:r>
            <a:r>
              <a:rPr lang="en-US" sz="3600" dirty="0">
                <a:latin typeface="Cronos Pro Regular" panose="020C0502030403020304" pitchFamily="34" charset="77"/>
              </a:rPr>
              <a:t>,</a:t>
            </a:r>
            <a:br>
              <a:rPr lang="en-US" sz="3600" dirty="0">
                <a:latin typeface="Cronos Pro Regular" panose="020C0502030403020304" pitchFamily="34" charset="77"/>
              </a:rPr>
            </a:br>
            <a:r>
              <a:rPr lang="en-US" sz="3600" b="1" dirty="0">
                <a:latin typeface="Courier New"/>
                <a:cs typeface="Courier New"/>
              </a:rPr>
              <a:t>e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⟹</a:t>
            </a:r>
            <a:r>
              <a:rPr lang="en-US" sz="3600" b="1" dirty="0">
                <a:latin typeface="Courier New"/>
                <a:cs typeface="Courier New"/>
              </a:rPr>
              <a:t> v</a:t>
            </a:r>
            <a:r>
              <a:rPr lang="en-US" sz="3600" dirty="0">
                <a:latin typeface="Cronos Pro Regular" panose="020C0502030403020304" pitchFamily="34" charset="77"/>
              </a:rPr>
              <a:t> if and only if </a:t>
            </a:r>
            <a:r>
              <a:rPr lang="en-US" sz="3600" b="1" dirty="0">
                <a:latin typeface="Courier New"/>
                <a:cs typeface="Courier New"/>
              </a:rPr>
              <a:t>e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3600" b="1" dirty="0">
                <a:latin typeface="Courier New"/>
                <a:cs typeface="Courier New"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42338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E18C6-23DC-2D4E-924E-053F9174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8C30A-7427-0B47-A838-258FF89C5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6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x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b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  <a:endParaRPr lang="en-US" b="1" dirty="0">
              <a:solidFill>
                <a:srgbClr val="F7964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let x = e1 in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if e1 then e2 else e3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&lt;=</a:t>
            </a:r>
          </a:p>
        </p:txBody>
      </p:sp>
    </p:spTree>
    <p:extLst>
      <p:ext uri="{BB962C8B-B14F-4D97-AF65-F5344CB8AC3E}">
        <p14:creationId xmlns:p14="http://schemas.microsoft.com/office/powerpoint/2010/main" val="195625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v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 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v</a:t>
            </a:r>
          </a:p>
          <a:p>
            <a:pPr marL="0" indent="0">
              <a:buNone/>
            </a:pPr>
            <a:endParaRPr lang="en-US" sz="2800" b="1" dirty="0">
              <a:solidFill>
                <a:srgbClr val="8064A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e1 + e2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 </a:t>
            </a:r>
            <a:r>
              <a:rPr lang="en-US" sz="2800" i="1" dirty="0">
                <a:solidFill>
                  <a:schemeClr val="accent4"/>
                </a:solidFill>
              </a:rPr>
              <a:t>if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e1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v1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 </a:t>
            </a:r>
            <a:r>
              <a:rPr lang="en-US" sz="2800" i="1" dirty="0">
                <a:solidFill>
                  <a:schemeClr val="accent4"/>
                </a:solidFill>
              </a:rPr>
              <a:t>and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e2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v2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 </a:t>
            </a:r>
            <a:r>
              <a:rPr lang="en-US" sz="2800" i="1" dirty="0">
                <a:solidFill>
                  <a:schemeClr val="accent4"/>
                </a:solidFill>
              </a:rPr>
              <a:t>and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 </a:t>
            </a:r>
            <a:r>
              <a:rPr lang="en-US" sz="2800" i="1" dirty="0">
                <a:solidFill>
                  <a:schemeClr val="accent4"/>
                </a:solidFill>
              </a:rPr>
              <a:t>is the result of primitive operation </a:t>
            </a:r>
            <a:r>
              <a:rPr lang="en-US" sz="2800" b="1" i="1" dirty="0">
                <a:solidFill>
                  <a:schemeClr val="accent4"/>
                </a:solidFill>
                <a:latin typeface="Courier New"/>
                <a:cs typeface="Courier New"/>
              </a:rPr>
              <a:t>v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1 + v2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x ⇏</a:t>
            </a:r>
          </a:p>
        </p:txBody>
      </p:sp>
    </p:spTree>
    <p:extLst>
      <p:ext uri="{BB962C8B-B14F-4D97-AF65-F5344CB8AC3E}">
        <p14:creationId xmlns:p14="http://schemas.microsoft.com/office/powerpoint/2010/main" val="87950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4959</TotalTime>
  <Words>1668</Words>
  <Application>Microsoft Macintosh PowerPoint</Application>
  <PresentationFormat>On-screen Show (4:3)</PresentationFormat>
  <Paragraphs>305</Paragraphs>
  <Slides>38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Courier</vt:lpstr>
      <vt:lpstr>Courier New</vt:lpstr>
      <vt:lpstr>Cronos Pro</vt:lpstr>
      <vt:lpstr>Cronos Pro Regular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Small-step evaluation</vt:lpstr>
      <vt:lpstr>PowerPoint Presentation</vt:lpstr>
      <vt:lpstr>Big-step evaluation</vt:lpstr>
      <vt:lpstr>Big-Step Semantics</vt:lpstr>
      <vt:lpstr>SimPL</vt:lpstr>
      <vt:lpstr>Semantics</vt:lpstr>
      <vt:lpstr>Semantics</vt:lpstr>
      <vt:lpstr>Environment Model</vt:lpstr>
      <vt:lpstr>Substitution could be slow</vt:lpstr>
      <vt:lpstr>Dictionaries are fast</vt:lpstr>
      <vt:lpstr>Dynamic environment</vt:lpstr>
      <vt:lpstr>PowerPoint Presentation</vt:lpstr>
      <vt:lpstr>Values</vt:lpstr>
      <vt:lpstr>Binary operators</vt:lpstr>
      <vt:lpstr>If expressions</vt:lpstr>
      <vt:lpstr>Let expressions</vt:lpstr>
      <vt:lpstr>Variables</vt:lpstr>
      <vt:lpstr>Functions</vt:lpstr>
      <vt:lpstr>SimPL + functions</vt:lpstr>
      <vt:lpstr>Function values v1.0</vt:lpstr>
      <vt:lpstr>Function application rule v1.0</vt:lpstr>
      <vt:lpstr>Clicker Question 2</vt:lpstr>
      <vt:lpstr>Scope: OCaml</vt:lpstr>
      <vt:lpstr>Scope: our semantics</vt:lpstr>
      <vt:lpstr>Why different answers?</vt:lpstr>
      <vt:lpstr>Dynamic scope</vt:lpstr>
      <vt:lpstr>Lexical scope</vt:lpstr>
      <vt:lpstr>Lexical scope</vt:lpstr>
      <vt:lpstr>Implementing time travel</vt:lpstr>
      <vt:lpstr>Implementing time travel</vt:lpstr>
      <vt:lpstr>Closures in OCaml bytecode compiler</vt:lpstr>
      <vt:lpstr>Function values v2.0</vt:lpstr>
      <vt:lpstr>Function application rule v2.0</vt:lpstr>
      <vt:lpstr>Lexical vs. dynamic scope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481</cp:revision>
  <cp:lastPrinted>2019-11-04T00:12:48Z</cp:lastPrinted>
  <dcterms:created xsi:type="dcterms:W3CDTF">2014-08-25T19:49:24Z</dcterms:created>
  <dcterms:modified xsi:type="dcterms:W3CDTF">2019-11-04T00:14:33Z</dcterms:modified>
</cp:coreProperties>
</file>