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41" r:id="rId2"/>
    <p:sldId id="525" r:id="rId3"/>
    <p:sldId id="443" r:id="rId4"/>
    <p:sldId id="503" r:id="rId5"/>
    <p:sldId id="450" r:id="rId6"/>
    <p:sldId id="521" r:id="rId7"/>
    <p:sldId id="504" r:id="rId8"/>
    <p:sldId id="526" r:id="rId9"/>
    <p:sldId id="446" r:id="rId10"/>
    <p:sldId id="461" r:id="rId11"/>
    <p:sldId id="462" r:id="rId12"/>
    <p:sldId id="469" r:id="rId13"/>
    <p:sldId id="470" r:id="rId14"/>
    <p:sldId id="471" r:id="rId15"/>
    <p:sldId id="472" r:id="rId16"/>
    <p:sldId id="473" r:id="rId17"/>
    <p:sldId id="448" r:id="rId18"/>
    <p:sldId id="453" r:id="rId19"/>
    <p:sldId id="485" r:id="rId20"/>
    <p:sldId id="486" r:id="rId21"/>
    <p:sldId id="528" r:id="rId22"/>
    <p:sldId id="488" r:id="rId23"/>
    <p:sldId id="533" r:id="rId24"/>
    <p:sldId id="867" r:id="rId25"/>
    <p:sldId id="865" r:id="rId26"/>
    <p:sldId id="460" r:id="rId27"/>
    <p:sldId id="447" r:id="rId28"/>
    <p:sldId id="52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D80"/>
    <a:srgbClr val="B31B1B"/>
    <a:srgbClr val="FF7F82"/>
    <a:srgbClr val="9BBB59"/>
    <a:srgbClr val="6B0001"/>
    <a:srgbClr val="7F7F7F"/>
    <a:srgbClr val="FFFF99"/>
    <a:srgbClr val="FFFF66"/>
    <a:srgbClr val="CCFF6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71904" autoAdjust="0"/>
  </p:normalViewPr>
  <p:slideViewPr>
    <p:cSldViewPr snapToGrid="0" snapToObjects="1">
      <p:cViewPr varScale="1">
        <p:scale>
          <a:sx n="92" d="100"/>
          <a:sy n="92" d="100"/>
        </p:scale>
        <p:origin x="1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concluding thought about efficiency.</a:t>
            </a:r>
          </a:p>
          <a:p>
            <a:endParaRPr lang="en-US" dirty="0"/>
          </a:p>
          <a:p>
            <a:r>
              <a:rPr lang="en-US" dirty="0"/>
              <a:t>This quote is sometimes abused.  Orders of magnitude is not premature!  Design from</a:t>
            </a:r>
            <a:r>
              <a:rPr lang="en-US" baseline="0" dirty="0"/>
              <a:t> the beginning to be able to use the right algorithms and data 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6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a tendency to miscode [insert] by leaving out the Node constructor around the recursive calls.</a:t>
            </a:r>
          </a:p>
          <a:p>
            <a:endParaRPr lang="en-US" sz="1200" b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Demo: Write the BST implementation live with students.  Finished version is in [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demo_finished.ml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now:  leave workloads a mystery</a:t>
            </a:r>
          </a:p>
          <a:p>
            <a:endParaRPr lang="en-US" dirty="0"/>
          </a:p>
          <a:p>
            <a:r>
              <a:rPr lang="en-US" dirty="0"/>
              <a:t>(but here they are for my own sake)</a:t>
            </a:r>
          </a:p>
          <a:p>
            <a:endParaRPr lang="en-US" dirty="0"/>
          </a:p>
          <a:p>
            <a:r>
              <a:rPr lang="en-US" dirty="0"/>
              <a:t>Workload 1:</a:t>
            </a:r>
          </a:p>
          <a:p>
            <a:r>
              <a:rPr lang="en-US" dirty="0"/>
              <a:t>insert:</a:t>
            </a:r>
            <a:r>
              <a:rPr lang="en-US" baseline="0" dirty="0"/>
              <a:t>  </a:t>
            </a:r>
            <a:r>
              <a:rPr lang="en-US" dirty="0"/>
              <a:t>50,000 elements in ascending order</a:t>
            </a:r>
          </a:p>
          <a:p>
            <a:r>
              <a:rPr lang="en-US" dirty="0"/>
              <a:t>mem:  100,000 elements, half of which not in set</a:t>
            </a:r>
          </a:p>
          <a:p>
            <a:endParaRPr lang="en-US" noProof="0" dirty="0"/>
          </a:p>
          <a:p>
            <a:r>
              <a:rPr lang="en-US" dirty="0"/>
              <a:t>Workload 2:</a:t>
            </a:r>
          </a:p>
          <a:p>
            <a:r>
              <a:rPr lang="en-US" dirty="0"/>
              <a:t>insert:</a:t>
            </a:r>
            <a:r>
              <a:rPr lang="en-US" baseline="0" dirty="0"/>
              <a:t>  </a:t>
            </a:r>
            <a:r>
              <a:rPr lang="en-US" dirty="0"/>
              <a:t>50,000 elements in random order</a:t>
            </a:r>
          </a:p>
          <a:p>
            <a:r>
              <a:rPr lang="en-US" dirty="0"/>
              <a:t>mem:  100,000 elements, half of which not in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haven't fact checked these but here's a list of places I saw on a post that red-black trees claim to be used: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STL: map, multimap, multiset.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kernel: completely fair scheduler,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rbtree.h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red and black?  When original paper was published, those were the colors their printer could best render.</a:t>
            </a:r>
          </a:p>
          <a:p>
            <a:endParaRPr lang="en-US" dirty="0"/>
          </a:p>
          <a:p>
            <a:r>
              <a:rPr lang="en-US" dirty="0"/>
              <a:t>Write those invariants on chalkboard for sake of following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6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be great to add some </a:t>
            </a:r>
            <a:r>
              <a:rPr lang="en-US" dirty="0" err="1"/>
              <a:t>Hashtbl</a:t>
            </a:r>
            <a:r>
              <a:rPr lang="en-US" dirty="0"/>
              <a:t> numbers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Get the Balance Right by Depeche Mode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44835" y="2173636"/>
          <a:ext cx="506493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149s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243352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835" y="2173636"/>
          <a:ext cx="845432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209842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 1: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/>
              <a:t>:  50,000 elements in </a:t>
            </a:r>
            <a:r>
              <a:rPr lang="en-US" dirty="0">
                <a:solidFill>
                  <a:schemeClr val="accent6"/>
                </a:solidFill>
              </a:rPr>
              <a:t>ascending</a:t>
            </a:r>
            <a:r>
              <a:rPr lang="en-US" dirty="0"/>
              <a:t> order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dirty="0"/>
              <a:t>:  100,000 elements, half of which not in set</a:t>
            </a:r>
          </a:p>
          <a:p>
            <a:endParaRPr lang="en-US" dirty="0"/>
          </a:p>
          <a:p>
            <a:r>
              <a:rPr lang="en-US" dirty="0"/>
              <a:t>Workload 2: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/>
              <a:t>:  50,000 elements in </a:t>
            </a:r>
            <a:r>
              <a:rPr lang="en-US" dirty="0">
                <a:solidFill>
                  <a:schemeClr val="accent6"/>
                </a:solidFill>
              </a:rPr>
              <a:t>random</a:t>
            </a:r>
            <a:r>
              <a:rPr lang="en-US" dirty="0"/>
              <a:t> order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dirty="0"/>
              <a:t>:  100,000 elements, half of which not in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random 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tree depends on exact order</a:t>
            </a:r>
          </a:p>
          <a:p>
            <a:r>
              <a:rPr lang="en-US" dirty="0"/>
              <a:t>One possibility for inserting 1..4 in random order 3, 2, 4, 1: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0218" y="3027867"/>
            <a:ext cx="1038387" cy="650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3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19411" y="3678796"/>
            <a:ext cx="1475439" cy="1470059"/>
            <a:chOff x="4419411" y="3678796"/>
            <a:chExt cx="1475439" cy="1470059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419411" y="367879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856463" y="449792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39322" y="3678796"/>
            <a:ext cx="1480090" cy="1470059"/>
            <a:chOff x="2939322" y="3678796"/>
            <a:chExt cx="1480090" cy="14700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58516" y="367879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39322" y="449792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11535" y="5148855"/>
            <a:ext cx="1446981" cy="1499332"/>
            <a:chOff x="2011535" y="5148855"/>
            <a:chExt cx="1446981" cy="149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497620" y="5148855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011535" y="5997258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6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linear 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one possibility for inserting 1..4 in linear order 1, 2, 3, 4: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5112" y="2362848"/>
            <a:ext cx="1038387" cy="650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134305" y="3013777"/>
            <a:ext cx="1038387" cy="1144594"/>
            <a:chOff x="5134305" y="3013777"/>
            <a:chExt cx="1038387" cy="1144594"/>
          </a:xfrm>
        </p:grpSpPr>
        <p:cxnSp>
          <p:nvCxnSpPr>
            <p:cNvPr id="9" name="Straight Arrow Connector 8"/>
            <p:cNvCxnSpPr>
              <a:endCxn id="10" idx="0"/>
            </p:cNvCxnSpPr>
            <p:nvPr/>
          </p:nvCxnSpPr>
          <p:spPr>
            <a:xfrm>
              <a:off x="5134305" y="3013777"/>
              <a:ext cx="519194" cy="4936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134305" y="3507442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53499" y="4165935"/>
            <a:ext cx="1038387" cy="1144594"/>
            <a:chOff x="5653499" y="4165935"/>
            <a:chExt cx="1038387" cy="11445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5653499" y="4165935"/>
              <a:ext cx="519194" cy="4936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653499" y="4659600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72692" y="5310529"/>
            <a:ext cx="1038387" cy="1144594"/>
            <a:chOff x="6172692" y="5310529"/>
            <a:chExt cx="1038387" cy="1144594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172692" y="5310529"/>
              <a:ext cx="519194" cy="4936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172692" y="5804194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00661" y="6488668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unbalanced:  leaning toward the right</a:t>
            </a:r>
          </a:p>
        </p:txBody>
      </p:sp>
    </p:spTree>
    <p:extLst>
      <p:ext uri="{BB962C8B-B14F-4D97-AF65-F5344CB8AC3E}">
        <p14:creationId xmlns:p14="http://schemas.microsoft.com/office/powerpoint/2010/main" val="10616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trees get big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next element in linear tree </a:t>
            </a:r>
            <a:r>
              <a:rPr lang="en-US" dirty="0">
                <a:solidFill>
                  <a:schemeClr val="accent6"/>
                </a:solidFill>
              </a:rPr>
              <a:t>always</a:t>
            </a:r>
            <a:r>
              <a:rPr lang="en-US" dirty="0"/>
              <a:t> takes </a:t>
            </a:r>
            <a:r>
              <a:rPr lang="en-US" i="1" dirty="0"/>
              <a:t>n</a:t>
            </a:r>
            <a:r>
              <a:rPr lang="en-US" dirty="0"/>
              <a:t> operations where </a:t>
            </a:r>
            <a:r>
              <a:rPr lang="en-US" i="1" dirty="0"/>
              <a:t>n</a:t>
            </a:r>
            <a:r>
              <a:rPr lang="en-US" dirty="0"/>
              <a:t> is number of elements in tree already</a:t>
            </a:r>
          </a:p>
          <a:p>
            <a:r>
              <a:rPr lang="en-US" dirty="0"/>
              <a:t>Inserting next element in randomly-built tree </a:t>
            </a:r>
            <a:r>
              <a:rPr lang="en-US" dirty="0">
                <a:solidFill>
                  <a:schemeClr val="accent6"/>
                </a:solidFill>
              </a:rPr>
              <a:t>might</a:t>
            </a:r>
            <a:r>
              <a:rPr lang="en-US" dirty="0"/>
              <a:t> take far fewer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tree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54550" y="1633769"/>
            <a:ext cx="6834900" cy="3620320"/>
            <a:chOff x="1059233" y="1417638"/>
            <a:chExt cx="6834900" cy="3620320"/>
          </a:xfrm>
        </p:grpSpPr>
        <p:sp>
          <p:nvSpPr>
            <p:cNvPr id="5" name="Rectangle 4"/>
            <p:cNvSpPr/>
            <p:nvPr/>
          </p:nvSpPr>
          <p:spPr>
            <a:xfrm>
              <a:off x="3900218" y="1417638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  <p:cxnSp>
          <p:nvCxnSpPr>
            <p:cNvPr id="6" name="Straight Arrow Connector 5"/>
            <p:cNvCxnSpPr>
              <a:endCxn id="9" idx="0"/>
            </p:cNvCxnSpPr>
            <p:nvPr/>
          </p:nvCxnSpPr>
          <p:spPr>
            <a:xfrm flipH="1">
              <a:off x="2506214" y="2068567"/>
              <a:ext cx="1913198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>
              <a:off x="4419412" y="2068567"/>
              <a:ext cx="2038028" cy="83376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89215" y="2887697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7020" y="2887697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45318" y="353862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59233" y="4387029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510864" y="353862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7916" y="435775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5457799" y="353862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418694" y="353862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855746" y="435775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7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38605" y="435775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5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12194" y="5584044"/>
            <a:ext cx="6805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ronosPro-Regular"/>
                <a:cs typeface="CronosPro-Regular"/>
              </a:rPr>
              <a:t>all paths through </a:t>
            </a:r>
            <a:r>
              <a:rPr lang="en-US" sz="2000" i="1" dirty="0">
                <a:latin typeface="CronosPro-Regular"/>
                <a:cs typeface="CronosPro-Regular"/>
              </a:rPr>
              <a:t>perfect binary tree </a:t>
            </a:r>
            <a:r>
              <a:rPr lang="en-US" sz="2000" dirty="0">
                <a:latin typeface="CronosPro-Regular"/>
                <a:cs typeface="CronosPro-Regular"/>
              </a:rPr>
              <a:t>have same length: </a:t>
            </a:r>
            <a:r>
              <a:rPr lang="en-US" sz="2000" i="1" dirty="0">
                <a:latin typeface="CronosPro-Regular"/>
                <a:cs typeface="CronosPro-Regular"/>
              </a:rPr>
              <a:t>log</a:t>
            </a:r>
            <a:r>
              <a:rPr lang="en-US" sz="2000" i="1" baseline="-25000" dirty="0">
                <a:latin typeface="CronosPro-Regular"/>
                <a:cs typeface="CronosPro-Regular"/>
              </a:rPr>
              <a:t>2</a:t>
            </a:r>
            <a:r>
              <a:rPr lang="en-US" sz="2000" i="1" dirty="0">
                <a:latin typeface="CronosPro-Regular"/>
                <a:cs typeface="CronosPro-Regular"/>
              </a:rPr>
              <a:t> (n+1),</a:t>
            </a:r>
            <a:br>
              <a:rPr lang="en-US" sz="2000" i="1" dirty="0">
                <a:latin typeface="CronosPro-Regular"/>
                <a:cs typeface="CronosPro-Regular"/>
              </a:rPr>
            </a:br>
            <a:r>
              <a:rPr lang="en-US" sz="2000" dirty="0">
                <a:latin typeface="CronosPro-Regular"/>
                <a:cs typeface="CronosPro-Regular"/>
              </a:rPr>
              <a:t>where </a:t>
            </a:r>
            <a:r>
              <a:rPr lang="en-US" sz="2000" i="1" dirty="0">
                <a:latin typeface="CronosPro-Regular"/>
                <a:cs typeface="CronosPro-Regular"/>
              </a:rPr>
              <a:t>n</a:t>
            </a:r>
            <a:r>
              <a:rPr lang="en-US" sz="2000" dirty="0">
                <a:latin typeface="CronosPro-Regular"/>
                <a:cs typeface="CronosPro-Regular"/>
              </a:rPr>
              <a:t> is the number of nodes, </a:t>
            </a:r>
            <a:br>
              <a:rPr lang="en-US" sz="2000" dirty="0">
                <a:latin typeface="CronosPro-Regular"/>
                <a:cs typeface="CronosPro-Regular"/>
              </a:rPr>
            </a:br>
            <a:r>
              <a:rPr lang="en-US" sz="2000" dirty="0">
                <a:latin typeface="CronosPro-Regular"/>
                <a:cs typeface="CronosPro-Regular"/>
              </a:rPr>
              <a:t>recalling there are implicitly leafs below each node at bottom level </a:t>
            </a:r>
            <a:r>
              <a:rPr lang="en-US" sz="2000" i="1" dirty="0">
                <a:latin typeface="CronosPro-Regular"/>
                <a:cs typeface="CronosPr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2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dirty="0"/>
              <a:t> are both O(n)</a:t>
            </a:r>
          </a:p>
          <a:p>
            <a:r>
              <a:rPr lang="en-US" dirty="0"/>
              <a:t>But if trees always had short paths instead of long paths, could be better:  O(log n)</a:t>
            </a:r>
          </a:p>
          <a:p>
            <a:r>
              <a:rPr lang="en-US" dirty="0"/>
              <a:t>How could we ensure short paths?</a:t>
            </a:r>
            <a:br>
              <a:rPr lang="en-US" dirty="0"/>
            </a:br>
            <a:r>
              <a:rPr lang="en-US" dirty="0"/>
              <a:t>i.e., </a:t>
            </a:r>
            <a:r>
              <a:rPr lang="en-US" i="1" dirty="0"/>
              <a:t>balance</a:t>
            </a:r>
            <a:r>
              <a:rPr lang="en-US" dirty="0"/>
              <a:t> trees so they don't lean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9810" y="4566991"/>
            <a:ext cx="2344189" cy="23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achieving balance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Strengthen the RI to require balance</a:t>
            </a:r>
          </a:p>
          <a:p>
            <a:pPr lvl="1"/>
            <a:r>
              <a:rPr lang="en-US" dirty="0"/>
              <a:t>And modify insert to guarantee it</a:t>
            </a:r>
          </a:p>
          <a:p>
            <a:r>
              <a:rPr lang="en-US" dirty="0"/>
              <a:t>Well-known data structures:</a:t>
            </a:r>
          </a:p>
          <a:p>
            <a:pPr lvl="1"/>
            <a:r>
              <a:rPr lang="en-US" dirty="0"/>
              <a:t>2-3 trees:  all paths have </a:t>
            </a:r>
            <a:r>
              <a:rPr lang="en-US" dirty="0">
                <a:solidFill>
                  <a:schemeClr val="accent6"/>
                </a:solidFill>
              </a:rPr>
              <a:t>same length</a:t>
            </a:r>
          </a:p>
          <a:p>
            <a:pPr lvl="1"/>
            <a:r>
              <a:rPr lang="en-US" dirty="0"/>
              <a:t>AVL trees:  length of shortest and longest path from any node </a:t>
            </a:r>
            <a:r>
              <a:rPr lang="en-US" dirty="0">
                <a:solidFill>
                  <a:schemeClr val="accent6"/>
                </a:solidFill>
              </a:rPr>
              <a:t>differ at most by one</a:t>
            </a:r>
          </a:p>
          <a:p>
            <a:pPr lvl="1"/>
            <a:r>
              <a:rPr lang="en-US" dirty="0"/>
              <a:t>Red-black trees:  length of shortest and longest path from any node </a:t>
            </a:r>
            <a:r>
              <a:rPr lang="en-US" dirty="0">
                <a:solidFill>
                  <a:schemeClr val="accent6"/>
                </a:solidFill>
              </a:rPr>
              <a:t>differ at most by factor of two</a:t>
            </a:r>
          </a:p>
          <a:p>
            <a:r>
              <a:rPr lang="en-US" dirty="0"/>
              <a:t>All of these achieve O(log n)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mem</a:t>
            </a:r>
          </a:p>
        </p:txBody>
      </p:sp>
    </p:spTree>
    <p:extLst>
      <p:ext uri="{BB962C8B-B14F-4D97-AF65-F5344CB8AC3E}">
        <p14:creationId xmlns:p14="http://schemas.microsoft.com/office/powerpoint/2010/main" val="2489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s3110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87458" y="1157180"/>
            <a:ext cx="1456841" cy="7749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763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49C380-AF34-6E49-A458-BBE544C7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0E669-D8DD-254A-BD58-B639D553A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Guibas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Sedgewick 1978], 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Okasaki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1998]</a:t>
            </a:r>
          </a:p>
          <a:p>
            <a:r>
              <a:rPr lang="en-US" dirty="0"/>
              <a:t>Binary search tree with:</a:t>
            </a:r>
          </a:p>
          <a:p>
            <a:pPr lvl="1"/>
            <a:r>
              <a:rPr lang="en-US" dirty="0"/>
              <a:t>Each node colored</a:t>
            </a:r>
            <a:r>
              <a:rPr lang="en-US" i="1" dirty="0"/>
              <a:t> </a:t>
            </a:r>
            <a:r>
              <a:rPr lang="en-US" dirty="0"/>
              <a:t>red or black</a:t>
            </a:r>
          </a:p>
          <a:p>
            <a:pPr lvl="1"/>
            <a:r>
              <a:rPr lang="en-US" dirty="0"/>
              <a:t>Leaves and root colored black</a:t>
            </a:r>
          </a:p>
          <a:p>
            <a:r>
              <a:rPr lang="en-US" dirty="0"/>
              <a:t>RI:  BST +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Local invariant: </a:t>
            </a:r>
            <a:r>
              <a:rPr lang="en-US" dirty="0"/>
              <a:t>No red node has a red child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Global invariant: </a:t>
            </a:r>
            <a:r>
              <a:rPr lang="en-US" dirty="0"/>
              <a:t>Every path from the root to a leaf has the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7569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37B4ED-B4CF-A74A-B130-E99D9C8C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517BB-13F7-9444-AE9D-D35DC533E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length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Invariants:</a:t>
            </a:r>
          </a:p>
          <a:p>
            <a:pPr lvl="1"/>
            <a:r>
              <a:rPr lang="en-US" dirty="0"/>
              <a:t>No red node has a red child</a:t>
            </a:r>
          </a:p>
          <a:p>
            <a:pPr lvl="1"/>
            <a:r>
              <a:rPr lang="en-US" dirty="0"/>
              <a:t>Every path from the root to a leaf has the same number of black nodes</a:t>
            </a:r>
          </a:p>
          <a:p>
            <a:r>
              <a:rPr lang="en-US" dirty="0"/>
              <a:t>Together imply: length of longest path is </a:t>
            </a:r>
            <a:r>
              <a:rPr lang="en-US" dirty="0">
                <a:solidFill>
                  <a:schemeClr val="accent6"/>
                </a:solidFill>
              </a:rPr>
              <a:t>at most twice</a:t>
            </a:r>
            <a:r>
              <a:rPr lang="en-US" dirty="0"/>
              <a:t> length of shortest path</a:t>
            </a:r>
          </a:p>
          <a:p>
            <a:pPr lvl="1"/>
            <a:r>
              <a:rPr lang="en-US" dirty="0"/>
              <a:t>e.g., B-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-B-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-B-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-B vs. B-B-B-B</a:t>
            </a:r>
          </a:p>
        </p:txBody>
      </p:sp>
    </p:spTree>
    <p:extLst>
      <p:ext uri="{BB962C8B-B14F-4D97-AF65-F5344CB8AC3E}">
        <p14:creationId xmlns:p14="http://schemas.microsoft.com/office/powerpoint/2010/main" val="158344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6F1-E3B5-CE4A-A9D3-A2466D8F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red-black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28BF-FAFB-C942-B543-414F24BF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mem: </a:t>
            </a:r>
            <a:r>
              <a:rPr lang="en-US" dirty="0">
                <a:solidFill>
                  <a:schemeClr val="accent3"/>
                </a:solidFill>
              </a:rPr>
              <a:t>O(log n)</a:t>
            </a:r>
          </a:p>
          <a:p>
            <a:pPr lvl="1"/>
            <a:r>
              <a:rPr lang="en-US" dirty="0"/>
              <a:t>Worst case:  walk down one entire path</a:t>
            </a:r>
          </a:p>
          <a:p>
            <a:pPr lvl="1"/>
            <a:r>
              <a:rPr lang="en-US" dirty="0"/>
              <a:t>Length of every path is the same as a perfect tree, or at most twice that long</a:t>
            </a:r>
          </a:p>
          <a:p>
            <a:r>
              <a:rPr lang="en-US" dirty="0"/>
              <a:t>insert: </a:t>
            </a:r>
            <a:r>
              <a:rPr lang="en-US" dirty="0">
                <a:solidFill>
                  <a:schemeClr val="accent3"/>
                </a:solidFill>
              </a:rPr>
              <a:t>O(log n)</a:t>
            </a:r>
          </a:p>
          <a:p>
            <a:pPr lvl="1"/>
            <a:r>
              <a:rPr lang="en-US" dirty="0"/>
              <a:t>You will see algorithm in recitation (and textbook)</a:t>
            </a:r>
          </a:p>
          <a:p>
            <a:pPr lvl="1"/>
            <a:r>
              <a:rPr lang="en-US" dirty="0"/>
              <a:t>Worst case:  walk down then up one entire path</a:t>
            </a:r>
          </a:p>
        </p:txBody>
      </p:sp>
    </p:spTree>
    <p:extLst>
      <p:ext uri="{BB962C8B-B14F-4D97-AF65-F5344CB8AC3E}">
        <p14:creationId xmlns:p14="http://schemas.microsoft.com/office/powerpoint/2010/main" val="132582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246-74FD-3D46-8B77-D95B6C7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F651-C1BE-0844-88F1-2656F706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(key, value) pair at each node</a:t>
            </a:r>
          </a:p>
          <a:p>
            <a:r>
              <a:rPr lang="en-US" dirty="0"/>
              <a:t>Order as a BST by keys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FE884-77D7-6E40-A263-B1FAFA4DE4AC}"/>
              </a:ext>
            </a:extLst>
          </p:cNvPr>
          <p:cNvSpPr/>
          <p:nvPr/>
        </p:nvSpPr>
        <p:spPr>
          <a:xfrm>
            <a:off x="5355843" y="2782263"/>
            <a:ext cx="1522598" cy="90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ronosPro-Regular"/>
                <a:cs typeface="CronosPro-Regular"/>
              </a:rPr>
              <a:t>461: Clarkson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AD3EA9-E4DF-3C48-AC38-217E18D1F438}"/>
              </a:ext>
            </a:extLst>
          </p:cNvPr>
          <p:cNvCxnSpPr/>
          <p:nvPr/>
        </p:nvCxnSpPr>
        <p:spPr>
          <a:xfrm flipH="1">
            <a:off x="5003047" y="3683113"/>
            <a:ext cx="1114097" cy="69462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C9075-DD31-4549-8E6B-3326F2AB28C2}"/>
              </a:ext>
            </a:extLst>
          </p:cNvPr>
          <p:cNvCxnSpPr/>
          <p:nvPr/>
        </p:nvCxnSpPr>
        <p:spPr>
          <a:xfrm>
            <a:off x="6117143" y="3683113"/>
            <a:ext cx="1114097" cy="69462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582EE7-B479-5E46-ADED-64B592FAEA3C}"/>
              </a:ext>
            </a:extLst>
          </p:cNvPr>
          <p:cNvSpPr/>
          <p:nvPr/>
        </p:nvSpPr>
        <p:spPr>
          <a:xfrm>
            <a:off x="6623876" y="4377732"/>
            <a:ext cx="1522598" cy="90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ronosPro-Regular"/>
                <a:cs typeface="CronosPro-Regular"/>
              </a:rPr>
              <a:t>462: Muhlberger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20902-CB17-2442-BDB4-875FD64A3252}"/>
              </a:ext>
            </a:extLst>
          </p:cNvPr>
          <p:cNvSpPr/>
          <p:nvPr/>
        </p:nvSpPr>
        <p:spPr>
          <a:xfrm>
            <a:off x="4401075" y="4377732"/>
            <a:ext cx="1522598" cy="90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ronosPro-Regular"/>
                <a:cs typeface="CronosPro-Regular"/>
              </a:rPr>
              <a:t>460: </a:t>
            </a:r>
            <a:r>
              <a:rPr lang="en-US" sz="2200" dirty="0" err="1">
                <a:latin typeface="CronosPro-Regular"/>
                <a:cs typeface="CronosPro-Regular"/>
              </a:rPr>
              <a:t>Gries</a:t>
            </a:r>
            <a:endParaRPr lang="en-US" sz="2200" dirty="0">
              <a:latin typeface="CronosPro-Regular"/>
              <a:cs typeface="CronosPro-Regular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B0B3BD-1E70-524B-9740-8D4A3E93B807}"/>
              </a:ext>
            </a:extLst>
          </p:cNvPr>
          <p:cNvCxnSpPr>
            <a:cxnSpLocks/>
          </p:cNvCxnSpPr>
          <p:nvPr/>
        </p:nvCxnSpPr>
        <p:spPr>
          <a:xfrm flipH="1">
            <a:off x="3958431" y="5278582"/>
            <a:ext cx="1159812" cy="575653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98888-8769-F549-B997-A0D21AE1C0E6}"/>
              </a:ext>
            </a:extLst>
          </p:cNvPr>
          <p:cNvSpPr/>
          <p:nvPr/>
        </p:nvSpPr>
        <p:spPr>
          <a:xfrm>
            <a:off x="3153001" y="5854235"/>
            <a:ext cx="1522598" cy="900850"/>
          </a:xfrm>
          <a:prstGeom prst="rect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ronosPro-Regular"/>
                <a:cs typeface="CronosPro-Regular"/>
              </a:rPr>
              <a:t>452: Bracy</a:t>
            </a:r>
          </a:p>
        </p:txBody>
      </p:sp>
    </p:spTree>
    <p:extLst>
      <p:ext uri="{BB962C8B-B14F-4D97-AF65-F5344CB8AC3E}">
        <p14:creationId xmlns:p14="http://schemas.microsoft.com/office/powerpoint/2010/main" val="169709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32666"/>
              </p:ext>
            </p:extLst>
          </p:nvPr>
        </p:nvGraphicFramePr>
        <p:xfrm>
          <a:off x="804090" y="1806260"/>
          <a:ext cx="753581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Association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Hash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5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Red-black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9193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4091" y="4049082"/>
            <a:ext cx="7535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Arrays:  </a:t>
            </a:r>
            <a:r>
              <a:rPr lang="en-US" sz="2400" dirty="0">
                <a:latin typeface="CronosPro-Regular"/>
                <a:cs typeface="CronosPro-Regular"/>
              </a:rPr>
              <a:t>fast, but keys must be integers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Association lists: </a:t>
            </a:r>
            <a:r>
              <a:rPr lang="en-US" sz="2400" dirty="0">
                <a:latin typeface="CronosPro-Regular"/>
                <a:cs typeface="CronosPro-Regular"/>
              </a:rPr>
              <a:t>allow any keys, but slower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Hash tables:  </a:t>
            </a:r>
            <a:r>
              <a:rPr lang="en-US" sz="2400" dirty="0">
                <a:latin typeface="CronosPro-Regular"/>
                <a:cs typeface="CronosPro-Regular"/>
              </a:rPr>
              <a:t>fast, but requires good hash function; and worst-case performance relaxed to expected &amp; amortized performance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Red-black trees:  </a:t>
            </a:r>
            <a:r>
              <a:rPr lang="en-US" sz="2400" dirty="0">
                <a:latin typeface="CronosPro-Regular"/>
                <a:cs typeface="CronosPro-Regular"/>
              </a:rPr>
              <a:t>almost as fast, and immutable</a:t>
            </a:r>
            <a:endParaRPr lang="en-US" sz="2400" b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485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835" y="2173636"/>
          <a:ext cx="84543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RbSet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192567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Tony Hoare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6" y="1890793"/>
            <a:ext cx="3278322" cy="3278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4264" y="545760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2447" y="1890793"/>
            <a:ext cx="3440624" cy="45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Turing Award Winner 1980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i="1" dirty="0">
                <a:latin typeface="Cronos Pro" charset="0"/>
                <a:ea typeface="Cronos Pro" charset="0"/>
                <a:cs typeface="Cronos Pro" charset="0"/>
              </a:rPr>
              <a:t>For his fundamental contributions to the definition and design of programming languages.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"We should forget about small efficiencies, say about 97% of the time: </a:t>
            </a:r>
            <a:r>
              <a:rPr lang="en-US" sz="2400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premature</a:t>
            </a:r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 optimization is the root of all evil."</a:t>
            </a:r>
          </a:p>
        </p:txBody>
      </p:sp>
    </p:spTree>
    <p:extLst>
      <p:ext uri="{BB962C8B-B14F-4D97-AF65-F5344CB8AC3E}">
        <p14:creationId xmlns:p14="http://schemas.microsoft.com/office/powerpoint/2010/main" val="1887588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r>
              <a:rPr lang="en-US" dirty="0"/>
              <a:t>[later today] A5 released</a:t>
            </a:r>
          </a:p>
          <a:p>
            <a:r>
              <a:rPr lang="en-US" dirty="0"/>
              <a:t>[Fri] MS0 due – </a:t>
            </a:r>
            <a:r>
              <a:rPr lang="en-US" dirty="0">
                <a:solidFill>
                  <a:schemeClr val="accent2"/>
                </a:solidFill>
              </a:rPr>
              <a:t>no late submissions</a:t>
            </a:r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blissfully balanced.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3744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Hash tables: imperative constant-time maps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Balanced trees:  functional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example: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sig</a:t>
            </a:r>
            <a:endParaRPr lang="en-US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empty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t</a:t>
            </a: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endParaRPr lang="en-US" sz="2800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	...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678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2676-4BE1-204F-8012-F40544DCC91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7199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tree:  every node has two subtrees</a:t>
            </a:r>
          </a:p>
          <a:p>
            <a:r>
              <a:rPr lang="en-US" dirty="0"/>
              <a:t>BST invariant:</a:t>
            </a:r>
          </a:p>
          <a:p>
            <a:pPr lvl="1"/>
            <a:r>
              <a:rPr lang="en-US" dirty="0"/>
              <a:t>all values in l are less than v</a:t>
            </a:r>
          </a:p>
          <a:p>
            <a:pPr lvl="1"/>
            <a:r>
              <a:rPr lang="en-US" dirty="0"/>
              <a:t>all values in r are greater than v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266" y="2314033"/>
            <a:ext cx="2805195" cy="3098296"/>
            <a:chOff x="6109148" y="3528136"/>
            <a:chExt cx="2805195" cy="3098296"/>
          </a:xfrm>
        </p:grpSpPr>
        <p:sp>
          <p:nvSpPr>
            <p:cNvPr id="4" name="Rectangle 3"/>
            <p:cNvSpPr/>
            <p:nvPr/>
          </p:nvSpPr>
          <p:spPr>
            <a:xfrm>
              <a:off x="6992552" y="352813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v</a:t>
              </a:r>
            </a:p>
          </p:txBody>
        </p:sp>
        <p:sp>
          <p:nvSpPr>
            <p:cNvPr id="5" name="Triangle 4"/>
            <p:cNvSpPr/>
            <p:nvPr/>
          </p:nvSpPr>
          <p:spPr>
            <a:xfrm>
              <a:off x="6109148" y="4998195"/>
              <a:ext cx="883404" cy="162823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l</a:t>
              </a:r>
            </a:p>
          </p:txBody>
        </p:sp>
        <p:sp>
          <p:nvSpPr>
            <p:cNvPr id="6" name="Triangle 5"/>
            <p:cNvSpPr/>
            <p:nvPr/>
          </p:nvSpPr>
          <p:spPr>
            <a:xfrm>
              <a:off x="8030939" y="4998195"/>
              <a:ext cx="883404" cy="162823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r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6550850" y="4179065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511745" y="4179065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1E9613-40BD-2C4E-8438-C3770F6BB2D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5575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49C380-AF34-6E49-A458-BBE544C7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0E669-D8DD-254A-BD58-B639D553A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44835" y="2173636"/>
          <a:ext cx="506493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10364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1195</Words>
  <Application>Microsoft Macintosh PowerPoint</Application>
  <PresentationFormat>On-screen Show (4:3)</PresentationFormat>
  <Paragraphs>248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Running example: Sets</vt:lpstr>
      <vt:lpstr>List set</vt:lpstr>
      <vt:lpstr>BST set</vt:lpstr>
      <vt:lpstr>Binary search tree (BST)</vt:lpstr>
      <vt:lpstr>Clicker Question 2</vt:lpstr>
      <vt:lpstr>Set implementations:  performance</vt:lpstr>
      <vt:lpstr>Set implementations:  performance</vt:lpstr>
      <vt:lpstr>Set implementations:  performance</vt:lpstr>
      <vt:lpstr>Workloads</vt:lpstr>
      <vt:lpstr>Insert in random order </vt:lpstr>
      <vt:lpstr>Insert in linear order </vt:lpstr>
      <vt:lpstr>When trees get big</vt:lpstr>
      <vt:lpstr>Best case tree</vt:lpstr>
      <vt:lpstr>Performance of BST</vt:lpstr>
      <vt:lpstr>Strategies for achieving balance</vt:lpstr>
      <vt:lpstr>Red-black trees</vt:lpstr>
      <vt:lpstr>Red-black trees</vt:lpstr>
      <vt:lpstr>Clicker Question 3</vt:lpstr>
      <vt:lpstr>Path length</vt:lpstr>
      <vt:lpstr>Efficiency of red-black set</vt:lpstr>
      <vt:lpstr>Red-black dictionary</vt:lpstr>
      <vt:lpstr>Map implementations</vt:lpstr>
      <vt:lpstr>Set implementations:  performance</vt:lpstr>
      <vt:lpstr>Sir Tony Hoare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568</cp:revision>
  <cp:lastPrinted>2017-10-03T13:15:42Z</cp:lastPrinted>
  <dcterms:created xsi:type="dcterms:W3CDTF">2014-08-25T19:49:24Z</dcterms:created>
  <dcterms:modified xsi:type="dcterms:W3CDTF">2019-10-23T01:39:09Z</dcterms:modified>
</cp:coreProperties>
</file>