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545" r:id="rId2"/>
    <p:sldId id="744" r:id="rId3"/>
    <p:sldId id="443" r:id="rId4"/>
    <p:sldId id="694" r:id="rId5"/>
    <p:sldId id="716" r:id="rId6"/>
    <p:sldId id="727" r:id="rId7"/>
    <p:sldId id="695" r:id="rId8"/>
    <p:sldId id="738" r:id="rId9"/>
    <p:sldId id="743" r:id="rId10"/>
    <p:sldId id="721" r:id="rId11"/>
    <p:sldId id="728" r:id="rId12"/>
    <p:sldId id="722" r:id="rId13"/>
    <p:sldId id="724" r:id="rId14"/>
    <p:sldId id="725" r:id="rId15"/>
    <p:sldId id="726" r:id="rId16"/>
    <p:sldId id="729" r:id="rId17"/>
    <p:sldId id="730" r:id="rId18"/>
    <p:sldId id="731" r:id="rId19"/>
    <p:sldId id="733" r:id="rId20"/>
    <p:sldId id="735" r:id="rId21"/>
    <p:sldId id="737" r:id="rId22"/>
    <p:sldId id="715" r:id="rId23"/>
    <p:sldId id="717" r:id="rId24"/>
    <p:sldId id="739" r:id="rId25"/>
    <p:sldId id="718" r:id="rId26"/>
    <p:sldId id="734" r:id="rId27"/>
    <p:sldId id="740" r:id="rId28"/>
    <p:sldId id="745" r:id="rId29"/>
    <p:sldId id="736" r:id="rId30"/>
    <p:sldId id="742" r:id="rId31"/>
    <p:sldId id="741" r:id="rId32"/>
    <p:sldId id="54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7"/>
    <p:restoredTop sz="81425" autoAdjust="0"/>
  </p:normalViewPr>
  <p:slideViewPr>
    <p:cSldViewPr snapToGrid="0" snapToObjects="1">
      <p:cViewPr varScale="1">
        <p:scale>
          <a:sx n="105" d="100"/>
          <a:sy n="105" d="100"/>
        </p:scale>
        <p:origin x="15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10:00:06</a:t>
            </a:r>
          </a:p>
          <a:p>
            <a:r>
              <a:rPr lang="en-US" dirty="0"/>
              <a:t>I chose this music because of the allusion to algebra.  Today we’re doing algebraic specifications.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Might not have equation for every possible interaction, because some might not be meaningful.</a:t>
            </a:r>
          </a:p>
          <a:p>
            <a:r>
              <a:rPr lang="en-US" dirty="0"/>
              <a:t>For example, [peek empty] and  [pop empty] not included here, because they are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49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84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lack of [option]s.  So [peek] (and probably [pop]) must involve some exceptions.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Colors will become meaningful later in lecture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2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4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analogy:  in algebra we have similar specifications based on equalities between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73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68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the identifiers have changed from stacks.  Flip back and forth rapidly between this slide and the next to see it.</a:t>
            </a:r>
          </a:p>
          <a:p>
            <a:r>
              <a:rPr lang="en-US" dirty="0"/>
              <a:t>So clearly more specification is needed to differentiate the operations of Stacks and Queues.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3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68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41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3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Proofs about Programs, part 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22915"/>
          </a:xfrm>
        </p:spPr>
        <p:txBody>
          <a:bodyPr>
            <a:normAutofit/>
          </a:bodyPr>
          <a:lstStyle/>
          <a:p>
            <a:r>
              <a:rPr lang="en-US" dirty="0"/>
              <a:t>Today’s music: U Plus Me by Mary J. Blige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06019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9294-23E1-604C-8A11-FE0158AA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implementation, as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4008-FC56-3D40-B495-B9AA85AB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Stack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struct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 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list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empty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[]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is_empty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s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s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[])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peek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hd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push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cons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pop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tl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end</a:t>
            </a:r>
            <a:endParaRPr lang="en-US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A4344-4093-7041-AC92-3752DFAEA185}"/>
              </a:ext>
            </a:extLst>
          </p:cNvPr>
          <p:cNvSpPr txBox="1"/>
          <p:nvPr/>
        </p:nvSpPr>
        <p:spPr>
          <a:xfrm>
            <a:off x="279799" y="6308725"/>
            <a:ext cx="8584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All of our equations hold simply “by evaluation” for this </a:t>
            </a:r>
            <a:r>
              <a:rPr lang="en-US" sz="2800" dirty="0" err="1">
                <a:solidFill>
                  <a:schemeClr val="accent6"/>
                </a:solidFill>
                <a:latin typeface="CronosPro-Regular"/>
                <a:cs typeface="CronosPro-Regular"/>
              </a:rPr>
              <a:t>impl</a:t>
            </a:r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5959-11D4-374D-8CEE-BBF07FA4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proof: </a:t>
            </a:r>
            <a:r>
              <a:rPr lang="en-US" dirty="0" err="1"/>
              <a:t>eq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371C-DF19-984E-B79C-530E6247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pop (push x s)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=   { </a:t>
            </a:r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eval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push and pop }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(x </a:t>
            </a:r>
            <a:r>
              <a:rPr lang="en-US" dirty="0">
                <a:latin typeface="Courier" pitchFamily="2" charset="0"/>
              </a:rPr>
              <a:t>::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=   { </a:t>
            </a:r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eval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tl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5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5BC406-94B2-F94F-9492-FAE137DC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F9A6D-05FD-D449-914F-9D42B96DF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1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13378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Queue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79646"/>
                </a:solidFill>
                <a:latin typeface="Courier-Bold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endParaRPr lang="en-US" dirty="0">
              <a:solidFill>
                <a:srgbClr val="F79646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 empty    : 'a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/>
              </a:rPr>
              <a:t>is_empty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: 'a t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-&gt; 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bool</a:t>
            </a:r>
            <a:endParaRPr lang="en-US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-Bold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front    : 'a t -&gt; 'a</a:t>
            </a:r>
            <a:endParaRPr lang="fr-FR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val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Courier"/>
              </a:rPr>
              <a:t>enq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    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-&gt; '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t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t</a:t>
            </a:r>
            <a:endParaRPr lang="fr-FR" dirty="0">
              <a:solidFill>
                <a:schemeClr val="accent1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2"/>
                </a:solidFill>
                <a:latin typeface="Courier-Bold"/>
              </a:rPr>
              <a:t>  val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 </a:t>
            </a:r>
            <a:r>
              <a:rPr lang="fr-FR" dirty="0" err="1">
                <a:solidFill>
                  <a:schemeClr val="accent2"/>
                </a:solidFill>
                <a:latin typeface="Courier"/>
              </a:rPr>
              <a:t>deq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      :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r>
              <a:rPr lang="fr-FR" b="1" dirty="0">
                <a:solidFill>
                  <a:schemeClr val="accent2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endParaRPr lang="fr-FR" dirty="0">
              <a:solidFill>
                <a:schemeClr val="accent2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2684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13378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Stack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79646"/>
                </a:solidFill>
                <a:latin typeface="Courier-Bold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endParaRPr lang="en-US" dirty="0">
              <a:solidFill>
                <a:srgbClr val="F79646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 empty    : 'a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/>
              </a:rPr>
              <a:t>is_empty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: 'a t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-&gt; 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bool</a:t>
            </a:r>
            <a:endParaRPr lang="en-US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-Bold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peek     : 'a t -&gt; 'a</a:t>
            </a:r>
            <a:endParaRPr lang="fr-FR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val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 push   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-&gt; '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t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t</a:t>
            </a:r>
            <a:endParaRPr lang="fr-FR" dirty="0">
              <a:solidFill>
                <a:schemeClr val="accent1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2"/>
                </a:solidFill>
                <a:latin typeface="Courier-Bold"/>
              </a:rPr>
              <a:t>  val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 pop      :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r>
              <a:rPr lang="fr-FR" b="1" dirty="0">
                <a:solidFill>
                  <a:schemeClr val="accent2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endParaRPr lang="fr-FR" dirty="0">
              <a:solidFill>
                <a:schemeClr val="accent2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73491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specification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empty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= true</a:t>
            </a:r>
          </a:p>
          <a:p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400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enq</a:t>
            </a:r>
            <a:r>
              <a:rPr lang="en-US" sz="2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x q</a:t>
            </a:r>
            <a:r>
              <a:rPr lang="en-US" sz="2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 false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front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400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enq</a:t>
            </a:r>
            <a:r>
              <a:rPr lang="en-US" sz="2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x q)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 x        if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q = true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 front q  if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q = false</a:t>
            </a:r>
          </a:p>
          <a:p>
            <a:r>
              <a:rPr lang="en-US" sz="2400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deq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400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enq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x q) 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 empty          if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q = true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enq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x 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deq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q)  if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q = false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939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9294-23E1-604C-8A11-FE0158AA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implementation, as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4008-FC56-3D40-B495-B9AA85AB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ListQueue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: Queue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struct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 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list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empty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[]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is_empty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s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s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[])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front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hd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enq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s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s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@ [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]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deq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tl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end</a:t>
            </a:r>
            <a:endParaRPr lang="en-US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A4344-4093-7041-AC92-3752DFAEA185}"/>
              </a:ext>
            </a:extLst>
          </p:cNvPr>
          <p:cNvSpPr txBox="1"/>
          <p:nvPr/>
        </p:nvSpPr>
        <p:spPr>
          <a:xfrm>
            <a:off x="279799" y="6308725"/>
            <a:ext cx="8584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All of our equations hold simply “by evaluation” for this </a:t>
            </a:r>
            <a:r>
              <a:rPr lang="en-US" sz="2800" dirty="0" err="1">
                <a:solidFill>
                  <a:schemeClr val="accent6"/>
                </a:solidFill>
                <a:latin typeface="CronosPro-Regular"/>
                <a:cs typeface="CronosPro-Regular"/>
              </a:rPr>
              <a:t>impl</a:t>
            </a:r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80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3E41-9F71-8D4B-A4E8-1B48B31F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implementation, as two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A18B4-0EAA-5848-ADA3-4D274072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module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TwoListQueue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Queue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struct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000" dirty="0">
                <a:solidFill>
                  <a:srgbClr val="565656"/>
                </a:solidFill>
                <a:latin typeface="Courier" pitchFamily="2" charset="0"/>
              </a:rPr>
              <a:t>(* AF: (f, b) represents the queue f @ (</a:t>
            </a:r>
            <a:r>
              <a:rPr lang="en-US" sz="2000" dirty="0" err="1">
                <a:solidFill>
                  <a:srgbClr val="565656"/>
                </a:solidFill>
                <a:latin typeface="Courier" pitchFamily="2" charset="0"/>
              </a:rPr>
              <a:t>List.rev</a:t>
            </a:r>
            <a:r>
              <a:rPr lang="en-US" sz="2000" dirty="0">
                <a:solidFill>
                  <a:srgbClr val="565656"/>
                </a:solidFill>
                <a:latin typeface="Courier" pitchFamily="2" charset="0"/>
              </a:rPr>
              <a:t> b).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65656"/>
                </a:solidFill>
                <a:latin typeface="Courier" pitchFamily="2" charset="0"/>
              </a:rPr>
              <a:t>     RI: given (f, b), if f is empty then b is empty. *)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a t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list</a:t>
            </a:r>
            <a:endParaRPr lang="en-US" sz="2000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empty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[],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[]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is_empty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f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107D02"/>
                </a:solidFill>
                <a:latin typeface="Courier" pitchFamily="2" charset="0"/>
              </a:rPr>
              <a:t>_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f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[]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enq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f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b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[]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x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],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[]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f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b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front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f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107D02"/>
                </a:solidFill>
                <a:latin typeface="Courier" pitchFamily="2" charset="0"/>
              </a:rPr>
              <a:t>_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sz="2000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hd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f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deq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f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b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match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sz="2000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tl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with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[]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sz="2000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rev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b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[]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t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t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b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end</a:t>
            </a:r>
            <a:endParaRPr lang="en-US" sz="2000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CA208-3A88-C740-84CD-9197BA43DD65}"/>
              </a:ext>
            </a:extLst>
          </p:cNvPr>
          <p:cNvSpPr txBox="1"/>
          <p:nvPr/>
        </p:nvSpPr>
        <p:spPr>
          <a:xfrm>
            <a:off x="6449568" y="6334780"/>
            <a:ext cx="2694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Proofs in notes…</a:t>
            </a:r>
          </a:p>
        </p:txBody>
      </p:sp>
    </p:spTree>
    <p:extLst>
      <p:ext uri="{BB962C8B-B14F-4D97-AF65-F5344CB8AC3E}">
        <p14:creationId xmlns:p14="http://schemas.microsoft.com/office/powerpoint/2010/main" val="345813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11FC-D720-8D40-A57B-768DC2A6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 and RI in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A4BA-9A3D-5749-B957-893B01E8C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RI is a precondition for every operation.  </a:t>
            </a:r>
          </a:p>
          <a:p>
            <a:pPr marL="0" indent="0">
              <a:buNone/>
            </a:pPr>
            <a:r>
              <a:rPr lang="en-US" dirty="0"/>
              <a:t>E.g., for enqueue, if f is empty, then b must also be: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enq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b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[]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::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98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11FC-D720-8D40-A57B-768DC2A6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 and RI in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A4BA-9A3D-5749-B957-893B01E8C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AF specifies when two concrete values should be treated as equal: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AF(e) = AF(e’) then e = e’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e.g., </a:t>
            </a:r>
            <a:br>
              <a:rPr lang="en-US" dirty="0"/>
            </a:br>
            <a:r>
              <a:rPr lang="en-US" dirty="0"/>
              <a:t>AF(rev f, [x]) </a:t>
            </a:r>
          </a:p>
          <a:p>
            <a:pPr marL="0" indent="0">
              <a:buNone/>
            </a:pPr>
            <a:r>
              <a:rPr lang="en-US" dirty="0"/>
              <a:t>= (rev f) @ [x] </a:t>
            </a:r>
          </a:p>
          <a:p>
            <a:pPr marL="0" indent="0">
              <a:buNone/>
            </a:pPr>
            <a:r>
              <a:rPr lang="en-US" dirty="0"/>
              <a:t>= rev (x :: f) @ [] </a:t>
            </a:r>
          </a:p>
          <a:p>
            <a:pPr marL="0" indent="0">
              <a:buNone/>
            </a:pPr>
            <a:r>
              <a:rPr lang="en-US" dirty="0"/>
              <a:t>= AF(rev (x :: f), [])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so (ref f, [x]) = (rev (x :: f), [])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3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5D175-DD5A-0B4A-8045-02AA4AAB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F6BC9-4200-374D-9971-E53AEBB73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46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BA87-92A7-F446-BC41-830F6605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25BE1-F6C2-0549-B4DB-85C4AAEB6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74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8BD790-3D4D-244B-A634-BED9AEEF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B04B45-502E-6242-9C99-F92B6E9B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latin typeface="Cronos Pro" panose="020C0502030403020304" pitchFamily="34" charset="77"/>
              </a:rPr>
              <a:t>canonical: </a:t>
            </a:r>
            <a:r>
              <a:rPr lang="en-US" dirty="0"/>
              <a:t>conforming to some rule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build up structure</a:t>
            </a:r>
          </a:p>
          <a:p>
            <a:r>
              <a:rPr lang="en-US" dirty="0"/>
              <a:t>Not canonical:  </a:t>
            </a:r>
            <a:r>
              <a:rPr lang="en-US" dirty="0">
                <a:solidFill>
                  <a:schemeClr val="accent2"/>
                </a:solidFill>
              </a:rPr>
              <a:t>pop</a:t>
            </a:r>
            <a:r>
              <a:rPr lang="en-US" dirty="0"/>
              <a:t> (</a:t>
            </a:r>
            <a:r>
              <a:rPr lang="en-US" dirty="0">
                <a:solidFill>
                  <a:schemeClr val="accent1"/>
                </a:solidFill>
              </a:rPr>
              <a:t>push</a:t>
            </a:r>
            <a:r>
              <a:rPr lang="en-US" dirty="0"/>
              <a:t> 1 (</a:t>
            </a:r>
            <a:r>
              <a:rPr lang="en-US" dirty="0">
                <a:solidFill>
                  <a:schemeClr val="accent1"/>
                </a:solidFill>
              </a:rPr>
              <a:t>push</a:t>
            </a:r>
            <a:r>
              <a:rPr lang="en-US" dirty="0"/>
              <a:t> 2 </a:t>
            </a:r>
            <a:r>
              <a:rPr lang="en-US" dirty="0">
                <a:solidFill>
                  <a:schemeClr val="accent1"/>
                </a:solidFill>
              </a:rPr>
              <a:t>empty</a:t>
            </a:r>
            <a:r>
              <a:rPr lang="en-US" dirty="0"/>
              <a:t>))</a:t>
            </a:r>
          </a:p>
          <a:p>
            <a:r>
              <a:rPr lang="en-US" dirty="0"/>
              <a:t>Canonical:  </a:t>
            </a:r>
            <a:r>
              <a:rPr lang="en-US" dirty="0">
                <a:solidFill>
                  <a:schemeClr val="accent1"/>
                </a:solidFill>
              </a:rPr>
              <a:t>push</a:t>
            </a:r>
            <a:r>
              <a:rPr lang="en-US" dirty="0"/>
              <a:t> 2 </a:t>
            </a:r>
            <a:r>
              <a:rPr lang="en-US" dirty="0">
                <a:solidFill>
                  <a:schemeClr val="accent1"/>
                </a:solidFill>
              </a:rPr>
              <a:t>empty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22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operations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Generator:  </a:t>
            </a:r>
            <a:r>
              <a:rPr lang="en-US" dirty="0">
                <a:solidFill>
                  <a:schemeClr val="accent1"/>
                </a:solidFill>
              </a:rPr>
              <a:t>create canonical forms</a:t>
            </a:r>
          </a:p>
          <a:p>
            <a:r>
              <a:rPr lang="en-US" b="1" dirty="0">
                <a:solidFill>
                  <a:schemeClr val="accent3"/>
                </a:solidFill>
              </a:rPr>
              <a:t>Manipulator:  </a:t>
            </a:r>
            <a:r>
              <a:rPr lang="en-US" dirty="0">
                <a:solidFill>
                  <a:schemeClr val="accent3"/>
                </a:solidFill>
              </a:rPr>
              <a:t>create non-canonical form</a:t>
            </a:r>
          </a:p>
          <a:p>
            <a:r>
              <a:rPr lang="en-US" b="1" dirty="0">
                <a:solidFill>
                  <a:schemeClr val="accent2"/>
                </a:solidFill>
              </a:rPr>
              <a:t>Query:  </a:t>
            </a:r>
            <a:r>
              <a:rPr lang="en-US" dirty="0">
                <a:solidFill>
                  <a:schemeClr val="accent2"/>
                </a:solidFill>
              </a:rPr>
              <a:t>create value of different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72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13378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Stack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79646"/>
                </a:solidFill>
                <a:latin typeface="Courier-Bold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endParaRPr lang="en-US" dirty="0">
              <a:solidFill>
                <a:srgbClr val="F79646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 empty    : 'a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/>
              </a:rPr>
              <a:t>is_empty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: 'a t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-&gt; 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bool</a:t>
            </a:r>
            <a:endParaRPr lang="en-US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-Bold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peek     : 'a t -&gt; 'a</a:t>
            </a:r>
            <a:endParaRPr lang="fr-FR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2"/>
                </a:solidFill>
                <a:latin typeface="Courier"/>
              </a:rPr>
              <a:t>  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val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 push   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-&gt; '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t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t</a:t>
            </a:r>
            <a:endParaRPr lang="fr-FR" dirty="0">
              <a:solidFill>
                <a:schemeClr val="accent1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2"/>
                </a:solidFill>
                <a:latin typeface="Courier-Bold"/>
              </a:rPr>
              <a:t>  val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 pop      :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r>
              <a:rPr lang="fr-FR" b="1" dirty="0">
                <a:solidFill>
                  <a:schemeClr val="accent2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endParaRPr lang="fr-FR" dirty="0">
              <a:solidFill>
                <a:schemeClr val="accent2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117020" y="1918823"/>
            <a:ext cx="1584809" cy="504496"/>
          </a:xfrm>
          <a:prstGeom prst="wedgeRoundRectCallout">
            <a:avLst>
              <a:gd name="adj1" fmla="val -102622"/>
              <a:gd name="adj2" fmla="val 119333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generator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951586" y="5942111"/>
            <a:ext cx="1900061" cy="504496"/>
          </a:xfrm>
          <a:prstGeom prst="wedgeRoundRectCallout">
            <a:avLst>
              <a:gd name="adj1" fmla="val -60953"/>
              <a:gd name="adj2" fmla="val -159375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manipulator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7701830" y="3064207"/>
            <a:ext cx="1355834" cy="504496"/>
          </a:xfrm>
          <a:prstGeom prst="wedgeRoundRectCallout">
            <a:avLst>
              <a:gd name="adj1" fmla="val -82461"/>
              <a:gd name="adj2" fmla="val 46875"/>
              <a:gd name="adj3" fmla="val 1666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query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1CC22795-6A90-714F-92E1-CB9BF853892B}"/>
              </a:ext>
            </a:extLst>
          </p:cNvPr>
          <p:cNvSpPr/>
          <p:nvPr/>
        </p:nvSpPr>
        <p:spPr>
          <a:xfrm>
            <a:off x="7472855" y="4936430"/>
            <a:ext cx="1584809" cy="504496"/>
          </a:xfrm>
          <a:prstGeom prst="wedgeRoundRectCallout">
            <a:avLst>
              <a:gd name="adj1" fmla="val -64926"/>
              <a:gd name="adj2" fmla="val -69167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2265232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13378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Queue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79646"/>
                </a:solidFill>
                <a:latin typeface="Courier-Bold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endParaRPr lang="en-US" dirty="0">
              <a:solidFill>
                <a:srgbClr val="F79646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 empty    : 'a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/>
              </a:rPr>
              <a:t>is_empty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: 'a t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-&gt; 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bool</a:t>
            </a:r>
            <a:endParaRPr lang="en-US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-Bold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front    : 'a t -&gt; 'a</a:t>
            </a:r>
            <a:endParaRPr lang="fr-FR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val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Courier"/>
              </a:rPr>
              <a:t>enq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    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-&gt; '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t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t</a:t>
            </a:r>
            <a:endParaRPr lang="fr-FR" dirty="0">
              <a:solidFill>
                <a:schemeClr val="accent1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2"/>
                </a:solidFill>
                <a:latin typeface="Courier-Bold"/>
              </a:rPr>
              <a:t>  val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 </a:t>
            </a:r>
            <a:r>
              <a:rPr lang="fr-FR" dirty="0" err="1">
                <a:solidFill>
                  <a:schemeClr val="accent2"/>
                </a:solidFill>
                <a:latin typeface="Courier"/>
              </a:rPr>
              <a:t>deq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      :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r>
              <a:rPr lang="fr-FR" b="1" dirty="0">
                <a:solidFill>
                  <a:schemeClr val="accent2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endParaRPr lang="fr-FR" dirty="0">
              <a:solidFill>
                <a:schemeClr val="accent2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DD6B65-79B5-414F-A995-A98FF3A33803}"/>
              </a:ext>
            </a:extLst>
          </p:cNvPr>
          <p:cNvSpPr/>
          <p:nvPr/>
        </p:nvSpPr>
        <p:spPr>
          <a:xfrm>
            <a:off x="6117020" y="1918823"/>
            <a:ext cx="1584809" cy="504496"/>
          </a:xfrm>
          <a:prstGeom prst="wedgeRoundRectCallout">
            <a:avLst>
              <a:gd name="adj1" fmla="val -102622"/>
              <a:gd name="adj2" fmla="val 119333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generator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2E84EAE2-B9E0-8A4D-83C5-134A01068B1F}"/>
              </a:ext>
            </a:extLst>
          </p:cNvPr>
          <p:cNvSpPr/>
          <p:nvPr/>
        </p:nvSpPr>
        <p:spPr>
          <a:xfrm>
            <a:off x="5951586" y="5942111"/>
            <a:ext cx="1900061" cy="504496"/>
          </a:xfrm>
          <a:prstGeom prst="wedgeRoundRectCallout">
            <a:avLst>
              <a:gd name="adj1" fmla="val -60953"/>
              <a:gd name="adj2" fmla="val -159375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manipulator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1F74A3E-6551-954C-9A77-F1559A5DF00A}"/>
              </a:ext>
            </a:extLst>
          </p:cNvPr>
          <p:cNvSpPr/>
          <p:nvPr/>
        </p:nvSpPr>
        <p:spPr>
          <a:xfrm>
            <a:off x="7701830" y="3064207"/>
            <a:ext cx="1355834" cy="504496"/>
          </a:xfrm>
          <a:prstGeom prst="wedgeRoundRectCallout">
            <a:avLst>
              <a:gd name="adj1" fmla="val -82461"/>
              <a:gd name="adj2" fmla="val 46875"/>
              <a:gd name="adj3" fmla="val 1666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query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B1C22AB1-AC14-C244-A8B1-5A591A4FB5EB}"/>
              </a:ext>
            </a:extLst>
          </p:cNvPr>
          <p:cNvSpPr/>
          <p:nvPr/>
        </p:nvSpPr>
        <p:spPr>
          <a:xfrm>
            <a:off x="7472855" y="4936430"/>
            <a:ext cx="1584809" cy="504496"/>
          </a:xfrm>
          <a:prstGeom prst="wedgeRoundRectCallout">
            <a:avLst>
              <a:gd name="adj1" fmla="val -64926"/>
              <a:gd name="adj2" fmla="val -69167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908898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264" y="4100015"/>
            <a:ext cx="6480048" cy="19429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empty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true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push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_ _) = false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peek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push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s) = x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pop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push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s) = s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ADC81FA-DFC0-A246-82D2-E7F1D65F6F5A}"/>
              </a:ext>
            </a:extLst>
          </p:cNvPr>
          <p:cNvSpPr/>
          <p:nvPr/>
        </p:nvSpPr>
        <p:spPr>
          <a:xfrm>
            <a:off x="5300923" y="2245238"/>
            <a:ext cx="1457161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generator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3D21AB1-CA10-7044-A2F8-06E5F1E793ED}"/>
              </a:ext>
            </a:extLst>
          </p:cNvPr>
          <p:cNvSpPr/>
          <p:nvPr/>
        </p:nvSpPr>
        <p:spPr>
          <a:xfrm>
            <a:off x="1603264" y="2620520"/>
            <a:ext cx="1694471" cy="5334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manipulator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4F39E1D-E1B1-7043-BC61-A5F1C7D5EB03}"/>
              </a:ext>
            </a:extLst>
          </p:cNvPr>
          <p:cNvSpPr/>
          <p:nvPr/>
        </p:nvSpPr>
        <p:spPr>
          <a:xfrm>
            <a:off x="1764700" y="1866055"/>
            <a:ext cx="1371600" cy="533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9F96CC-4D2D-B247-B73D-F6AEC033BFD6}"/>
              </a:ext>
            </a:extLst>
          </p:cNvPr>
          <p:cNvSpPr txBox="1"/>
          <p:nvPr/>
        </p:nvSpPr>
        <p:spPr>
          <a:xfrm>
            <a:off x="4026658" y="1890484"/>
            <a:ext cx="5453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CronosPro-Regular"/>
                <a:cs typeface="CronosPro-Regular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468FED-8EB4-2A43-9292-9AA461D76B31}"/>
              </a:ext>
            </a:extLst>
          </p:cNvPr>
          <p:cNvSpPr txBox="1"/>
          <p:nvPr/>
        </p:nvSpPr>
        <p:spPr>
          <a:xfrm>
            <a:off x="2188013" y="6315456"/>
            <a:ext cx="422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Note what’s missing:  </a:t>
            </a:r>
            <a:r>
              <a:rPr lang="en-US" dirty="0">
                <a:solidFill>
                  <a:schemeClr val="accent3"/>
                </a:solidFill>
                <a:latin typeface="CronosPro-Regular"/>
                <a:cs typeface="CronosPro-Regular"/>
              </a:rPr>
              <a:t>peek</a:t>
            </a:r>
            <a:r>
              <a:rPr lang="en-US" dirty="0">
                <a:latin typeface="CronosPro-Regular"/>
                <a:cs typeface="CronosPro-Regular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ronosPro-Regular"/>
                <a:cs typeface="CronosPro-Regular"/>
              </a:rPr>
              <a:t>empty</a:t>
            </a:r>
            <a:r>
              <a:rPr lang="en-US" dirty="0">
                <a:latin typeface="CronosPro-Regular"/>
                <a:cs typeface="CronosPro-Regular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ronosPro-Regular"/>
                <a:cs typeface="CronosPro-Regular"/>
              </a:rPr>
              <a:t>pop</a:t>
            </a:r>
            <a:r>
              <a:rPr lang="en-US" dirty="0">
                <a:latin typeface="CronosPro-Regular"/>
                <a:cs typeface="CronosPro-Regular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ronosPro-Regular"/>
                <a:cs typeface="CronosPro-Regular"/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63730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764B5E-22BC-B544-9D2B-2E7E8ECD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863C5-3CCB-214B-9665-F3ACEE0FB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72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7513D5-2EAA-6449-B91C-DA2A64F2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75C7E1-2085-9147-BE18-3F985110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module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latin typeface="Courier" pitchFamily="2" charset="0"/>
              </a:rPr>
              <a:t>type</a:t>
            </a:r>
            <a:r>
              <a:rPr lang="en-US" dirty="0">
                <a:latin typeface="Courier" pitchFamily="2" charset="0"/>
              </a:rPr>
              <a:t> Set = </a:t>
            </a:r>
            <a:r>
              <a:rPr lang="en-US" b="1" dirty="0">
                <a:latin typeface="Courier" pitchFamily="2" charset="0"/>
              </a:rPr>
              <a:t>sig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>
                <a:latin typeface="Courier" pitchFamily="2" charset="0"/>
              </a:rPr>
              <a:t>type</a:t>
            </a:r>
            <a:r>
              <a:rPr lang="en-US" dirty="0">
                <a:latin typeface="Courier" pitchFamily="2" charset="0"/>
              </a:rPr>
              <a:t> 'a 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 err="1">
                <a:latin typeface="Courier" pitchFamily="2" charset="0"/>
              </a:rPr>
              <a:t>val</a:t>
            </a:r>
            <a:r>
              <a:rPr lang="en-US" dirty="0">
                <a:latin typeface="Courier" pitchFamily="2" charset="0"/>
              </a:rPr>
              <a:t> empty : 'a 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 err="1">
                <a:latin typeface="Courier" pitchFamily="2" charset="0"/>
              </a:rPr>
              <a:t>val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is_empty</a:t>
            </a:r>
            <a:r>
              <a:rPr lang="en-US" dirty="0">
                <a:latin typeface="Courier" pitchFamily="2" charset="0"/>
              </a:rPr>
              <a:t> : 'a t -&gt; </a:t>
            </a:r>
            <a:r>
              <a:rPr lang="en-US" b="1" dirty="0">
                <a:latin typeface="Courier" pitchFamily="2" charset="0"/>
              </a:rPr>
              <a:t>bool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 err="1">
                <a:latin typeface="Courier" pitchFamily="2" charset="0"/>
              </a:rPr>
              <a:t>val</a:t>
            </a:r>
            <a:r>
              <a:rPr lang="en-US" dirty="0">
                <a:latin typeface="Courier" pitchFamily="2" charset="0"/>
              </a:rPr>
              <a:t> add : 'a -&gt; 'a t -&gt; 'a 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 err="1">
                <a:latin typeface="Courier" pitchFamily="2" charset="0"/>
              </a:rPr>
              <a:t>val</a:t>
            </a:r>
            <a:r>
              <a:rPr lang="en-US" dirty="0">
                <a:latin typeface="Courier" pitchFamily="2" charset="0"/>
              </a:rPr>
              <a:t> mem : 'a -&gt; 'a t -&gt; </a:t>
            </a:r>
            <a:r>
              <a:rPr lang="en-US" b="1" dirty="0">
                <a:latin typeface="Courier" pitchFamily="2" charset="0"/>
              </a:rPr>
              <a:t>bool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 err="1">
                <a:latin typeface="Courier" pitchFamily="2" charset="0"/>
              </a:rPr>
              <a:t>val</a:t>
            </a:r>
            <a:r>
              <a:rPr lang="en-US" dirty="0">
                <a:latin typeface="Courier" pitchFamily="2" charset="0"/>
              </a:rPr>
              <a:t> remove : 'a -&gt; 'a t -&gt; 'a t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end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54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3BBB04-BCE0-B443-83D2-FC80BAF7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29D2-6A5B-0F41-8219-1DE4D9CCA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5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7513D5-2EAA-6449-B91C-DA2A64F2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75C7E1-2085-9147-BE18-3F985110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Set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sig</a:t>
            </a:r>
            <a:endParaRPr lang="en-US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  </a:t>
            </a:r>
            <a:r>
              <a:rPr lang="en-US" b="1" dirty="0" err="1">
                <a:solidFill>
                  <a:schemeClr val="accent1"/>
                </a:solidFill>
                <a:latin typeface="Courier" pitchFamily="2" charset="0"/>
              </a:rPr>
              <a:t>val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 empty : 'a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pitchFamily="2" charset="0"/>
              </a:rPr>
              <a:t>  </a:t>
            </a:r>
            <a:r>
              <a:rPr lang="en-US" b="1" dirty="0" err="1">
                <a:solidFill>
                  <a:schemeClr val="accent3"/>
                </a:solidFill>
                <a:latin typeface="Courier" pitchFamily="2" charset="0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 pitchFamily="2" charset="0"/>
              </a:rPr>
              <a:t>is_empty</a:t>
            </a:r>
            <a:r>
              <a:rPr lang="en-US" dirty="0">
                <a:solidFill>
                  <a:schemeClr val="accent3"/>
                </a:solidFill>
                <a:latin typeface="Courier" pitchFamily="2" charset="0"/>
              </a:rPr>
              <a:t> : 'a t -&gt; </a:t>
            </a:r>
            <a:r>
              <a:rPr lang="en-US" b="1" dirty="0">
                <a:solidFill>
                  <a:schemeClr val="accent3"/>
                </a:solidFill>
                <a:latin typeface="Courier" pitchFamily="2" charset="0"/>
              </a:rPr>
              <a:t>bool</a:t>
            </a:r>
            <a:endParaRPr lang="en-US" dirty="0">
              <a:solidFill>
                <a:schemeClr val="accent3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  </a:t>
            </a:r>
            <a:r>
              <a:rPr lang="en-US" b="1" dirty="0" err="1">
                <a:solidFill>
                  <a:schemeClr val="accent1"/>
                </a:solidFill>
                <a:latin typeface="Courier" pitchFamily="2" charset="0"/>
              </a:rPr>
              <a:t>val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 add : 'a -&gt; 'a t -&gt; 'a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pitchFamily="2" charset="0"/>
              </a:rPr>
              <a:t>  </a:t>
            </a:r>
            <a:r>
              <a:rPr lang="en-US" b="1" dirty="0" err="1">
                <a:solidFill>
                  <a:schemeClr val="accent3"/>
                </a:solidFill>
                <a:latin typeface="Courier" pitchFamily="2" charset="0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 pitchFamily="2" charset="0"/>
              </a:rPr>
              <a:t> mem : 'a -&gt; 'a t -&gt; </a:t>
            </a:r>
            <a:r>
              <a:rPr lang="en-US" b="1" dirty="0">
                <a:solidFill>
                  <a:schemeClr val="accent3"/>
                </a:solidFill>
                <a:latin typeface="Courier" pitchFamily="2" charset="0"/>
              </a:rPr>
              <a:t>bool</a:t>
            </a:r>
            <a:endParaRPr lang="en-US" dirty="0">
              <a:solidFill>
                <a:schemeClr val="accent3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  </a:t>
            </a:r>
            <a:r>
              <a:rPr lang="en-US" b="1" dirty="0" err="1">
                <a:solidFill>
                  <a:schemeClr val="accent2"/>
                </a:solidFill>
                <a:latin typeface="Courier" pitchFamily="2" charset="0"/>
              </a:rPr>
              <a:t>val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 remove : 'a -&gt; 'a t -&gt; 'a 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end</a:t>
            </a:r>
            <a:endParaRPr lang="en-US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1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Equational reasoning</a:t>
            </a:r>
          </a:p>
          <a:p>
            <a:r>
              <a:rPr lang="en-US" dirty="0"/>
              <a:t>Induction on natural numbers, lists, trees</a:t>
            </a:r>
          </a:p>
          <a:p>
            <a:r>
              <a:rPr lang="en-US" dirty="0"/>
              <a:t>Proofs about recursive functions on those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Today:  </a:t>
            </a:r>
            <a:r>
              <a:rPr lang="en-US" dirty="0"/>
              <a:t>Algebraic specifications of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equations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ADC81FA-DFC0-A246-82D2-E7F1D65F6F5A}"/>
              </a:ext>
            </a:extLst>
          </p:cNvPr>
          <p:cNvSpPr/>
          <p:nvPr/>
        </p:nvSpPr>
        <p:spPr>
          <a:xfrm>
            <a:off x="5300923" y="2245238"/>
            <a:ext cx="1457161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empty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3D21AB1-CA10-7044-A2F8-06E5F1E793ED}"/>
              </a:ext>
            </a:extLst>
          </p:cNvPr>
          <p:cNvSpPr/>
          <p:nvPr/>
        </p:nvSpPr>
        <p:spPr>
          <a:xfrm>
            <a:off x="1603264" y="3352040"/>
            <a:ext cx="1694471" cy="5334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remove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4F39E1D-E1B1-7043-BC61-A5F1C7D5EB03}"/>
              </a:ext>
            </a:extLst>
          </p:cNvPr>
          <p:cNvSpPr/>
          <p:nvPr/>
        </p:nvSpPr>
        <p:spPr>
          <a:xfrm>
            <a:off x="1764700" y="1866055"/>
            <a:ext cx="1371600" cy="533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ronosPro-Regular"/>
                <a:cs typeface="CronosPro-Regular"/>
              </a:rPr>
              <a:t>is_empty</a:t>
            </a:r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9F96CC-4D2D-B247-B73D-F6AEC033BFD6}"/>
              </a:ext>
            </a:extLst>
          </p:cNvPr>
          <p:cNvSpPr txBox="1"/>
          <p:nvPr/>
        </p:nvSpPr>
        <p:spPr>
          <a:xfrm>
            <a:off x="4026658" y="2244044"/>
            <a:ext cx="5453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CronosPro-Regular"/>
                <a:cs typeface="CronosPro-Regular"/>
              </a:rPr>
              <a:t>x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1E643CA-9D27-3E4A-A7B0-F26993FFAAF2}"/>
              </a:ext>
            </a:extLst>
          </p:cNvPr>
          <p:cNvSpPr/>
          <p:nvPr/>
        </p:nvSpPr>
        <p:spPr>
          <a:xfrm>
            <a:off x="1764700" y="2511938"/>
            <a:ext cx="1371600" cy="533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mem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384027-5EAA-494E-A3B2-B7072B3CE562}"/>
              </a:ext>
            </a:extLst>
          </p:cNvPr>
          <p:cNvSpPr/>
          <p:nvPr/>
        </p:nvSpPr>
        <p:spPr>
          <a:xfrm>
            <a:off x="5300922" y="2998480"/>
            <a:ext cx="1457161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29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DE2C-F3E9-1644-906F-1BA52BAB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0365-A774-AB41-B60A-787AB4C0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is_empty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empty</a:t>
            </a:r>
            <a:r>
              <a:rPr lang="en-US" dirty="0"/>
              <a:t> = true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is_empty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x s) = false</a:t>
            </a:r>
          </a:p>
          <a:p>
            <a:r>
              <a:rPr lang="en-US" dirty="0">
                <a:solidFill>
                  <a:schemeClr val="accent3"/>
                </a:solidFill>
              </a:rPr>
              <a:t>mem</a:t>
            </a:r>
            <a:r>
              <a:rPr lang="en-US" dirty="0"/>
              <a:t> x </a:t>
            </a:r>
            <a:r>
              <a:rPr lang="en-US" dirty="0">
                <a:solidFill>
                  <a:schemeClr val="accent1"/>
                </a:solidFill>
              </a:rPr>
              <a:t>empty</a:t>
            </a:r>
            <a:r>
              <a:rPr lang="en-US" dirty="0"/>
              <a:t> = false</a:t>
            </a:r>
          </a:p>
          <a:p>
            <a:r>
              <a:rPr lang="en-US" dirty="0">
                <a:solidFill>
                  <a:schemeClr val="accent3"/>
                </a:solidFill>
              </a:rPr>
              <a:t>mem</a:t>
            </a:r>
            <a:r>
              <a:rPr lang="en-US" dirty="0"/>
              <a:t> y (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x s) = true if x = y</a:t>
            </a:r>
          </a:p>
          <a:p>
            <a:r>
              <a:rPr lang="en-US" dirty="0">
                <a:solidFill>
                  <a:schemeClr val="accent3"/>
                </a:solidFill>
              </a:rPr>
              <a:t>mem</a:t>
            </a:r>
            <a:r>
              <a:rPr lang="en-US" dirty="0"/>
              <a:t> y (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x s) = mem y s if x &lt;&gt; y</a:t>
            </a:r>
          </a:p>
          <a:p>
            <a:r>
              <a:rPr lang="en-US" dirty="0">
                <a:solidFill>
                  <a:schemeClr val="accent2"/>
                </a:solidFill>
              </a:rPr>
              <a:t>remove</a:t>
            </a:r>
            <a:r>
              <a:rPr lang="en-US" dirty="0"/>
              <a:t> x </a:t>
            </a:r>
            <a:r>
              <a:rPr lang="en-US" dirty="0">
                <a:solidFill>
                  <a:schemeClr val="accent1"/>
                </a:solidFill>
              </a:rPr>
              <a:t>empty</a:t>
            </a:r>
            <a:r>
              <a:rPr lang="en-US" dirty="0"/>
              <a:t> = empty</a:t>
            </a:r>
          </a:p>
          <a:p>
            <a:r>
              <a:rPr lang="en-US" dirty="0">
                <a:solidFill>
                  <a:schemeClr val="accent2"/>
                </a:solidFill>
              </a:rPr>
              <a:t>remove</a:t>
            </a:r>
            <a:r>
              <a:rPr lang="en-US" dirty="0"/>
              <a:t> y (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x s) = remove y s if x = y</a:t>
            </a:r>
          </a:p>
          <a:p>
            <a:r>
              <a:rPr lang="en-US" dirty="0">
                <a:solidFill>
                  <a:schemeClr val="accent2"/>
                </a:solidFill>
              </a:rPr>
              <a:t>remove</a:t>
            </a:r>
            <a:r>
              <a:rPr lang="en-US" dirty="0"/>
              <a:t> y (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x s) = add x (remove y s) if x &lt;&gt;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6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r>
              <a:rPr lang="en-US" dirty="0"/>
              <a:t>[Tue/Wed]: MS2 demos</a:t>
            </a:r>
          </a:p>
          <a:p>
            <a:r>
              <a:rPr lang="en-US" dirty="0"/>
              <a:t>[</a:t>
            </a:r>
            <a:r>
              <a:rPr lang="en-US" dirty="0" err="1"/>
              <a:t>Thur</a:t>
            </a:r>
            <a:r>
              <a:rPr lang="en-US" dirty="0"/>
              <a:t>]: MS2 due in CMS, </a:t>
            </a:r>
            <a:r>
              <a:rPr lang="en-US" dirty="0">
                <a:solidFill>
                  <a:schemeClr val="accent2"/>
                </a:solidFill>
              </a:rPr>
              <a:t>no late submissions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This is verified.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69315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2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34552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Stack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79646"/>
                </a:solidFill>
                <a:latin typeface="Courier-Bold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endParaRPr lang="en-US" dirty="0">
              <a:solidFill>
                <a:srgbClr val="F79646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 empty    : 'a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/>
              </a:rPr>
              <a:t>is_empty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: 'a t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-&gt; 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bool</a:t>
            </a:r>
            <a:endParaRPr lang="en-US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-Bold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peek     : 'a t -&gt; 'a</a:t>
            </a:r>
            <a:endParaRPr lang="fr-FR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val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 push   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-&gt; '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t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t</a:t>
            </a:r>
            <a:endParaRPr lang="fr-FR" dirty="0">
              <a:solidFill>
                <a:schemeClr val="accent1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2"/>
                </a:solidFill>
                <a:latin typeface="Courier-Bold"/>
              </a:rPr>
              <a:t>  val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 pop      :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r>
              <a:rPr lang="fr-FR" b="1" dirty="0">
                <a:solidFill>
                  <a:schemeClr val="accent2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endParaRPr lang="fr-FR" dirty="0">
              <a:solidFill>
                <a:schemeClr val="accent2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43EB-731B-294E-A6D0-88BD88EA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83232-DFE7-B546-AFF9-DE35A4DA7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400" dirty="0">
                <a:solidFill>
                  <a:srgbClr val="565656"/>
                </a:solidFill>
                <a:latin typeface="Courier" pitchFamily="2" charset="0"/>
              </a:rPr>
              <a:t>(** [push x s] is the stack [s]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 pitchFamily="2" charset="0"/>
              </a:rPr>
              <a:t>      with [x] pushed on the top *)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400" b="1" dirty="0" err="1">
                <a:solidFill>
                  <a:srgbClr val="6B0001"/>
                </a:solidFill>
                <a:latin typeface="Courier" pitchFamily="2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push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a stack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a stack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2B31AE0E-FB04-1A4E-819B-0224049AAFD6}"/>
              </a:ext>
            </a:extLst>
          </p:cNvPr>
          <p:cNvSpPr/>
          <p:nvPr/>
        </p:nvSpPr>
        <p:spPr>
          <a:xfrm>
            <a:off x="3462528" y="4608575"/>
            <a:ext cx="2816352" cy="1700149"/>
          </a:xfrm>
          <a:prstGeom prst="wedgeRoundRectCallout">
            <a:avLst>
              <a:gd name="adj1" fmla="val 24784"/>
              <a:gd name="adj2" fmla="val -16384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Not suitable for verification: no equational proof suggested by spec</a:t>
            </a:r>
          </a:p>
        </p:txBody>
      </p:sp>
    </p:spTree>
    <p:extLst>
      <p:ext uri="{BB962C8B-B14F-4D97-AF65-F5344CB8AC3E}">
        <p14:creationId xmlns:p14="http://schemas.microsoft.com/office/powerpoint/2010/main" val="357020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specification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empty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push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s) =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peek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push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s) = 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pop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push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s) = 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A637D32-D4E1-4D4D-A02E-56A27AA488C4}"/>
              </a:ext>
            </a:extLst>
          </p:cNvPr>
          <p:cNvSpPr/>
          <p:nvPr/>
        </p:nvSpPr>
        <p:spPr>
          <a:xfrm>
            <a:off x="1161288" y="5035296"/>
            <a:ext cx="6821424" cy="90798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Every equation shows how to simplify an expression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F17FA9-BE84-7545-AEBA-769A7D53C0CB}"/>
              </a:ext>
            </a:extLst>
          </p:cNvPr>
          <p:cNvSpPr/>
          <p:nvPr/>
        </p:nvSpPr>
        <p:spPr>
          <a:xfrm>
            <a:off x="6675824" y="661472"/>
            <a:ext cx="2468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aka </a:t>
            </a:r>
            <a:r>
              <a:rPr lang="en-US" i="1" dirty="0">
                <a:latin typeface="Cronos Pro" panose="020C0502030403020304" pitchFamily="34" charset="77"/>
              </a:rPr>
              <a:t>algebraic specification</a:t>
            </a:r>
          </a:p>
        </p:txBody>
      </p:sp>
    </p:spTree>
    <p:extLst>
      <p:ext uri="{BB962C8B-B14F-4D97-AF65-F5344CB8AC3E}">
        <p14:creationId xmlns:p14="http://schemas.microsoft.com/office/powerpoint/2010/main" val="5427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9365-52F9-D740-B592-5C2E76B7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6096-6B05-CE4D-8769-F57DBE62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peek (pop (push 1 (push 2 empty)))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{ simplify pop/push with </a:t>
            </a:r>
            <a:r>
              <a:rPr lang="en-US" dirty="0" err="1">
                <a:solidFill>
                  <a:schemeClr val="tx2"/>
                </a:solidFill>
              </a:rPr>
              <a:t>eq</a:t>
            </a:r>
            <a:r>
              <a:rPr lang="en-US" dirty="0">
                <a:solidFill>
                  <a:schemeClr val="tx2"/>
                </a:solidFill>
              </a:rPr>
              <a:t> 4 }</a:t>
            </a:r>
          </a:p>
          <a:p>
            <a:pPr marL="0" indent="0">
              <a:buNone/>
            </a:pPr>
            <a:r>
              <a:rPr lang="en-US" dirty="0"/>
              <a:t>  peek (push 2 empty)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{ simplify peek/push with </a:t>
            </a:r>
            <a:r>
              <a:rPr lang="en-US" dirty="0" err="1">
                <a:solidFill>
                  <a:schemeClr val="tx2"/>
                </a:solidFill>
              </a:rPr>
              <a:t>eq</a:t>
            </a:r>
            <a:r>
              <a:rPr lang="en-US" dirty="0">
                <a:solidFill>
                  <a:schemeClr val="tx2"/>
                </a:solidFill>
              </a:rPr>
              <a:t> 3 }</a:t>
            </a:r>
          </a:p>
          <a:p>
            <a:pPr marL="0" indent="0">
              <a:buNone/>
            </a:pPr>
            <a:r>
              <a:rPr lang="en-US" dirty="0"/>
              <a:t> 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4999-65A2-B443-9C27-5B9D4429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E33D-D1C1-1B40-B08C-5313FCEA2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(a + b) + c = a + (b + c)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+ b = b + a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+ 0 = a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+ (-a) = 0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(a * b) * c = a * (b * c)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* b = b * a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* 1 = a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* 0 = 0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* (b + c) = a * b + a * c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55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7325</TotalTime>
  <Words>1092</Words>
  <Application>Microsoft Macintosh PowerPoint</Application>
  <PresentationFormat>On-screen Show (4:3)</PresentationFormat>
  <Paragraphs>242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Stacks</vt:lpstr>
      <vt:lpstr>Stack</vt:lpstr>
      <vt:lpstr>Specification comment</vt:lpstr>
      <vt:lpstr>Equational specification</vt:lpstr>
      <vt:lpstr>Simplification</vt:lpstr>
      <vt:lpstr>Algebraic specification</vt:lpstr>
      <vt:lpstr>Stack implementation, as list</vt:lpstr>
      <vt:lpstr>Example proof: eq 4</vt:lpstr>
      <vt:lpstr>Queues</vt:lpstr>
      <vt:lpstr>Queue</vt:lpstr>
      <vt:lpstr>Stack</vt:lpstr>
      <vt:lpstr>Queue specification</vt:lpstr>
      <vt:lpstr>Queue implementation, as list</vt:lpstr>
      <vt:lpstr>Queue implementation, as two lists</vt:lpstr>
      <vt:lpstr>AF and RI in proofs</vt:lpstr>
      <vt:lpstr>AF and RI in proofs</vt:lpstr>
      <vt:lpstr>Designing Equations</vt:lpstr>
      <vt:lpstr>Canonical form</vt:lpstr>
      <vt:lpstr>Categories of operations</vt:lpstr>
      <vt:lpstr>Stack</vt:lpstr>
      <vt:lpstr>Queue</vt:lpstr>
      <vt:lpstr>Designing equations</vt:lpstr>
      <vt:lpstr>Sets</vt:lpstr>
      <vt:lpstr>Sets</vt:lpstr>
      <vt:lpstr>Clicker Question 2</vt:lpstr>
      <vt:lpstr>Sets</vt:lpstr>
      <vt:lpstr>Designing equations</vt:lpstr>
      <vt:lpstr>Equational specification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683</cp:revision>
  <cp:lastPrinted>2017-11-14T14:17:38Z</cp:lastPrinted>
  <dcterms:created xsi:type="dcterms:W3CDTF">2014-08-25T19:49:24Z</dcterms:created>
  <dcterms:modified xsi:type="dcterms:W3CDTF">2019-11-19T04:53:31Z</dcterms:modified>
</cp:coreProperties>
</file>