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401" r:id="rId2"/>
    <p:sldId id="523" r:id="rId3"/>
    <p:sldId id="527" r:id="rId4"/>
    <p:sldId id="471" r:id="rId5"/>
    <p:sldId id="502" r:id="rId6"/>
    <p:sldId id="495" r:id="rId7"/>
    <p:sldId id="522" r:id="rId8"/>
    <p:sldId id="379" r:id="rId9"/>
    <p:sldId id="503" r:id="rId10"/>
    <p:sldId id="504" r:id="rId11"/>
    <p:sldId id="505" r:id="rId12"/>
    <p:sldId id="517" r:id="rId13"/>
    <p:sldId id="506" r:id="rId14"/>
    <p:sldId id="524" r:id="rId15"/>
    <p:sldId id="511" r:id="rId16"/>
    <p:sldId id="525" r:id="rId17"/>
    <p:sldId id="512" r:id="rId18"/>
    <p:sldId id="518" r:id="rId19"/>
    <p:sldId id="514" r:id="rId20"/>
    <p:sldId id="519" r:id="rId21"/>
    <p:sldId id="515" r:id="rId22"/>
    <p:sldId id="351" r:id="rId23"/>
    <p:sldId id="526" r:id="rId24"/>
    <p:sldId id="528" r:id="rId25"/>
    <p:sldId id="336" r:id="rId26"/>
  </p:sldIdLst>
  <p:sldSz cx="100584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690"/>
  </p:normalViewPr>
  <p:slideViewPr>
    <p:cSldViewPr snapToGrid="0" snapToObjects="1">
      <p:cViewPr varScale="1">
        <p:scale>
          <a:sx n="94" d="100"/>
          <a:sy n="94" d="100"/>
        </p:scale>
        <p:origin x="1360" y="20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this</a:t>
            </a:r>
            <a:r>
              <a:rPr lang="en-US" baseline="0" dirty="0"/>
              <a:t> music because pattern-matching involves blank spaces.</a:t>
            </a:r>
          </a:p>
          <a:p>
            <a:r>
              <a:rPr lang="en-US" baseline="0" dirty="0"/>
              <a:t>ALSO</a:t>
            </a:r>
          </a:p>
          <a:p>
            <a:r>
              <a:rPr 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lyrics work pretty well for the 3110 experience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[1;2;3]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1 :: 2 :: 3 :: []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[] : ‘a list</a:t>
            </a:r>
            <a:br>
              <a:rPr lang="en-US" sz="1400" dirty="0"/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 [1; 2]; [3; 4] ]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list</a:t>
            </a:r>
            <a:br>
              <a:rPr lang="en-US" sz="1400" dirty="0"/>
            </a:b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float; --no, your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 not define you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 graduated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"Ruth Bader";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1954;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 10, "am");;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(4, 20, "pm");;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(5, 3);;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 expressions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[1; 2; 3];;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:: 2 :: 3 :: [];;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 [1; 2]; [3; 4] ];;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records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float; --no, your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 not define you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 graduated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"Ruth Bader";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1954;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tuples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 10, "am");;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(4, 20, "pm");;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(5, 3);;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 matching on lists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8: this pattern-matching is not exhaustive.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is an example of a case that is not matched: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_::_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11: this match case is unused.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raises an exception when applied to the empty list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5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58" tIns="50929" rIns="101858" bIns="5092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101858" tIns="50929" rIns="101858" bIns="509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29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1970" indent="-381970" algn="l" defTabSz="50929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01" indent="-318309" algn="l" defTabSz="50929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233" indent="-254646" algn="l" defTabSz="50929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525" indent="-254646" algn="l" defTabSz="50929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1819" indent="-254646" algn="l" defTabSz="50929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A3B231-1837-7546-AE29-A2F8DDAD9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8760" y="6195060"/>
            <a:ext cx="7040880" cy="1577339"/>
          </a:xfrm>
        </p:spPr>
        <p:txBody>
          <a:bodyPr>
            <a:normAutofit/>
          </a:bodyPr>
          <a:lstStyle/>
          <a:p>
            <a:r>
              <a:rPr lang="en-US" sz="2400" dirty="0"/>
              <a:t>Today’s music: Blank Space by Taylor Swift</a:t>
            </a:r>
          </a:p>
          <a:p>
            <a:r>
              <a:rPr lang="en-US" dirty="0"/>
              <a:t>I could show you incredible things // Magic, madness, heaven, sin</a:t>
            </a:r>
          </a:p>
          <a:p>
            <a:r>
              <a:rPr lang="en-US" dirty="0"/>
              <a:t>So it's </a:t>
            </a:r>
            <a:r>
              <a:rPr lang="en-US" dirty="0" err="1"/>
              <a:t>gonna</a:t>
            </a:r>
            <a:r>
              <a:rPr lang="en-US" dirty="0"/>
              <a:t> be forever // Or it's </a:t>
            </a:r>
            <a:r>
              <a:rPr lang="en-US" dirty="0" err="1"/>
              <a:t>gonna</a:t>
            </a:r>
            <a:r>
              <a:rPr lang="en-US" dirty="0"/>
              <a:t> go down in flames // </a:t>
            </a:r>
            <a:br>
              <a:rPr lang="en-US" dirty="0"/>
            </a:br>
            <a:r>
              <a:rPr lang="en-US" dirty="0"/>
              <a:t>You can tell me when it's over // If the high was worth the pain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7265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60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E81BB-B44F-C844-A8ED-26197C98944B}"/>
              </a:ext>
            </a:extLst>
          </p:cNvPr>
          <p:cNvSpPr txBox="1"/>
          <p:nvPr/>
        </p:nvSpPr>
        <p:spPr>
          <a:xfrm>
            <a:off x="954157" y="2246243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F4CF-5F89-1448-B7F8-85F747901604}"/>
              </a:ext>
            </a:extLst>
          </p:cNvPr>
          <p:cNvSpPr txBox="1"/>
          <p:nvPr/>
        </p:nvSpPr>
        <p:spPr>
          <a:xfrm>
            <a:off x="954156" y="4147930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6262D-97A8-4E4F-9426-3B53EA7B55A9}"/>
              </a:ext>
            </a:extLst>
          </p:cNvPr>
          <p:cNvSpPr txBox="1"/>
          <p:nvPr/>
        </p:nvSpPr>
        <p:spPr>
          <a:xfrm>
            <a:off x="6235148" y="2246242"/>
            <a:ext cx="403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by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5C91A-1ADB-8E42-B442-8ACB625F27C0}"/>
              </a:ext>
            </a:extLst>
          </p:cNvPr>
          <p:cNvSpPr txBox="1"/>
          <p:nvPr/>
        </p:nvSpPr>
        <p:spPr>
          <a:xfrm>
            <a:off x="6235148" y="4147930"/>
            <a:ext cx="48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by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95326-6439-A54B-ABCB-E26A1F178058}"/>
              </a:ext>
            </a:extLst>
          </p:cNvPr>
          <p:cNvSpPr txBox="1"/>
          <p:nvPr/>
        </p:nvSpPr>
        <p:spPr>
          <a:xfrm>
            <a:off x="1689653" y="34279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7E90F-FDC6-2643-BEA5-DF4A7E262C22}"/>
              </a:ext>
            </a:extLst>
          </p:cNvPr>
          <p:cNvSpPr txBox="1"/>
          <p:nvPr/>
        </p:nvSpPr>
        <p:spPr>
          <a:xfrm>
            <a:off x="7268819" y="342791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60251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85ED0-2CAB-0D48-BC30-2211513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and 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54DC3-A163-0B40-8DDE-A94304F8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kind of definition:  </a:t>
            </a:r>
            <a:r>
              <a:rPr lang="en-US" dirty="0">
                <a:solidFill>
                  <a:schemeClr val="accent1"/>
                </a:solidFill>
              </a:rPr>
              <a:t>type definition</a:t>
            </a:r>
          </a:p>
          <a:p>
            <a:r>
              <a:rPr lang="en-US" dirty="0"/>
              <a:t>New kinds of types:  </a:t>
            </a:r>
            <a:r>
              <a:rPr lang="en-US" dirty="0">
                <a:solidFill>
                  <a:schemeClr val="accent1"/>
                </a:solidFill>
              </a:rPr>
              <a:t>record types, tuple types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5173A6-0AFB-164F-84D2-965BF92E79B0}"/>
              </a:ext>
            </a:extLst>
          </p:cNvPr>
          <p:cNvSpPr txBox="1"/>
          <p:nvPr/>
        </p:nvSpPr>
        <p:spPr>
          <a:xfrm>
            <a:off x="2493089" y="661946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Syntax and semantics:  all in the textbook</a:t>
            </a:r>
          </a:p>
        </p:txBody>
      </p:sp>
    </p:spTree>
    <p:extLst>
      <p:ext uri="{BB962C8B-B14F-4D97-AF65-F5344CB8AC3E}">
        <p14:creationId xmlns:p14="http://schemas.microsoft.com/office/powerpoint/2010/main" val="334176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35655-D23F-AE4C-BDE1-8E5E689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53782-D917-C646-8BC2-F9645F1A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shape of data</a:t>
            </a:r>
          </a:p>
          <a:p>
            <a:r>
              <a:rPr lang="en-US" dirty="0"/>
              <a:t>Extract part(s)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754380" y="5434224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60869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B80497-717A-0C44-855E-38C32C928E84}"/>
              </a:ext>
            </a:extLst>
          </p:cNvPr>
          <p:cNvGrpSpPr/>
          <p:nvPr/>
        </p:nvGrpSpPr>
        <p:grpSpPr>
          <a:xfrm>
            <a:off x="7818120" y="5434224"/>
            <a:ext cx="1737360" cy="1828800"/>
            <a:chOff x="7818120" y="2606040"/>
            <a:chExt cx="173736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B23ADE70-C1A8-344B-A3D5-E4FAFE7D99D2}"/>
                </a:ext>
              </a:extLst>
            </p:cNvPr>
            <p:cNvSpPr/>
            <p:nvPr/>
          </p:nvSpPr>
          <p:spPr>
            <a:xfrm>
              <a:off x="7818120" y="2606040"/>
              <a:ext cx="1737360" cy="18288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5070C5-1602-9241-847A-86292BD15D72}"/>
                </a:ext>
              </a:extLst>
            </p:cNvPr>
            <p:cNvSpPr txBox="1"/>
            <p:nvPr/>
          </p:nvSpPr>
          <p:spPr>
            <a:xfrm>
              <a:off x="8354016" y="3472486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13957A-4B43-074D-ABD0-B474989B7F57}"/>
              </a:ext>
            </a:extLst>
          </p:cNvPr>
          <p:cNvGrpSpPr/>
          <p:nvPr/>
        </p:nvGrpSpPr>
        <p:grpSpPr>
          <a:xfrm>
            <a:off x="3600450" y="5434224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55373A-D717-2D48-B9C7-4D7E1B545A6D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186B4A-6982-3549-ACA1-E82E2208C0D7}"/>
                </a:ext>
              </a:extLst>
            </p:cNvPr>
            <p:cNvCxnSpPr>
              <a:cxnSpLocks/>
              <a:stCxn id="26" idx="0"/>
              <a:endCxn id="26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C0826-2BB2-C843-9674-DB4E77930FEC}"/>
                </a:ext>
              </a:extLst>
            </p:cNvPr>
            <p:cNvCxnSpPr>
              <a:cxnSpLocks/>
              <a:stCxn id="26" idx="1"/>
              <a:endCxn id="26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97E7B1-4775-8A4A-B76E-8EDF41F65577}"/>
                </a:ext>
              </a:extLst>
            </p:cNvPr>
            <p:cNvSpPr txBox="1"/>
            <p:nvPr/>
          </p:nvSpPr>
          <p:spPr>
            <a:xfrm>
              <a:off x="3760869" y="2866431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99A94-3AA3-A046-91BB-34D71AB38F5E}"/>
                </a:ext>
              </a:extLst>
            </p:cNvPr>
            <p:cNvSpPr txBox="1"/>
            <p:nvPr/>
          </p:nvSpPr>
          <p:spPr>
            <a:xfrm>
              <a:off x="4137487" y="3749040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74DAE9-81B9-F248-9BA9-66521F52AF1C}"/>
              </a:ext>
            </a:extLst>
          </p:cNvPr>
          <p:cNvSpPr txBox="1"/>
          <p:nvPr/>
        </p:nvSpPr>
        <p:spPr>
          <a:xfrm>
            <a:off x="1119246" y="19431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Data: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5BAD6-D86D-8C45-BF7A-A9694878E950}"/>
              </a:ext>
            </a:extLst>
          </p:cNvPr>
          <p:cNvSpPr txBox="1"/>
          <p:nvPr/>
        </p:nvSpPr>
        <p:spPr>
          <a:xfrm>
            <a:off x="1056272" y="451982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Patterns:</a:t>
            </a:r>
          </a:p>
        </p:txBody>
      </p:sp>
    </p:spTree>
    <p:extLst>
      <p:ext uri="{BB962C8B-B14F-4D97-AF65-F5344CB8AC3E}">
        <p14:creationId xmlns:p14="http://schemas.microsoft.com/office/powerpoint/2010/main" val="84960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57264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4324088" y="2606040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544A24-53FE-524A-8D39-5C7B3A3E50EF}"/>
              </a:ext>
            </a:extLst>
          </p:cNvPr>
          <p:cNvSpPr txBox="1"/>
          <p:nvPr/>
        </p:nvSpPr>
        <p:spPr>
          <a:xfrm>
            <a:off x="3527581" y="520339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not match data</a:t>
            </a:r>
          </a:p>
        </p:txBody>
      </p:sp>
    </p:spTree>
    <p:extLst>
      <p:ext uri="{BB962C8B-B14F-4D97-AF65-F5344CB8AC3E}">
        <p14:creationId xmlns:p14="http://schemas.microsoft.com/office/powerpoint/2010/main" val="386169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4422933" y="374680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EB231-DECA-5940-886A-B2ABC8D2F910}"/>
              </a:ext>
            </a:extLst>
          </p:cNvPr>
          <p:cNvSpPr txBox="1"/>
          <p:nvPr/>
        </p:nvSpPr>
        <p:spPr>
          <a:xfrm>
            <a:off x="3634740" y="5402390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match data</a:t>
            </a:r>
          </a:p>
          <a:p>
            <a:pPr algn="ctr"/>
            <a:r>
              <a:rPr lang="en-US" sz="2400" dirty="0">
                <a:latin typeface="Cronos Pro" panose="020C0502030403020304" pitchFamily="34" charset="77"/>
              </a:rPr>
              <a:t>Extracts grad year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21DB67-6C0D-174B-8D6E-C818FE528726}"/>
              </a:ext>
            </a:extLst>
          </p:cNvPr>
          <p:cNvGrpSpPr/>
          <p:nvPr/>
        </p:nvGrpSpPr>
        <p:grpSpPr>
          <a:xfrm>
            <a:off x="3627200" y="2606040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A2AF6E-7FF2-734A-8B3F-C4E15E5D9192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45A7D1-A10F-9C4A-9363-5F3F9D78DB20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965FC3-44FE-8546-82C9-F41B82D4D4F2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307BD-731E-2A4E-9826-97F163F51A79}"/>
                </a:ext>
              </a:extLst>
            </p:cNvPr>
            <p:cNvSpPr txBox="1"/>
            <p:nvPr/>
          </p:nvSpPr>
          <p:spPr>
            <a:xfrm>
              <a:off x="3659847" y="3762725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B1DB7-E866-0E4A-9BE8-AF9D587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9BBF-79E4-164A-8DA9-F51217A6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835B-F650-D340-ABD8-12BCF583FAC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00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match e with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p1 -&gt; e1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p2 -&gt; e2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…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</a:t>
            </a:r>
            <a:r>
              <a:rPr lang="en-US" b="1" kern="0" dirty="0" err="1">
                <a:latin typeface="Courier New" pitchFamily="49" charset="0"/>
              </a:rPr>
              <a:t>pn</a:t>
            </a:r>
            <a:r>
              <a:rPr lang="en-US" b="1" kern="0" dirty="0">
                <a:latin typeface="Courier New" pitchFamily="49" charset="0"/>
              </a:rPr>
              <a:t> -&gt; </a:t>
            </a:r>
            <a:r>
              <a:rPr lang="en-US" b="1" kern="0" dirty="0" err="1">
                <a:latin typeface="Courier New" pitchFamily="49" charset="0"/>
              </a:rPr>
              <a:t>en</a:t>
            </a:r>
            <a:endParaRPr lang="en-US" b="1" kern="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503B-45BD-9D4E-9D5B-E354CB3063CC}"/>
              </a:ext>
            </a:extLst>
          </p:cNvPr>
          <p:cNvSpPr txBox="1"/>
          <p:nvPr/>
        </p:nvSpPr>
        <p:spPr>
          <a:xfrm>
            <a:off x="5806440" y="43782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Courier" pitchFamily="2" charset="0"/>
              </a:rPr>
              <a:t>p1</a:t>
            </a:r>
            <a:r>
              <a:rPr lang="en-US" sz="3600" dirty="0">
                <a:latin typeface="Cronos Pro" panose="020C0502030403020304" pitchFamily="34" charset="77"/>
              </a:rPr>
              <a:t>..</a:t>
            </a:r>
            <a:r>
              <a:rPr lang="en-US" sz="3600" b="1" dirty="0">
                <a:latin typeface="Courier" pitchFamily="2" charset="0"/>
              </a:rPr>
              <a:t>pn</a:t>
            </a:r>
            <a:r>
              <a:rPr lang="en-US" sz="3600" dirty="0">
                <a:latin typeface="Cronos Pro" panose="020C0502030403020304" pitchFamily="34" charset="77"/>
              </a:rPr>
              <a:t>: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dirty="0">
                <a:solidFill>
                  <a:schemeClr val="accent1"/>
                </a:solidFill>
                <a:latin typeface="Cronos Pro" panose="020C0502030403020304" pitchFamily="34" charset="77"/>
              </a:rPr>
              <a:t>pattern expressions</a:t>
            </a:r>
          </a:p>
        </p:txBody>
      </p:sp>
    </p:spTree>
    <p:extLst>
      <p:ext uri="{BB962C8B-B14F-4D97-AF65-F5344CB8AC3E}">
        <p14:creationId xmlns:p14="http://schemas.microsoft.com/office/powerpoint/2010/main" val="79313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matches </a:t>
            </a:r>
            <a:r>
              <a:rPr lang="en-US" b="1" dirty="0">
                <a:latin typeface="Courier"/>
                <a:cs typeface="Courier"/>
              </a:rPr>
              <a:t>[] </a:t>
            </a:r>
            <a:r>
              <a:rPr lang="en-US" dirty="0"/>
              <a:t>and nothing else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h :: 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2::[]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2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[]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1::3::[]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1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3::[]</a:t>
            </a:r>
          </a:p>
          <a:p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dirty="0"/>
              <a:t> matches everything </a:t>
            </a:r>
            <a:br>
              <a:rPr lang="en-US" dirty="0"/>
            </a:br>
            <a:r>
              <a:rPr lang="en-US" dirty="0"/>
              <a:t>		underscore character, called </a:t>
            </a:r>
            <a:r>
              <a:rPr lang="en-US" dirty="0">
                <a:solidFill>
                  <a:schemeClr val="accent1"/>
                </a:solidFill>
              </a:rPr>
              <a:t>wildcard</a:t>
            </a:r>
            <a:br>
              <a:rPr lang="en-US" dirty="0"/>
            </a:br>
            <a:r>
              <a:rPr lang="en-US" dirty="0"/>
              <a:t>		(it’s like a blank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details in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A901C-8C8C-E047-9B81-FFCE0FC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is INCREDIBLE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414B-CD27-514D-BE68-9A8D3055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pattern matching detects programmer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B1F88-909B-B040-9311-A482A9AC9D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217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pPr marL="381970" lvl="1" indent="-381970">
              <a:buFont typeface="Arial"/>
              <a:buChar char="•"/>
            </a:pPr>
            <a:r>
              <a:rPr lang="en-US" sz="3600" dirty="0"/>
              <a:t>[Wed 5 pm] A0 due</a:t>
            </a:r>
            <a:br>
              <a:rPr lang="en-US" sz="3600" dirty="0"/>
            </a:br>
            <a:r>
              <a:rPr lang="en-US" sz="2000" i="1" dirty="0">
                <a:latin typeface="Cronos Pro" panose="020C0502030403020304" pitchFamily="34" charset="77"/>
              </a:rPr>
              <a:t>Advice: take automatic extension only if you truly need it</a:t>
            </a:r>
          </a:p>
          <a:p>
            <a:pPr marL="381970" lvl="1" indent="-381970">
              <a:buFont typeface="Arial"/>
              <a:buChar char="•"/>
            </a:pPr>
            <a:r>
              <a:rPr lang="en-US" sz="3600" dirty="0"/>
              <a:t>[Thu] A1 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incredible.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E973-ADA0-7B42-91B4-EE587C1B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C2AD7-9845-B54F-BEB8-A1F8FFEFF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Women in Computing at Cornell</a:t>
            </a:r>
          </a:p>
        </p:txBody>
      </p:sp>
    </p:spTree>
    <p:extLst>
      <p:ext uri="{BB962C8B-B14F-4D97-AF65-F5344CB8AC3E}">
        <p14:creationId xmlns:p14="http://schemas.microsoft.com/office/powerpoint/2010/main" val="29300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Expressions, definitions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Functions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Data types for collections:  lists, records, tuples</a:t>
            </a:r>
          </a:p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877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451200"/>
              </p:ext>
            </p:extLst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3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Immutable:  </a:t>
            </a:r>
            <a:r>
              <a:rPr lang="en-US" dirty="0"/>
              <a:t>can't change elements</a:t>
            </a:r>
          </a:p>
          <a:p>
            <a:r>
              <a:rPr lang="en-US" dirty="0">
                <a:solidFill>
                  <a:schemeClr val="accent1"/>
                </a:solidFill>
              </a:rPr>
              <a:t>Singly-linked:</a:t>
            </a:r>
          </a:p>
          <a:p>
            <a:pPr lvl="1"/>
            <a:r>
              <a:rPr lang="en-US" dirty="0"/>
              <a:t>Good for sequential access of short-to-medium length lists (say, up to 10k elements)</a:t>
            </a:r>
          </a:p>
          <a:p>
            <a:pPr lvl="1"/>
            <a:r>
              <a:rPr lang="en-US" dirty="0"/>
              <a:t>Data structures are tools:  none is perfect</a:t>
            </a:r>
          </a:p>
          <a:p>
            <a:r>
              <a:rPr lang="en-US" dirty="0">
                <a:solidFill>
                  <a:schemeClr val="accent1"/>
                </a:solidFill>
              </a:rPr>
              <a:t>Terminology:  </a:t>
            </a:r>
            <a:r>
              <a:rPr lang="en-US" dirty="0"/>
              <a:t>nil and cons (from Lisp)</a:t>
            </a:r>
          </a:p>
          <a:p>
            <a:r>
              <a:rPr lang="en-US" dirty="0"/>
              <a:t>Next lecture: we'll see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6918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398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435</Words>
  <Application>Microsoft Macintosh PowerPoint</Application>
  <PresentationFormat>Custom</PresentationFormat>
  <Paragraphs>220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WICC</vt:lpstr>
      <vt:lpstr>Review</vt:lpstr>
      <vt:lpstr>Collections</vt:lpstr>
      <vt:lpstr>Lists</vt:lpstr>
      <vt:lpstr>Clicker Question 2</vt:lpstr>
      <vt:lpstr>OCaml lists</vt:lpstr>
      <vt:lpstr>Records</vt:lpstr>
      <vt:lpstr>Tuples</vt:lpstr>
      <vt:lpstr>PowerPoint Presentation</vt:lpstr>
      <vt:lpstr>Records and tuples</vt:lpstr>
      <vt:lpstr>Collections</vt:lpstr>
      <vt:lpstr>Clicker Question 3</vt:lpstr>
      <vt:lpstr>Pattern Matching</vt:lpstr>
      <vt:lpstr>Pattern matching</vt:lpstr>
      <vt:lpstr>Match and extract</vt:lpstr>
      <vt:lpstr>Match and extract</vt:lpstr>
      <vt:lpstr>Match and extract</vt:lpstr>
      <vt:lpstr>Pattern Matching on Lists</vt:lpstr>
      <vt:lpstr>Pattern matching</vt:lpstr>
      <vt:lpstr>Semantics of pattern matching</vt:lpstr>
      <vt:lpstr>Clicker Question 4</vt:lpstr>
      <vt:lpstr>Pattern Matching is INCREDIBLE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297</cp:revision>
  <cp:lastPrinted>2016-07-20T17:11:22Z</cp:lastPrinted>
  <dcterms:created xsi:type="dcterms:W3CDTF">2014-08-25T19:49:24Z</dcterms:created>
  <dcterms:modified xsi:type="dcterms:W3CDTF">2019-09-08T22:41:48Z</dcterms:modified>
</cp:coreProperties>
</file>