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441" r:id="rId2"/>
    <p:sldId id="672" r:id="rId3"/>
    <p:sldId id="520" r:id="rId4"/>
    <p:sldId id="443" r:id="rId5"/>
    <p:sldId id="519" r:id="rId6"/>
    <p:sldId id="503" r:id="rId7"/>
    <p:sldId id="510" r:id="rId8"/>
    <p:sldId id="511" r:id="rId9"/>
    <p:sldId id="521" r:id="rId10"/>
    <p:sldId id="602" r:id="rId11"/>
    <p:sldId id="603" r:id="rId12"/>
    <p:sldId id="601" r:id="rId13"/>
    <p:sldId id="604" r:id="rId14"/>
    <p:sldId id="605" r:id="rId15"/>
    <p:sldId id="606" r:id="rId16"/>
    <p:sldId id="607" r:id="rId17"/>
    <p:sldId id="608" r:id="rId18"/>
    <p:sldId id="609" r:id="rId19"/>
    <p:sldId id="610" r:id="rId20"/>
    <p:sldId id="611" r:id="rId21"/>
    <p:sldId id="612" r:id="rId22"/>
    <p:sldId id="572" r:id="rId23"/>
    <p:sldId id="49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F497D"/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8"/>
    <p:restoredTop sz="71305" autoAdjust="0"/>
  </p:normalViewPr>
  <p:slideViewPr>
    <p:cSldViewPr snapToGrid="0" snapToObjects="1">
      <p:cViewPr varScale="1">
        <p:scale>
          <a:sx n="91" d="100"/>
          <a:sy n="91" d="100"/>
        </p:scale>
        <p:origin x="17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ronos Pro Regular" panose="020C0502030403020304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ronos Pro Regular" panose="020C0502030403020304" pitchFamily="34" charset="77"/>
              </a:defRPr>
            </a:lvl1pPr>
          </a:lstStyle>
          <a:p>
            <a:fld id="{5367F125-181F-9A48-A24E-AAD89CB055B5}" type="datetimeFigureOut">
              <a:rPr lang="en-US" smtClean="0"/>
              <a:pPr/>
              <a:t>11/13/19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ronos Pro Regular" panose="020C0502030403020304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ronos Pro Regular" panose="020C0502030403020304" pitchFamily="34" charset="77"/>
              </a:defRPr>
            </a:lvl1pPr>
          </a:lstStyle>
          <a:p>
            <a:fld id="{B7975FD5-AB21-4C45-BFE8-1D3F02B463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4 copies, start at 10:01:28</a:t>
            </a:r>
          </a:p>
          <a:p>
            <a:r>
              <a:rPr lang="en-US" dirty="0"/>
              <a:t>I chose this music because of the recursion</a:t>
            </a:r>
            <a:r>
              <a:rPr lang="en-US" baseline="0" dirty="0"/>
              <a:t> in it:  pictures of pandas painting pictures of pandas painting</a:t>
            </a:r>
            <a:r>
              <a:rPr lang="mr-IN" baseline="0" dirty="0"/>
              <a:t>…</a:t>
            </a:r>
            <a:r>
              <a:rPr lang="en-US" baseline="0" dirty="0"/>
              <a:t>penguins.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Proof: by induction on t</a:t>
            </a:r>
          </a:p>
          <a:p>
            <a:r>
              <a:rPr lang="en-US" dirty="0"/>
              <a:t>P(t) = leaves t = 1 + nodes t</a:t>
            </a:r>
          </a:p>
          <a:p>
            <a:endParaRPr lang="en-US" dirty="0"/>
          </a:p>
          <a:p>
            <a:r>
              <a:rPr lang="en-US" dirty="0"/>
              <a:t>Base case:  t = Leaf</a:t>
            </a:r>
          </a:p>
          <a:p>
            <a:r>
              <a:rPr lang="en-US" dirty="0"/>
              <a:t>Show: leaves Leaf = 1 + nodes Leaf</a:t>
            </a:r>
          </a:p>
          <a:p>
            <a:endParaRPr lang="en-US" dirty="0"/>
          </a:p>
          <a:p>
            <a:r>
              <a:rPr lang="en-US" dirty="0"/>
              <a:t>  leaves Leaf</a:t>
            </a:r>
          </a:p>
          <a:p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}</a:t>
            </a:r>
          </a:p>
          <a:p>
            <a:r>
              <a:rPr lang="en-US" dirty="0"/>
              <a:t>  1</a:t>
            </a:r>
          </a:p>
          <a:p>
            <a:endParaRPr lang="en-US" dirty="0"/>
          </a:p>
          <a:p>
            <a:r>
              <a:rPr lang="en-US" dirty="0"/>
              <a:t>  1 + nodes Leaf</a:t>
            </a:r>
          </a:p>
          <a:p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}</a:t>
            </a:r>
          </a:p>
          <a:p>
            <a:r>
              <a:rPr lang="en-US" dirty="0"/>
              <a:t>  1 + 0</a:t>
            </a:r>
          </a:p>
          <a:p>
            <a:r>
              <a:rPr lang="en-US" dirty="0"/>
              <a:t>=   { algebra }</a:t>
            </a:r>
          </a:p>
          <a:p>
            <a:r>
              <a:rPr lang="en-US" dirty="0"/>
              <a:t>  1</a:t>
            </a:r>
          </a:p>
          <a:p>
            <a:endParaRPr lang="en-US" dirty="0"/>
          </a:p>
          <a:p>
            <a:r>
              <a:rPr lang="en-US" dirty="0"/>
              <a:t>Inductive case:  t = Node (l, v, r)</a:t>
            </a:r>
          </a:p>
          <a:p>
            <a:r>
              <a:rPr lang="en-US" dirty="0"/>
              <a:t>IH1:  leaves l = 1 + nodes l</a:t>
            </a:r>
          </a:p>
          <a:p>
            <a:r>
              <a:rPr lang="en-US" dirty="0"/>
              <a:t>IH2:  leaves r = 1 + nodes r</a:t>
            </a:r>
          </a:p>
          <a:p>
            <a:r>
              <a:rPr lang="en-US" dirty="0"/>
              <a:t>Show:  leaves (Node (l, v, r)) = 1 + nodes (Node (l, v, r))</a:t>
            </a:r>
          </a:p>
          <a:p>
            <a:endParaRPr lang="en-US" dirty="0"/>
          </a:p>
          <a:p>
            <a:r>
              <a:rPr lang="en-US" dirty="0"/>
              <a:t>  leaves (Node (l, v, r))</a:t>
            </a:r>
          </a:p>
          <a:p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}</a:t>
            </a:r>
          </a:p>
          <a:p>
            <a:r>
              <a:rPr lang="en-US" dirty="0"/>
              <a:t>  leaves l + leaves r</a:t>
            </a:r>
          </a:p>
          <a:p>
            <a:r>
              <a:rPr lang="en-US" dirty="0"/>
              <a:t>=   { IH1 }</a:t>
            </a:r>
          </a:p>
          <a:p>
            <a:r>
              <a:rPr lang="en-US" dirty="0"/>
              <a:t>  1 + nodes l + leaves r</a:t>
            </a:r>
          </a:p>
          <a:p>
            <a:r>
              <a:rPr lang="en-US" dirty="0"/>
              <a:t>=   { IH 2}</a:t>
            </a:r>
          </a:p>
          <a:p>
            <a:r>
              <a:rPr lang="en-US" dirty="0"/>
              <a:t>  1 + nodes l + 1 + nodes r</a:t>
            </a:r>
          </a:p>
          <a:p>
            <a:r>
              <a:rPr lang="en-US" dirty="0"/>
              <a:t>=   { algebra }</a:t>
            </a:r>
          </a:p>
          <a:p>
            <a:r>
              <a:rPr lang="en-US" dirty="0"/>
              <a:t>  2 + nodes l + nodes r</a:t>
            </a:r>
          </a:p>
          <a:p>
            <a:endParaRPr lang="en-US" dirty="0"/>
          </a:p>
          <a:p>
            <a:r>
              <a:rPr lang="en-US" dirty="0"/>
              <a:t>  1 + nodes (Node (l, v, r))</a:t>
            </a:r>
          </a:p>
          <a:p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}</a:t>
            </a:r>
          </a:p>
          <a:p>
            <a:r>
              <a:rPr lang="en-US" dirty="0"/>
              <a:t>  1 + 1 + nodes l + nodes r</a:t>
            </a:r>
          </a:p>
          <a:p>
            <a:r>
              <a:rPr lang="en-US" dirty="0"/>
              <a:t>=   { algebra }</a:t>
            </a:r>
          </a:p>
          <a:p>
            <a:r>
              <a:rPr lang="en-US" dirty="0"/>
              <a:t>  2 + nodes l + nodes r</a:t>
            </a:r>
          </a:p>
          <a:p>
            <a:endParaRPr lang="en-US" dirty="0"/>
          </a:p>
          <a:p>
            <a:r>
              <a:rPr lang="en-US" dirty="0"/>
              <a:t>QED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24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1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=PO7hCREWsA0&amp;feature=</a:t>
            </a:r>
            <a:r>
              <a:rPr lang="en-US" dirty="0" err="1"/>
              <a:t>youtu.be&amp;t</a:t>
            </a:r>
            <a:r>
              <a:rPr lang="en-US" dirty="0"/>
              <a:t>=100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76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6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09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48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But, also button mashing.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99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35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Proof.  by induction on </a:t>
            </a:r>
            <a:r>
              <a:rPr lang="en-US" dirty="0" err="1"/>
              <a:t>xs</a:t>
            </a:r>
            <a:r>
              <a:rPr lang="en-US" dirty="0"/>
              <a:t>.</a:t>
            </a:r>
          </a:p>
          <a:p>
            <a:r>
              <a:rPr lang="en-US" dirty="0"/>
              <a:t>P(</a:t>
            </a:r>
            <a:r>
              <a:rPr lang="en-US" dirty="0" err="1"/>
              <a:t>xs</a:t>
            </a:r>
            <a:r>
              <a:rPr lang="en-US" dirty="0"/>
              <a:t>) = </a:t>
            </a:r>
            <a:r>
              <a:rPr lang="en-US" dirty="0" err="1"/>
              <a:t>forall</a:t>
            </a:r>
            <a:r>
              <a:rPr lang="en-US" dirty="0"/>
              <a:t> </a:t>
            </a:r>
            <a:r>
              <a:rPr lang="en-US" dirty="0" err="1"/>
              <a:t>ys</a:t>
            </a:r>
            <a:r>
              <a:rPr lang="en-US" dirty="0"/>
              <a:t>, length (</a:t>
            </a:r>
            <a:r>
              <a:rPr lang="en-US" dirty="0" err="1"/>
              <a:t>xs</a:t>
            </a:r>
            <a:r>
              <a:rPr lang="en-US" dirty="0"/>
              <a:t> @ </a:t>
            </a:r>
            <a:r>
              <a:rPr lang="en-US" dirty="0" err="1"/>
              <a:t>ys</a:t>
            </a:r>
            <a:r>
              <a:rPr lang="en-US" dirty="0"/>
              <a:t>) = length </a:t>
            </a:r>
            <a:r>
              <a:rPr lang="en-US" dirty="0" err="1"/>
              <a:t>xs</a:t>
            </a:r>
            <a:r>
              <a:rPr lang="en-US" dirty="0"/>
              <a:t> + length </a:t>
            </a:r>
            <a:r>
              <a:rPr lang="en-US" dirty="0" err="1"/>
              <a:t>ys</a:t>
            </a:r>
            <a:endParaRPr lang="en-US" dirty="0"/>
          </a:p>
          <a:p>
            <a:endParaRPr lang="en-US" dirty="0"/>
          </a:p>
          <a:p>
            <a:r>
              <a:rPr lang="en-US" dirty="0"/>
              <a:t>Base case: </a:t>
            </a:r>
            <a:r>
              <a:rPr lang="en-US" dirty="0" err="1"/>
              <a:t>xs</a:t>
            </a:r>
            <a:r>
              <a:rPr lang="en-US" dirty="0"/>
              <a:t> = []</a:t>
            </a:r>
          </a:p>
          <a:p>
            <a:r>
              <a:rPr lang="en-US" dirty="0"/>
              <a:t>Show: </a:t>
            </a:r>
            <a:r>
              <a:rPr lang="en-US" dirty="0" err="1"/>
              <a:t>forall</a:t>
            </a:r>
            <a:r>
              <a:rPr lang="en-US" dirty="0"/>
              <a:t> </a:t>
            </a:r>
            <a:r>
              <a:rPr lang="en-US" dirty="0" err="1"/>
              <a:t>ys</a:t>
            </a:r>
            <a:r>
              <a:rPr lang="en-US" dirty="0"/>
              <a:t>, length ([] @ </a:t>
            </a:r>
            <a:r>
              <a:rPr lang="en-US" dirty="0" err="1"/>
              <a:t>ys</a:t>
            </a:r>
            <a:r>
              <a:rPr lang="en-US" dirty="0"/>
              <a:t>) = length [] + length </a:t>
            </a:r>
            <a:r>
              <a:rPr lang="en-US" dirty="0" err="1"/>
              <a:t>ys</a:t>
            </a:r>
            <a:endParaRPr lang="en-US" dirty="0"/>
          </a:p>
          <a:p>
            <a:endParaRPr lang="en-US" dirty="0"/>
          </a:p>
          <a:p>
            <a:r>
              <a:rPr lang="en-US" dirty="0"/>
              <a:t>  length ([] @ </a:t>
            </a:r>
            <a:r>
              <a:rPr lang="en-US" dirty="0" err="1"/>
              <a:t>ys</a:t>
            </a:r>
            <a:r>
              <a:rPr lang="en-US" dirty="0"/>
              <a:t>)</a:t>
            </a:r>
          </a:p>
          <a:p>
            <a:r>
              <a:rPr lang="en-US" dirty="0"/>
              <a:t>=   { evaluation }</a:t>
            </a:r>
          </a:p>
          <a:p>
            <a:r>
              <a:rPr lang="en-US" dirty="0"/>
              <a:t>  length </a:t>
            </a:r>
            <a:r>
              <a:rPr lang="en-US" dirty="0" err="1"/>
              <a:t>ys</a:t>
            </a:r>
            <a:endParaRPr lang="en-US" dirty="0"/>
          </a:p>
          <a:p>
            <a:endParaRPr lang="en-US" dirty="0"/>
          </a:p>
          <a:p>
            <a:r>
              <a:rPr lang="en-US" dirty="0"/>
              <a:t>  length [] + length </a:t>
            </a:r>
            <a:r>
              <a:rPr lang="en-US" dirty="0" err="1"/>
              <a:t>ys</a:t>
            </a:r>
            <a:endParaRPr lang="en-US" dirty="0"/>
          </a:p>
          <a:p>
            <a:r>
              <a:rPr lang="en-US" dirty="0"/>
              <a:t>=   { evaluation }</a:t>
            </a:r>
          </a:p>
          <a:p>
            <a:r>
              <a:rPr lang="en-US" dirty="0"/>
              <a:t>  0 + length </a:t>
            </a:r>
            <a:r>
              <a:rPr lang="en-US" dirty="0" err="1"/>
              <a:t>ys</a:t>
            </a:r>
            <a:endParaRPr lang="en-US" dirty="0"/>
          </a:p>
          <a:p>
            <a:r>
              <a:rPr lang="en-US" dirty="0"/>
              <a:t>=   {algebra}</a:t>
            </a:r>
          </a:p>
          <a:p>
            <a:r>
              <a:rPr lang="en-US" dirty="0"/>
              <a:t>  length </a:t>
            </a:r>
            <a:r>
              <a:rPr lang="en-US" dirty="0" err="1"/>
              <a:t>ys</a:t>
            </a:r>
            <a:endParaRPr lang="en-US" dirty="0"/>
          </a:p>
          <a:p>
            <a:endParaRPr lang="en-US" dirty="0"/>
          </a:p>
          <a:p>
            <a:r>
              <a:rPr lang="en-US" dirty="0"/>
              <a:t>Inductive case: </a:t>
            </a:r>
            <a:r>
              <a:rPr lang="en-US" dirty="0" err="1"/>
              <a:t>xs</a:t>
            </a:r>
            <a:r>
              <a:rPr lang="en-US" dirty="0"/>
              <a:t> = h :: t</a:t>
            </a:r>
          </a:p>
          <a:p>
            <a:r>
              <a:rPr lang="en-US" dirty="0"/>
              <a:t>(* pause here for </a:t>
            </a:r>
            <a:r>
              <a:rPr lang="en-US" dirty="0" err="1"/>
              <a:t>iclicker</a:t>
            </a:r>
            <a:r>
              <a:rPr lang="en-US" dirty="0"/>
              <a:t>:  what is the IH? *)</a:t>
            </a:r>
          </a:p>
          <a:p>
            <a:r>
              <a:rPr lang="en-US" dirty="0"/>
              <a:t>IH:  </a:t>
            </a:r>
            <a:r>
              <a:rPr lang="en-US" dirty="0" err="1"/>
              <a:t>forall</a:t>
            </a:r>
            <a:r>
              <a:rPr lang="en-US" dirty="0"/>
              <a:t> </a:t>
            </a:r>
            <a:r>
              <a:rPr lang="en-US" dirty="0" err="1"/>
              <a:t>ys</a:t>
            </a:r>
            <a:r>
              <a:rPr lang="en-US" dirty="0"/>
              <a:t>, length (t @ </a:t>
            </a:r>
            <a:r>
              <a:rPr lang="en-US" dirty="0" err="1"/>
              <a:t>ys</a:t>
            </a:r>
            <a:r>
              <a:rPr lang="en-US" dirty="0"/>
              <a:t>) = length t + length </a:t>
            </a:r>
            <a:r>
              <a:rPr lang="en-US" dirty="0" err="1"/>
              <a:t>ys</a:t>
            </a:r>
            <a:endParaRPr lang="en-US" dirty="0"/>
          </a:p>
          <a:p>
            <a:r>
              <a:rPr lang="en-US" dirty="0"/>
              <a:t>Show:  </a:t>
            </a:r>
            <a:r>
              <a:rPr lang="en-US" dirty="0" err="1"/>
              <a:t>forall</a:t>
            </a:r>
            <a:r>
              <a:rPr lang="en-US" dirty="0"/>
              <a:t> </a:t>
            </a:r>
            <a:r>
              <a:rPr lang="en-US" dirty="0" err="1"/>
              <a:t>ys</a:t>
            </a:r>
            <a:r>
              <a:rPr lang="en-US" dirty="0"/>
              <a:t>, length ((h :: t) @ </a:t>
            </a:r>
            <a:r>
              <a:rPr lang="en-US" dirty="0" err="1"/>
              <a:t>ys</a:t>
            </a:r>
            <a:r>
              <a:rPr lang="en-US" dirty="0"/>
              <a:t>) = length (h :: t) + length </a:t>
            </a:r>
            <a:r>
              <a:rPr lang="en-US" dirty="0" err="1"/>
              <a:t>ys</a:t>
            </a:r>
            <a:endParaRPr lang="en-US" dirty="0"/>
          </a:p>
          <a:p>
            <a:endParaRPr lang="en-US" dirty="0"/>
          </a:p>
          <a:p>
            <a:r>
              <a:rPr lang="en-US" dirty="0"/>
              <a:t>  length ((h :: t) @ </a:t>
            </a:r>
            <a:r>
              <a:rPr lang="en-US" dirty="0" err="1"/>
              <a:t>ys</a:t>
            </a:r>
            <a:r>
              <a:rPr lang="en-US" dirty="0"/>
              <a:t>)</a:t>
            </a:r>
          </a:p>
          <a:p>
            <a:r>
              <a:rPr lang="en-US" dirty="0"/>
              <a:t>=   { evaluation of @ }</a:t>
            </a:r>
          </a:p>
          <a:p>
            <a:r>
              <a:rPr lang="en-US" dirty="0"/>
              <a:t>  length (h :: (t @ </a:t>
            </a:r>
            <a:r>
              <a:rPr lang="en-US" dirty="0" err="1"/>
              <a:t>ys</a:t>
            </a:r>
            <a:r>
              <a:rPr lang="en-US" dirty="0"/>
              <a:t>))</a:t>
            </a:r>
          </a:p>
          <a:p>
            <a:r>
              <a:rPr lang="en-US" dirty="0"/>
              <a:t>=   { evaluation of length }</a:t>
            </a:r>
          </a:p>
          <a:p>
            <a:r>
              <a:rPr lang="en-US" dirty="0"/>
              <a:t>  1 + length (t @ </a:t>
            </a:r>
            <a:r>
              <a:rPr lang="en-US" dirty="0" err="1"/>
              <a:t>ys</a:t>
            </a:r>
            <a:r>
              <a:rPr lang="en-US" dirty="0"/>
              <a:t>)</a:t>
            </a:r>
          </a:p>
          <a:p>
            <a:r>
              <a:rPr lang="en-US" dirty="0"/>
              <a:t>=   { IH }</a:t>
            </a:r>
          </a:p>
          <a:p>
            <a:r>
              <a:rPr lang="en-US" dirty="0"/>
              <a:t>  1 + length t + length </a:t>
            </a:r>
            <a:r>
              <a:rPr lang="en-US" dirty="0" err="1"/>
              <a:t>ys</a:t>
            </a:r>
            <a:endParaRPr lang="en-US" dirty="0"/>
          </a:p>
          <a:p>
            <a:endParaRPr lang="en-US" dirty="0"/>
          </a:p>
          <a:p>
            <a:r>
              <a:rPr lang="en-US" dirty="0"/>
              <a:t>  length (h :: t) + length </a:t>
            </a:r>
            <a:r>
              <a:rPr lang="en-US" dirty="0" err="1"/>
              <a:t>ys</a:t>
            </a:r>
            <a:endParaRPr lang="en-US" dirty="0"/>
          </a:p>
          <a:p>
            <a:r>
              <a:rPr lang="en-US" dirty="0"/>
              <a:t>=   { evaluation }</a:t>
            </a:r>
          </a:p>
          <a:p>
            <a:r>
              <a:rPr lang="en-US" dirty="0"/>
              <a:t>  1 + length t + length </a:t>
            </a:r>
            <a:r>
              <a:rPr lang="en-US" dirty="0" err="1"/>
              <a:t>ys</a:t>
            </a:r>
            <a:endParaRPr lang="en-US" dirty="0"/>
          </a:p>
          <a:p>
            <a:endParaRPr lang="en-US" dirty="0"/>
          </a:p>
          <a:p>
            <a:r>
              <a:rPr lang="en-US" dirty="0"/>
              <a:t>QED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431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Proof.</a:t>
            </a:r>
          </a:p>
          <a:p>
            <a:endParaRPr lang="en-US" dirty="0"/>
          </a:p>
          <a:p>
            <a:r>
              <a:rPr lang="en-US" dirty="0"/>
              <a:t>By extensionality, we need to show:</a:t>
            </a:r>
          </a:p>
          <a:p>
            <a:r>
              <a:rPr lang="en-US" dirty="0" err="1"/>
              <a:t>forall</a:t>
            </a:r>
            <a:r>
              <a:rPr lang="en-US" dirty="0"/>
              <a:t> </a:t>
            </a:r>
            <a:r>
              <a:rPr lang="en-US" dirty="0" err="1"/>
              <a:t>lst</a:t>
            </a:r>
            <a:r>
              <a:rPr lang="en-US" dirty="0"/>
              <a:t>, ((map f) &lt;&lt; (map g)) </a:t>
            </a:r>
            <a:r>
              <a:rPr lang="en-US" dirty="0" err="1"/>
              <a:t>lst</a:t>
            </a:r>
            <a:r>
              <a:rPr lang="en-US" dirty="0"/>
              <a:t> = map (f &lt;&lt; g) </a:t>
            </a:r>
            <a:r>
              <a:rPr lang="en-US" dirty="0" err="1"/>
              <a:t>lst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((map f) &lt;&lt; (map g)) </a:t>
            </a:r>
            <a:r>
              <a:rPr lang="en-US" dirty="0" err="1"/>
              <a:t>lst</a:t>
            </a:r>
            <a:r>
              <a:rPr lang="en-US" dirty="0"/>
              <a:t> </a:t>
            </a:r>
          </a:p>
          <a:p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&lt;&lt; }</a:t>
            </a:r>
          </a:p>
          <a:p>
            <a:r>
              <a:rPr lang="en-US" dirty="0"/>
              <a:t>  (map f) ((map g)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=   { remove </a:t>
            </a:r>
            <a:r>
              <a:rPr lang="en-US" dirty="0" err="1"/>
              <a:t>parens</a:t>
            </a:r>
            <a:r>
              <a:rPr lang="en-US" dirty="0"/>
              <a:t> }</a:t>
            </a:r>
          </a:p>
          <a:p>
            <a:r>
              <a:rPr lang="en-US" dirty="0"/>
              <a:t>  map f (map g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So we need to show: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forall</a:t>
            </a:r>
            <a:r>
              <a:rPr lang="en-US" dirty="0"/>
              <a:t> </a:t>
            </a:r>
            <a:r>
              <a:rPr lang="en-US" dirty="0" err="1"/>
              <a:t>lst</a:t>
            </a:r>
            <a:r>
              <a:rPr lang="en-US" dirty="0"/>
              <a:t>, map f (map g </a:t>
            </a:r>
            <a:r>
              <a:rPr lang="en-US" dirty="0" err="1"/>
              <a:t>lst</a:t>
            </a:r>
            <a:r>
              <a:rPr lang="en-US" dirty="0"/>
              <a:t>) = map (f &lt;&lt; g) </a:t>
            </a:r>
            <a:r>
              <a:rPr lang="en-US" dirty="0" err="1"/>
              <a:t>lst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do so by induction on </a:t>
            </a:r>
            <a:r>
              <a:rPr lang="en-US" dirty="0" err="1"/>
              <a:t>lst</a:t>
            </a:r>
            <a:r>
              <a:rPr lang="en-US" dirty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P(</a:t>
            </a:r>
            <a:r>
              <a:rPr lang="en-US" dirty="0" err="1"/>
              <a:t>lst</a:t>
            </a:r>
            <a:r>
              <a:rPr lang="en-US" dirty="0"/>
              <a:t>) = map f (map g </a:t>
            </a:r>
            <a:r>
              <a:rPr lang="en-US" dirty="0" err="1"/>
              <a:t>lst</a:t>
            </a:r>
            <a:r>
              <a:rPr lang="en-US" dirty="0"/>
              <a:t>) = map (f &lt;&lt; g) </a:t>
            </a:r>
            <a:r>
              <a:rPr lang="en-US" dirty="0" err="1"/>
              <a:t>lst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Base case: </a:t>
            </a:r>
            <a:r>
              <a:rPr lang="en-US" dirty="0" err="1"/>
              <a:t>lst</a:t>
            </a:r>
            <a:r>
              <a:rPr lang="en-US" dirty="0"/>
              <a:t> = 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Show: map f (map g []) = map (f &lt;&lt; g) 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map f (map g [])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map f 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map (f &lt;&lt; g) 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Inductive case:  </a:t>
            </a:r>
            <a:r>
              <a:rPr lang="en-US" dirty="0" err="1"/>
              <a:t>lst</a:t>
            </a:r>
            <a:r>
              <a:rPr lang="en-US" dirty="0"/>
              <a:t> = h :: 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IH: map f (map g t) = map (f &lt;&lt; g) 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Show:  Show: map f (map g (h :: t)) = map (f &lt;&lt; g) (h :: t)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map f (map g (h :: t))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inner map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map f (g h :: map g t)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outer map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f (g h) :: map f (map g t)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   { IH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f (g h) :: map (f &lt;&lt; g) 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map (f &lt;&lt; g) (h :: t)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map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(f &lt;&lt; g) h :: map (f &lt;&lt; g) 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first &lt;&lt;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f (g h) :: map (f &lt;&lt; g) 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7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Proofs about Programs, part 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736244"/>
          </a:xfrm>
        </p:spPr>
        <p:txBody>
          <a:bodyPr>
            <a:normAutofit/>
          </a:bodyPr>
          <a:lstStyle/>
          <a:p>
            <a:r>
              <a:rPr lang="en-US" dirty="0"/>
              <a:t>Today’s music: </a:t>
            </a:r>
            <a:r>
              <a:rPr lang="en-US" i="1" dirty="0"/>
              <a:t>Pictures of Pandas Painting </a:t>
            </a:r>
            <a:r>
              <a:rPr lang="en-US" dirty="0"/>
              <a:t> by They Might Be Giants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principle on naturals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properties P,  </a:t>
            </a: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if P(0) </a:t>
            </a: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and (</a:t>
            </a: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>
                <a:latin typeface="Cronos Pro" panose="020C0502030403020304" pitchFamily="34" charset="77"/>
                <a:cs typeface="Courier"/>
              </a:rPr>
              <a:t> k, P(k) 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implies </a:t>
            </a:r>
            <a:r>
              <a:rPr lang="en-US" sz="3600">
                <a:latin typeface="Cronos Pro" panose="020C0502030403020304" pitchFamily="34" charset="77"/>
                <a:cs typeface="Courier"/>
              </a:rPr>
              <a:t>P(k+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1))</a:t>
            </a: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then (</a:t>
            </a: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n, P(n))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 descr="Dominoeff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571" y="3769021"/>
            <a:ext cx="3600385" cy="27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8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principle on </a:t>
            </a:r>
            <a:r>
              <a:rPr lang="en-US" dirty="0">
                <a:solidFill>
                  <a:schemeClr val="accent6"/>
                </a:solidFill>
              </a:rPr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properties P,  </a:t>
            </a: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if P(</a:t>
            </a:r>
            <a:r>
              <a:rPr lang="en-US" sz="3600" dirty="0">
                <a:solidFill>
                  <a:schemeClr val="accent6"/>
                </a:solidFill>
                <a:latin typeface="Cronos Pro" panose="020C0502030403020304" pitchFamily="34" charset="77"/>
                <a:cs typeface="Courier"/>
              </a:rPr>
              <a:t>[]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)</a:t>
            </a:r>
            <a:endParaRPr lang="en-US" sz="3600" dirty="0">
              <a:solidFill>
                <a:schemeClr val="accent6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and (</a:t>
            </a: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</a:t>
            </a:r>
            <a:r>
              <a:rPr lang="en-US" sz="3600" dirty="0">
                <a:solidFill>
                  <a:schemeClr val="accent6"/>
                </a:solidFill>
                <a:latin typeface="Cronos Pro" panose="020C0502030403020304" pitchFamily="34" charset="77"/>
                <a:cs typeface="Courier"/>
              </a:rPr>
              <a:t>h t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, P </a:t>
            </a:r>
            <a:r>
              <a:rPr lang="en-US" sz="3600" dirty="0">
                <a:solidFill>
                  <a:schemeClr val="accent6"/>
                </a:solidFill>
                <a:latin typeface="Cronos Pro" panose="020C0502030403020304" pitchFamily="34" charset="77"/>
                <a:cs typeface="Courier"/>
              </a:rPr>
              <a:t>t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implies P (</a:t>
            </a:r>
            <a:r>
              <a:rPr lang="en-US" sz="3600" dirty="0">
                <a:solidFill>
                  <a:schemeClr val="accent6"/>
                </a:solidFill>
                <a:latin typeface="Cronos Pro" panose="020C0502030403020304" pitchFamily="34" charset="77"/>
                <a:cs typeface="Courier"/>
              </a:rPr>
              <a:t>h :: t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))</a:t>
            </a: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then (</a:t>
            </a: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</a:t>
            </a:r>
            <a:r>
              <a:rPr lang="en-US" sz="3600" dirty="0" err="1">
                <a:solidFill>
                  <a:schemeClr val="accent6"/>
                </a:solidFill>
                <a:latin typeface="Cronos Pro" panose="020C0502030403020304" pitchFamily="34" charset="77"/>
                <a:cs typeface="Courier"/>
              </a:rPr>
              <a:t>lst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, P </a:t>
            </a:r>
            <a:r>
              <a:rPr lang="en-US" sz="3600" dirty="0" err="1">
                <a:solidFill>
                  <a:schemeClr val="accent6"/>
                </a:solidFill>
                <a:latin typeface="Cronos Pro" panose="020C0502030403020304" pitchFamily="34" charset="77"/>
                <a:cs typeface="Courier"/>
              </a:rPr>
              <a:t>lst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 descr="Dominoeff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571" y="3769021"/>
            <a:ext cx="3600385" cy="27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50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Induction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29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Theorem: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lst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, P(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lst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).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Proof: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by induction on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lst</a:t>
            </a: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Base case: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lst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= []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P([])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lst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= h :: 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P(h :: t)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1728661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D5D8-9D84-924C-A5E2-D2AA6CF2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B99F4-2061-1F47-AFCB-D298768FB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600" b="1" dirty="0">
                <a:latin typeface="Cronos Pro" panose="020C0502030403020304" pitchFamily="34" charset="77"/>
              </a:rPr>
              <a:t>Theorem:  </a:t>
            </a:r>
            <a:r>
              <a:rPr lang="en-US" sz="4600" dirty="0" err="1"/>
              <a:t>forall</a:t>
            </a:r>
            <a:r>
              <a:rPr lang="en-US" sz="4600" dirty="0"/>
              <a:t> </a:t>
            </a:r>
            <a:r>
              <a:rPr lang="en-US" sz="4600" dirty="0" err="1"/>
              <a:t>xs</a:t>
            </a:r>
            <a:r>
              <a:rPr lang="en-US" sz="4600" dirty="0"/>
              <a:t> </a:t>
            </a:r>
            <a:r>
              <a:rPr lang="en-US" sz="4600" dirty="0" err="1"/>
              <a:t>ys</a:t>
            </a:r>
            <a:r>
              <a:rPr lang="en-US" sz="4600" dirty="0"/>
              <a:t>, </a:t>
            </a:r>
          </a:p>
          <a:p>
            <a:pPr marL="0" indent="0">
              <a:buNone/>
            </a:pPr>
            <a:r>
              <a:rPr lang="en-US" sz="4600" dirty="0"/>
              <a:t>  length (</a:t>
            </a:r>
            <a:r>
              <a:rPr lang="en-US" sz="4600" dirty="0" err="1"/>
              <a:t>xs</a:t>
            </a:r>
            <a:r>
              <a:rPr lang="en-US" sz="4600" dirty="0"/>
              <a:t> @ </a:t>
            </a:r>
            <a:r>
              <a:rPr lang="en-US" sz="4600" dirty="0" err="1"/>
              <a:t>ys</a:t>
            </a:r>
            <a:r>
              <a:rPr lang="en-US" sz="4600" dirty="0"/>
              <a:t>) = length </a:t>
            </a:r>
            <a:r>
              <a:rPr lang="en-US" sz="4600" dirty="0" err="1"/>
              <a:t>xs</a:t>
            </a:r>
            <a:r>
              <a:rPr lang="en-US" sz="4600" dirty="0"/>
              <a:t> + length </a:t>
            </a:r>
            <a:r>
              <a:rPr lang="en-US" sz="4600" dirty="0" err="1"/>
              <a:t>ys</a:t>
            </a:r>
            <a:endParaRPr lang="en-US" sz="4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length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function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[]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/>
              </a:rPr>
              <a:t>0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/>
              </a:rPr>
              <a:t>_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::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t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length t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append lst1 lst2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match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lst1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with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[]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lst2</a:t>
            </a:r>
          </a:p>
          <a:p>
            <a:pPr marL="0" indent="0">
              <a:buNone/>
            </a:pPr>
            <a:r>
              <a:rPr lang="ro-RO" dirty="0">
                <a:solidFill>
                  <a:srgbClr val="000000"/>
                </a:solidFill>
                <a:latin typeface="Courier"/>
              </a:rPr>
              <a:t>  </a:t>
            </a:r>
            <a:r>
              <a:rPr lang="ro-RO" dirty="0">
                <a:solidFill>
                  <a:srgbClr val="6D6F24"/>
                </a:solidFill>
                <a:latin typeface="Courier"/>
              </a:rPr>
              <a:t>|</a:t>
            </a:r>
            <a:r>
              <a:rPr lang="ro-RO" dirty="0">
                <a:solidFill>
                  <a:srgbClr val="000000"/>
                </a:solidFill>
                <a:latin typeface="Courier"/>
              </a:rPr>
              <a:t> h </a:t>
            </a:r>
            <a:r>
              <a:rPr lang="ro-RO" dirty="0">
                <a:solidFill>
                  <a:srgbClr val="6D6F24"/>
                </a:solidFill>
                <a:latin typeface="Courier"/>
              </a:rPr>
              <a:t>:: </a:t>
            </a:r>
            <a:r>
              <a:rPr lang="ro-RO" dirty="0">
                <a:solidFill>
                  <a:srgbClr val="000000"/>
                </a:solidFill>
                <a:latin typeface="Courier"/>
              </a:rPr>
              <a:t>t </a:t>
            </a:r>
            <a:r>
              <a:rPr lang="ro-RO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ro-RO" dirty="0">
                <a:solidFill>
                  <a:srgbClr val="000000"/>
                </a:solidFill>
                <a:latin typeface="Courier"/>
              </a:rPr>
              <a:t> h </a:t>
            </a:r>
            <a:r>
              <a:rPr lang="ro-RO" dirty="0">
                <a:solidFill>
                  <a:srgbClr val="6D6F24"/>
                </a:solidFill>
                <a:latin typeface="Courier"/>
              </a:rPr>
              <a:t>::</a:t>
            </a:r>
            <a:r>
              <a:rPr lang="ro-RO" dirty="0">
                <a:solidFill>
                  <a:srgbClr val="000000"/>
                </a:solidFill>
                <a:latin typeface="Courier"/>
              </a:rPr>
              <a:t> </a:t>
            </a:r>
            <a:r>
              <a:rPr lang="ro-RO" dirty="0" err="1">
                <a:solidFill>
                  <a:srgbClr val="000000"/>
                </a:solidFill>
                <a:latin typeface="Courier"/>
              </a:rPr>
              <a:t>append</a:t>
            </a:r>
            <a:r>
              <a:rPr lang="ro-RO" dirty="0">
                <a:solidFill>
                  <a:srgbClr val="000000"/>
                </a:solidFill>
                <a:latin typeface="Courier"/>
              </a:rPr>
              <a:t> t lst2</a:t>
            </a:r>
          </a:p>
          <a:p>
            <a:pPr marL="0" indent="0">
              <a:buNone/>
            </a:pPr>
            <a:endParaRPr lang="ro-RO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(@)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append</a:t>
            </a:r>
          </a:p>
          <a:p>
            <a:pPr marL="0" indent="0">
              <a:buNone/>
            </a:pPr>
            <a:endParaRPr lang="ro-RO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EEFCA-E24E-8F48-AB39-4AFB48E75F7F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05273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3DD519-2FB0-014D-8217-0D9050F7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5A9DC-A90A-3045-8102-FE0DEF335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96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EB6C28B-D61A-6445-8781-6CD7D37A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88D5A3-98DE-C540-A8C1-CB52BF4F4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6358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Theorem:  </a:t>
            </a:r>
            <a:r>
              <a:rPr lang="en-US" dirty="0" err="1"/>
              <a:t>forall</a:t>
            </a:r>
            <a:r>
              <a:rPr lang="en-US" dirty="0"/>
              <a:t> f g,</a:t>
            </a:r>
          </a:p>
          <a:p>
            <a:pPr marL="0" indent="0">
              <a:buNone/>
            </a:pPr>
            <a:r>
              <a:rPr lang="en-US" dirty="0"/>
              <a:t>  (map f) &lt;&lt; (map g) = map (f &lt;&lt; g)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rec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map f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function</a:t>
            </a:r>
            <a:endParaRPr lang="en-US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[]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solidFill>
                  <a:srgbClr val="107D02"/>
                </a:solidFill>
                <a:latin typeface="Courier"/>
              </a:rPr>
              <a:t>[]</a:t>
            </a:r>
            <a:endParaRPr lang="en-US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latin typeface="Courier"/>
              </a:rPr>
              <a:t>h</a:t>
            </a:r>
            <a:r>
              <a:rPr lang="en-US" sz="2800" dirty="0">
                <a:solidFill>
                  <a:srgbClr val="107D02"/>
                </a:solidFill>
                <a:latin typeface="Courier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:: 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t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latin typeface="Courier"/>
              </a:rPr>
              <a:t>f h</a:t>
            </a:r>
            <a:r>
              <a:rPr lang="en-US" sz="2800" dirty="0">
                <a:solidFill>
                  <a:srgbClr val="107D02"/>
                </a:solidFill>
                <a:latin typeface="Courier"/>
              </a:rPr>
              <a:t> :: 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map f t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 compose f g x </a:t>
            </a:r>
            <a:r>
              <a:rPr lang="en-US" sz="28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 f </a:t>
            </a:r>
            <a:r>
              <a:rPr lang="en-US" sz="28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g x</a:t>
            </a:r>
            <a:r>
              <a:rPr lang="en-US" sz="2800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sz="28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pitchFamily="2" charset="0"/>
              </a:rPr>
              <a:t>(&lt;&lt;)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 compose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7893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24EC00-04A0-6048-9CF0-1E6C6D95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on Trees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59D7-2354-D346-BC9C-89DB98B7F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7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A347CA-54C2-6240-84BA-37DF7FC7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7AD7DC-FEDF-C94E-9EA3-A64DB119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a tree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6D6F24"/>
                </a:solidFill>
                <a:latin typeface="Courier"/>
              </a:rPr>
              <a:t>  |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Leaf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6D6F24"/>
                </a:solidFill>
                <a:latin typeface="Courier"/>
              </a:rPr>
              <a:t>  |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Node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8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800" dirty="0" err="1">
                <a:solidFill>
                  <a:srgbClr val="000000"/>
                </a:solidFill>
                <a:latin typeface="Courier"/>
              </a:rPr>
              <a:t>tree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800" dirty="0">
                <a:solidFill>
                  <a:srgbClr val="6D6F24"/>
                </a:solidFill>
                <a:latin typeface="Courier"/>
              </a:rPr>
              <a:t>*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800" dirty="0">
                <a:solidFill>
                  <a:srgbClr val="6D6F24"/>
                </a:solidFill>
                <a:latin typeface="Courier"/>
              </a:rPr>
              <a:t>*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8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800" dirty="0" err="1">
                <a:solidFill>
                  <a:srgbClr val="000000"/>
                </a:solidFill>
                <a:latin typeface="Courier"/>
              </a:rPr>
              <a:t>tree</a:t>
            </a:r>
            <a:endParaRPr lang="fr-FR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fr-FR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fr-FR" sz="2800" dirty="0">
              <a:solidFill>
                <a:srgbClr val="000000"/>
              </a:solidFill>
              <a:latin typeface="Courier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81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principle on </a:t>
            </a:r>
            <a:r>
              <a:rPr lang="en-US" dirty="0">
                <a:solidFill>
                  <a:schemeClr val="accent6"/>
                </a:solidFill>
              </a:rPr>
              <a:t>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956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latin typeface="Cronos Pro" panose="020C0502030403020304" pitchFamily="34" charset="77"/>
                <a:cs typeface="Courier"/>
              </a:rPr>
              <a:t> properties P,  </a:t>
            </a:r>
          </a:p>
          <a:p>
            <a:pPr marL="0" indent="0">
              <a:buNone/>
            </a:pPr>
            <a:r>
              <a:rPr lang="en-US" dirty="0">
                <a:latin typeface="Cronos Pro" panose="020C0502030403020304" pitchFamily="34" charset="77"/>
                <a:cs typeface="Courier"/>
              </a:rPr>
              <a:t>  if P(</a:t>
            </a:r>
            <a:r>
              <a:rPr lang="en-US" dirty="0">
                <a:solidFill>
                  <a:srgbClr val="F79646"/>
                </a:solidFill>
                <a:latin typeface="Cronos Pro" panose="020C0502030403020304" pitchFamily="34" charset="77"/>
                <a:cs typeface="Courier"/>
              </a:rPr>
              <a:t>Leaf</a:t>
            </a:r>
            <a:r>
              <a:rPr lang="en-US" dirty="0">
                <a:latin typeface="Cronos Pro" panose="020C0502030403020304" pitchFamily="34" charset="77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ronos Pro" panose="020C0502030403020304" pitchFamily="34" charset="77"/>
                <a:cs typeface="Courier"/>
              </a:rPr>
              <a:t>  and (</a:t>
            </a:r>
            <a:r>
              <a:rPr lang="en-US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latin typeface="Cronos Pro" panose="020C0502030403020304" pitchFamily="34" charset="77"/>
                <a:cs typeface="Courier"/>
              </a:rPr>
              <a:t> </a:t>
            </a:r>
            <a:r>
              <a:rPr lang="en-US" dirty="0">
                <a:solidFill>
                  <a:srgbClr val="F79646"/>
                </a:solidFill>
                <a:latin typeface="Cronos Pro" panose="020C0502030403020304" pitchFamily="34" charset="77"/>
                <a:cs typeface="Courier"/>
              </a:rPr>
              <a:t>v </a:t>
            </a:r>
            <a:r>
              <a:rPr lang="en-US" dirty="0">
                <a:solidFill>
                  <a:schemeClr val="accent6"/>
                </a:solidFill>
                <a:latin typeface="Cronos Pro" panose="020C0502030403020304" pitchFamily="34" charset="77"/>
                <a:cs typeface="Courier"/>
              </a:rPr>
              <a:t>l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</a:t>
            </a:r>
            <a:r>
              <a:rPr lang="en-US" dirty="0">
                <a:solidFill>
                  <a:srgbClr val="F79646"/>
                </a:solidFill>
                <a:latin typeface="Cronos Pro" panose="020C0502030403020304" pitchFamily="34" charset="77"/>
                <a:cs typeface="Courier"/>
              </a:rPr>
              <a:t>r</a:t>
            </a:r>
            <a:r>
              <a:rPr lang="en-US" dirty="0">
                <a:latin typeface="Cronos Pro" panose="020C0502030403020304" pitchFamily="34" charset="77"/>
                <a:cs typeface="Courier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ronos Pro" panose="020C0502030403020304" pitchFamily="34" charset="77"/>
                <a:cs typeface="Courier"/>
              </a:rPr>
              <a:t>    (</a:t>
            </a:r>
            <a:r>
              <a:rPr lang="en-US" dirty="0">
                <a:solidFill>
                  <a:srgbClr val="F79646"/>
                </a:solidFill>
                <a:latin typeface="Cronos Pro" panose="020C0502030403020304" pitchFamily="34" charset="77"/>
                <a:cs typeface="Courier"/>
              </a:rPr>
              <a:t>P(l)</a:t>
            </a:r>
            <a:r>
              <a:rPr lang="en-US" dirty="0">
                <a:latin typeface="Cronos Pro" panose="020C0502030403020304" pitchFamily="34" charset="77"/>
                <a:cs typeface="Courier"/>
              </a:rPr>
              <a:t> and </a:t>
            </a:r>
            <a:r>
              <a:rPr lang="en-US" dirty="0">
                <a:solidFill>
                  <a:srgbClr val="F79646"/>
                </a:solidFill>
                <a:latin typeface="Cronos Pro" panose="020C0502030403020304" pitchFamily="34" charset="77"/>
                <a:cs typeface="Courier"/>
              </a:rPr>
              <a:t>P(r)</a:t>
            </a:r>
            <a:r>
              <a:rPr lang="en-US" dirty="0">
                <a:latin typeface="Cronos Pro" panose="020C0502030403020304" pitchFamily="34" charset="77"/>
                <a:cs typeface="Courier"/>
              </a:rPr>
              <a:t>) implies P(</a:t>
            </a:r>
            <a:r>
              <a:rPr lang="en-US" dirty="0">
                <a:solidFill>
                  <a:srgbClr val="F79646"/>
                </a:solidFill>
                <a:latin typeface="Cronos Pro" panose="020C0502030403020304" pitchFamily="34" charset="77"/>
                <a:cs typeface="Courier"/>
              </a:rPr>
              <a:t>Node (l, v, r)</a:t>
            </a:r>
            <a:r>
              <a:rPr lang="en-US" dirty="0">
                <a:latin typeface="Cronos Pro" panose="020C0502030403020304" pitchFamily="34" charset="77"/>
                <a:cs typeface="Courier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ronos Pro" panose="020C0502030403020304" pitchFamily="34" charset="77"/>
                <a:cs typeface="Courier"/>
              </a:rPr>
              <a:t>  then </a:t>
            </a:r>
            <a:r>
              <a:rPr lang="en-US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latin typeface="Cronos Pro" panose="020C0502030403020304" pitchFamily="34" charset="77"/>
                <a:cs typeface="Courier"/>
              </a:rPr>
              <a:t> t, P(t)</a:t>
            </a:r>
          </a:p>
        </p:txBody>
      </p:sp>
      <p:pic>
        <p:nvPicPr>
          <p:cNvPr id="4" name="Picture 3" descr="WoodenTreeInstallationbyQiuZhijie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565" y="4046061"/>
            <a:ext cx="3610278" cy="271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8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Induction 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508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Theorem: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t, P(t).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Proof: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by induction on t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Case: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Leaf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P(Leaf)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Case: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Node (l, v, r)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IH1: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P(l)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IH2: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P(r)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P(Node (l, v, r))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197420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7" y="930165"/>
            <a:ext cx="9136993" cy="513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12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3F8F-8980-7441-9788-5A87E296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leaves and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1DAB-4527-CF4B-8FCC-EC21C0451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nodes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function</a:t>
            </a:r>
            <a:endParaRPr lang="en-US" dirty="0">
              <a:solidFill>
                <a:srgbClr val="6B0001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Leaf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Node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l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_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r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nodes l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nodes r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urier" pitchFamily="2" charset="0"/>
              </a:rPr>
            </a:b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leaves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function</a:t>
            </a:r>
            <a:endParaRPr lang="en-US" dirty="0">
              <a:solidFill>
                <a:srgbClr val="6B0001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Leaf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Node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l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_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r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  leaves l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leaves r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rgbClr val="000000"/>
                </a:solidFill>
                <a:latin typeface="Cronos Pro" panose="020C0502030403020304" pitchFamily="34" charset="77"/>
              </a:rPr>
              <a:t>Theorem:  </a:t>
            </a:r>
            <a:r>
              <a:rPr lang="en-US" sz="4000" dirty="0" err="1">
                <a:solidFill>
                  <a:srgbClr val="000000"/>
                </a:solidFill>
                <a:latin typeface="Cronos Pro" panose="020C0502030403020304" pitchFamily="34" charset="77"/>
              </a:rPr>
              <a:t>forall</a:t>
            </a:r>
            <a:r>
              <a:rPr lang="en-US" sz="4000" dirty="0">
                <a:solidFill>
                  <a:srgbClr val="000000"/>
                </a:solidFill>
                <a:latin typeface="Cronos Pro" panose="020C0502030403020304" pitchFamily="34" charset="77"/>
              </a:rPr>
              <a:t> t, leaves t = 1 + nodes t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324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E52501-B1A0-2A45-B1A1-E3A143EF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vs. 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3D492-ABC9-304E-8414-71C855D73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induction principles tell us about</a:t>
            </a:r>
          </a:p>
        </p:txBody>
      </p:sp>
    </p:spTree>
    <p:extLst>
      <p:ext uri="{BB962C8B-B14F-4D97-AF65-F5344CB8AC3E}">
        <p14:creationId xmlns:p14="http://schemas.microsoft.com/office/powerpoint/2010/main" val="2551155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vs. recursion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Inductive proofs are like recursive programs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629A01-13FE-DA45-8A66-200C45F87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113066"/>
              </p:ext>
            </p:extLst>
          </p:nvPr>
        </p:nvGraphicFramePr>
        <p:xfrm>
          <a:off x="590844" y="2722135"/>
          <a:ext cx="8095956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8652">
                  <a:extLst>
                    <a:ext uri="{9D8B030D-6E8A-4147-A177-3AD203B41FA5}">
                      <a16:colId xmlns:a16="http://schemas.microsoft.com/office/drawing/2014/main" val="2013467774"/>
                    </a:ext>
                  </a:extLst>
                </a:gridCol>
                <a:gridCol w="2698652">
                  <a:extLst>
                    <a:ext uri="{9D8B030D-6E8A-4147-A177-3AD203B41FA5}">
                      <a16:colId xmlns:a16="http://schemas.microsoft.com/office/drawing/2014/main" val="3711376550"/>
                    </a:ext>
                  </a:extLst>
                </a:gridCol>
                <a:gridCol w="2698652">
                  <a:extLst>
                    <a:ext uri="{9D8B030D-6E8A-4147-A177-3AD203B41FA5}">
                      <a16:colId xmlns:a16="http://schemas.microsoft.com/office/drawing/2014/main" val="1330899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200" dirty="0">
                        <a:latin typeface="Cronos Pro" panose="020C05020304030203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 Pro" panose="020C0502030403020304" pitchFamily="34" charset="77"/>
                        </a:rPr>
                        <a:t>Proofs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 Pro" panose="020C0502030403020304" pitchFamily="34" charset="77"/>
                        </a:rPr>
                        <a:t>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62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 Pro" panose="020C0502030403020304" pitchFamily="34" charset="77"/>
                        </a:rPr>
                        <a:t>Per constructor…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 Pro" panose="020C0502030403020304" pitchFamily="34" charset="77"/>
                        </a:rPr>
                        <a:t>One proof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 Pro" panose="020C0502030403020304" pitchFamily="34" charset="77"/>
                        </a:rPr>
                        <a:t>One pattern-matching 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889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 Pro" panose="020C0502030403020304" pitchFamily="34" charset="77"/>
                        </a:rPr>
                        <a:t>On smaller value…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 Pro" panose="020C0502030403020304" pitchFamily="34" charset="77"/>
                        </a:rPr>
                        <a:t>Use IH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 Pro" panose="020C0502030403020304" pitchFamily="34" charset="77"/>
                        </a:rPr>
                        <a:t>Make recursive 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68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129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/>
              <a:t>[tonight] </a:t>
            </a:r>
            <a:r>
              <a:rPr lang="en-US" sz="3200" dirty="0"/>
              <a:t>A6 due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[Sun 11:00:00 pm] A6 late deadline.  Reminder: submit at least an hour before deadline.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principled.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338197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150597-CBD4-3848-A460-ED8E836A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D20B2-36D1-A04B-B495-80AF7134FD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0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/>
              <a:t>Equational reasoning</a:t>
            </a:r>
          </a:p>
          <a:p>
            <a:r>
              <a:rPr lang="en-US" dirty="0"/>
              <a:t>Induction on natural numbers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Today:</a:t>
            </a:r>
          </a:p>
          <a:p>
            <a:r>
              <a:rPr lang="en-US" dirty="0"/>
              <a:t>Induction on lists and trees</a:t>
            </a:r>
          </a:p>
        </p:txBody>
      </p:sp>
    </p:spTree>
    <p:extLst>
      <p:ext uri="{BB962C8B-B14F-4D97-AF65-F5344CB8AC3E}">
        <p14:creationId xmlns:p14="http://schemas.microsoft.com/office/powerpoint/2010/main" val="108308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0CBCC0-A05E-AD4F-A58D-8D9B2128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4160: Formal Verification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5B4A8-531A-4B4C-A991-D731B536A5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Sponsored Advertisement</a:t>
            </a:r>
          </a:p>
        </p:txBody>
      </p:sp>
    </p:spTree>
    <p:extLst>
      <p:ext uri="{BB962C8B-B14F-4D97-AF65-F5344CB8AC3E}">
        <p14:creationId xmlns:p14="http://schemas.microsoft.com/office/powerpoint/2010/main" val="239153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Coq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407" y="2639220"/>
            <a:ext cx="1435100" cy="187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76258" y="4518820"/>
            <a:ext cx="1697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ronosPro-Regular"/>
                <a:cs typeface="CronosPro-Regular"/>
              </a:rPr>
              <a:t>Thierry </a:t>
            </a:r>
            <a:r>
              <a:rPr lang="en-US" dirty="0" err="1">
                <a:latin typeface="CronosPro-Regular"/>
                <a:cs typeface="CronosPro-Regular"/>
              </a:rPr>
              <a:t>Coquand</a:t>
            </a:r>
            <a:endParaRPr lang="en-US" dirty="0">
              <a:latin typeface="CronosPro-Regular"/>
              <a:cs typeface="CronosPro-Regular"/>
            </a:endParaRPr>
          </a:p>
          <a:p>
            <a:pPr algn="ctr"/>
            <a:r>
              <a:rPr lang="en-US" dirty="0">
                <a:latin typeface="CronosPro-Regular"/>
                <a:cs typeface="CronosPro-Regular"/>
              </a:rPr>
              <a:t>1961 –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545B1-4136-4147-8B21-091AFC988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493" y="2770838"/>
            <a:ext cx="1066800" cy="16163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A30D2B-3083-A042-B4F7-E4095C895DFC}"/>
              </a:ext>
            </a:extLst>
          </p:cNvPr>
          <p:cNvSpPr txBox="1"/>
          <p:nvPr/>
        </p:nvSpPr>
        <p:spPr>
          <a:xfrm>
            <a:off x="457200" y="4387202"/>
            <a:ext cx="4491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Tool based on </a:t>
            </a:r>
            <a:br>
              <a:rPr lang="en-US" sz="2400" dirty="0">
                <a:latin typeface="CronosPro-Regular"/>
                <a:cs typeface="CronosPro-Regular"/>
              </a:rPr>
            </a:br>
            <a:r>
              <a:rPr lang="en-US" sz="2400" dirty="0">
                <a:latin typeface="CronosPro-Regular"/>
                <a:cs typeface="CronosPro-Regular"/>
              </a:rPr>
              <a:t>calculus of (inductive) constructions</a:t>
            </a:r>
          </a:p>
        </p:txBody>
      </p:sp>
    </p:spTree>
    <p:extLst>
      <p:ext uri="{BB962C8B-B14F-4D97-AF65-F5344CB8AC3E}">
        <p14:creationId xmlns:p14="http://schemas.microsoft.com/office/powerpoint/2010/main" val="205376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Coq for program verification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886" y="2181144"/>
            <a:ext cx="2704885" cy="2704885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2297193" y="1592208"/>
            <a:ext cx="2861700" cy="1177872"/>
            <a:chOff x="2297193" y="1592208"/>
            <a:chExt cx="2861700" cy="1177872"/>
          </a:xfrm>
        </p:grpSpPr>
        <p:sp>
          <p:nvSpPr>
            <p:cNvPr id="4" name="Rectangle 3"/>
            <p:cNvSpPr/>
            <p:nvPr/>
          </p:nvSpPr>
          <p:spPr>
            <a:xfrm>
              <a:off x="3500573" y="1592208"/>
              <a:ext cx="1658320" cy="11778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ronosPro-Regular"/>
                  <a:cs typeface="CronosPro-Regular"/>
                </a:rPr>
                <a:t>Coq program</a:t>
              </a:r>
            </a:p>
          </p:txBody>
        </p:sp>
        <p:cxnSp>
          <p:nvCxnSpPr>
            <p:cNvPr id="10" name="Straight Arrow Connector 9"/>
            <p:cNvCxnSpPr>
              <a:endCxn id="4" idx="1"/>
            </p:cNvCxnSpPr>
            <p:nvPr/>
          </p:nvCxnSpPr>
          <p:spPr>
            <a:xfrm flipV="1">
              <a:off x="2297193" y="2181144"/>
              <a:ext cx="1203380" cy="588936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472314" y="3719593"/>
            <a:ext cx="2686579" cy="1394925"/>
            <a:chOff x="2472314" y="3719593"/>
            <a:chExt cx="2686579" cy="1394925"/>
          </a:xfrm>
        </p:grpSpPr>
        <p:sp>
          <p:nvSpPr>
            <p:cNvPr id="6" name="Rectangle 5"/>
            <p:cNvSpPr/>
            <p:nvPr/>
          </p:nvSpPr>
          <p:spPr>
            <a:xfrm>
              <a:off x="3500573" y="3936646"/>
              <a:ext cx="1658320" cy="11778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ronosPro-Regular"/>
                  <a:cs typeface="CronosPro-Regular"/>
                </a:rPr>
                <a:t>Coq theorem</a:t>
              </a:r>
            </a:p>
          </p:txBody>
        </p:sp>
        <p:cxnSp>
          <p:nvCxnSpPr>
            <p:cNvPr id="14" name="Straight Arrow Connector 13"/>
            <p:cNvCxnSpPr>
              <a:endCxn id="6" idx="1"/>
            </p:cNvCxnSpPr>
            <p:nvPr/>
          </p:nvCxnSpPr>
          <p:spPr>
            <a:xfrm>
              <a:off x="2472314" y="3719593"/>
              <a:ext cx="1028259" cy="805989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158893" y="2181144"/>
            <a:ext cx="2056646" cy="2344438"/>
            <a:chOff x="5158893" y="2181144"/>
            <a:chExt cx="2056646" cy="234443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8739" y="2464307"/>
              <a:ext cx="1066800" cy="1616364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>
              <a:stCxn id="4" idx="3"/>
            </p:cNvCxnSpPr>
            <p:nvPr/>
          </p:nvCxnSpPr>
          <p:spPr>
            <a:xfrm>
              <a:off x="5158893" y="2181144"/>
              <a:ext cx="989846" cy="915877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3"/>
            </p:cNvCxnSpPr>
            <p:nvPr/>
          </p:nvCxnSpPr>
          <p:spPr>
            <a:xfrm flipV="1">
              <a:off x="5158893" y="3533586"/>
              <a:ext cx="989846" cy="991996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297193" y="3219607"/>
            <a:ext cx="6737352" cy="1894911"/>
            <a:chOff x="2297193" y="3219607"/>
            <a:chExt cx="6737352" cy="1894911"/>
          </a:xfrm>
        </p:grpSpPr>
        <p:cxnSp>
          <p:nvCxnSpPr>
            <p:cNvPr id="20" name="Straight Arrow Connector 19"/>
            <p:cNvCxnSpPr>
              <a:endCxn id="7" idx="1"/>
            </p:cNvCxnSpPr>
            <p:nvPr/>
          </p:nvCxnSpPr>
          <p:spPr>
            <a:xfrm>
              <a:off x="2297193" y="3240373"/>
              <a:ext cx="3851546" cy="32116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310744" y="3219607"/>
              <a:ext cx="2069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ronosPro-Regular"/>
                  <a:cs typeface="CronosPro-Regular"/>
                </a:rPr>
                <a:t>guidance with </a:t>
              </a:r>
              <a:r>
                <a:rPr lang="en-US" i="1">
                  <a:latin typeface="CronosPro-Regular"/>
                  <a:cs typeface="CronosPro-Regular"/>
                </a:rPr>
                <a:t>tactics</a:t>
              </a:r>
              <a:endParaRPr lang="en-US" dirty="0">
                <a:latin typeface="CronosPro-Regular"/>
                <a:cs typeface="CronosPro-Regular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76225" y="3936646"/>
              <a:ext cx="1658320" cy="11778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ronosPro-Regular"/>
                  <a:cs typeface="CronosPro-Regular"/>
                </a:rPr>
                <a:t>Proof of theorem</a:t>
              </a:r>
            </a:p>
          </p:txBody>
        </p:sp>
        <p:cxnSp>
          <p:nvCxnSpPr>
            <p:cNvPr id="29" name="Straight Arrow Connector 28"/>
            <p:cNvCxnSpPr>
              <a:stCxn id="7" idx="2"/>
            </p:cNvCxnSpPr>
            <p:nvPr/>
          </p:nvCxnSpPr>
          <p:spPr>
            <a:xfrm>
              <a:off x="6682139" y="4080671"/>
              <a:ext cx="533400" cy="444911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6682139" y="1592208"/>
            <a:ext cx="2352406" cy="1177872"/>
            <a:chOff x="6682139" y="1592208"/>
            <a:chExt cx="2352406" cy="1177872"/>
          </a:xfrm>
        </p:grpSpPr>
        <p:sp>
          <p:nvSpPr>
            <p:cNvPr id="32" name="Rectangle 31"/>
            <p:cNvSpPr/>
            <p:nvPr/>
          </p:nvSpPr>
          <p:spPr>
            <a:xfrm>
              <a:off x="7376225" y="1592208"/>
              <a:ext cx="1658320" cy="11778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ronosPro-Regular"/>
                  <a:cs typeface="CronosPro-Regular"/>
                </a:rPr>
                <a:t>Verified </a:t>
              </a:r>
              <a:r>
                <a:rPr lang="en-US" sz="2400" dirty="0" err="1">
                  <a:latin typeface="CronosPro-Regular"/>
                  <a:cs typeface="CronosPro-Regular"/>
                </a:rPr>
                <a:t>OCaml</a:t>
              </a:r>
              <a:r>
                <a:rPr lang="en-US" sz="2400" dirty="0">
                  <a:latin typeface="CronosPro-Regular"/>
                  <a:cs typeface="CronosPro-Regular"/>
                </a:rPr>
                <a:t> program</a:t>
              </a:r>
            </a:p>
          </p:txBody>
        </p:sp>
        <p:cxnSp>
          <p:nvCxnSpPr>
            <p:cNvPr id="34" name="Straight Arrow Connector 33"/>
            <p:cNvCxnSpPr>
              <a:stCxn id="7" idx="0"/>
            </p:cNvCxnSpPr>
            <p:nvPr/>
          </p:nvCxnSpPr>
          <p:spPr>
            <a:xfrm flipV="1">
              <a:off x="6682139" y="2181144"/>
              <a:ext cx="533400" cy="283163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52496FD-D81E-7446-B157-A9589C95ADD5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8413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907" y="2332172"/>
            <a:ext cx="8310187" cy="219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5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89A0-4C0C-2A4D-8B53-1AB22D9B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on 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52725-2664-3E47-A8C5-73522B9EB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1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5626</TotalTime>
  <Words>1431</Words>
  <Application>Microsoft Macintosh PowerPoint</Application>
  <PresentationFormat>On-screen Show (4:3)</PresentationFormat>
  <Paragraphs>274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Courier</vt:lpstr>
      <vt:lpstr>Courier-Bold</vt:lpstr>
      <vt:lpstr>Cronos Pro</vt:lpstr>
      <vt:lpstr>Cronos Pro Regular</vt:lpstr>
      <vt:lpstr>CronosPro-Regular</vt:lpstr>
      <vt:lpstr>Engravers MT</vt:lpstr>
      <vt:lpstr>Mangal</vt:lpstr>
      <vt:lpstr>Wingdings</vt:lpstr>
      <vt:lpstr>Office Theme</vt:lpstr>
      <vt:lpstr>PowerPoint Presentation</vt:lpstr>
      <vt:lpstr>PowerPoint Presentation</vt:lpstr>
      <vt:lpstr>Clicker Question 1</vt:lpstr>
      <vt:lpstr>Review</vt:lpstr>
      <vt:lpstr>CS 4160: Formal Verification</vt:lpstr>
      <vt:lpstr>Coq</vt:lpstr>
      <vt:lpstr>Coq for program verification</vt:lpstr>
      <vt:lpstr>PowerPoint Presentation</vt:lpstr>
      <vt:lpstr>Induction on Lists</vt:lpstr>
      <vt:lpstr>Induction principle on naturals</vt:lpstr>
      <vt:lpstr>Induction principle on lists</vt:lpstr>
      <vt:lpstr>Induction on lists</vt:lpstr>
      <vt:lpstr>Example: length</vt:lpstr>
      <vt:lpstr>Clicker Question 2</vt:lpstr>
      <vt:lpstr>Example: map</vt:lpstr>
      <vt:lpstr>Induction on Trees</vt:lpstr>
      <vt:lpstr>Binary trees</vt:lpstr>
      <vt:lpstr>Induction principle on trees</vt:lpstr>
      <vt:lpstr>Induction on trees</vt:lpstr>
      <vt:lpstr>Example: leaves and nodes</vt:lpstr>
      <vt:lpstr>Induction vs. Recursion</vt:lpstr>
      <vt:lpstr>Induction vs. recursion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552</cp:revision>
  <dcterms:created xsi:type="dcterms:W3CDTF">2014-08-25T19:49:24Z</dcterms:created>
  <dcterms:modified xsi:type="dcterms:W3CDTF">2019-11-13T23:39:53Z</dcterms:modified>
</cp:coreProperties>
</file>