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41" r:id="rId2"/>
    <p:sldId id="492" r:id="rId3"/>
    <p:sldId id="443" r:id="rId4"/>
    <p:sldId id="484" r:id="rId5"/>
    <p:sldId id="485" r:id="rId6"/>
    <p:sldId id="493" r:id="rId7"/>
    <p:sldId id="451" r:id="rId8"/>
    <p:sldId id="452" r:id="rId9"/>
    <p:sldId id="453" r:id="rId10"/>
    <p:sldId id="487" r:id="rId11"/>
    <p:sldId id="455" r:id="rId12"/>
    <p:sldId id="488" r:id="rId13"/>
    <p:sldId id="489" r:id="rId14"/>
    <p:sldId id="467" r:id="rId15"/>
    <p:sldId id="471" r:id="rId16"/>
    <p:sldId id="491" r:id="rId17"/>
    <p:sldId id="494" r:id="rId18"/>
    <p:sldId id="481" r:id="rId19"/>
    <p:sldId id="473" r:id="rId20"/>
    <p:sldId id="495" r:id="rId21"/>
    <p:sldId id="483" r:id="rId22"/>
    <p:sldId id="5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5"/>
    <p:restoredTop sz="71571" autoAdjust="0"/>
  </p:normalViewPr>
  <p:slideViewPr>
    <p:cSldViewPr snapToGrid="0" snapToObjects="1">
      <p:cViewPr varScale="1">
        <p:scale>
          <a:sx n="92" d="100"/>
          <a:sy n="92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10:02:34</a:t>
            </a:r>
          </a:p>
          <a:p>
            <a:endParaRPr lang="en-US" dirty="0"/>
          </a:p>
          <a:p>
            <a:r>
              <a:rPr lang="en-US" dirty="0"/>
              <a:t>I chose this music because laziness is a key concept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Q: why is the `Cons` necessary?"  A: `-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rectypes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` makes it unnecessary, but with worse type inference errors.</a:t>
            </a:r>
          </a:p>
          <a:p>
            <a:pPr marL="0" indent="0">
              <a:buNone/>
            </a:pP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head of [s] *)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 </a:t>
            </a: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h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h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tail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[take n s] is the list of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[]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[drop n s] is all but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rec sum (Cons (</a:t>
            </a:r>
            <a:r>
              <a:rPr lang="en-US" dirty="0" err="1"/>
              <a:t>h_a</a:t>
            </a:r>
            <a:r>
              <a:rPr lang="en-US" dirty="0"/>
              <a:t>, </a:t>
            </a:r>
            <a:r>
              <a:rPr lang="en-US" dirty="0" err="1"/>
              <a:t>tf_a</a:t>
            </a:r>
            <a:r>
              <a:rPr lang="en-US" dirty="0"/>
              <a:t>)) (Cons (</a:t>
            </a:r>
            <a:r>
              <a:rPr lang="en-US" dirty="0" err="1"/>
              <a:t>h_b</a:t>
            </a:r>
            <a:r>
              <a:rPr lang="en-US" dirty="0"/>
              <a:t>, </a:t>
            </a:r>
            <a:r>
              <a:rPr lang="en-US" dirty="0" err="1"/>
              <a:t>tf_b</a:t>
            </a:r>
            <a:r>
              <a:rPr lang="en-US" dirty="0"/>
              <a:t>)) =</a:t>
            </a:r>
          </a:p>
          <a:p>
            <a:r>
              <a:rPr lang="en-US" dirty="0"/>
              <a:t>  Cons (</a:t>
            </a:r>
            <a:r>
              <a:rPr lang="en-US" dirty="0" err="1"/>
              <a:t>h_a+h_b</a:t>
            </a:r>
            <a:r>
              <a:rPr lang="en-US" dirty="0"/>
              <a:t>, fun () -&gt; sum (</a:t>
            </a:r>
            <a:r>
              <a:rPr lang="en-US" dirty="0" err="1"/>
              <a:t>tf_a</a:t>
            </a:r>
            <a:r>
              <a:rPr lang="en-US" dirty="0"/>
              <a:t> ()) (</a:t>
            </a:r>
            <a:r>
              <a:rPr lang="en-US" dirty="0" err="1"/>
              <a:t>tf_b</a:t>
            </a:r>
            <a:r>
              <a:rPr lang="en-US" dirty="0"/>
              <a:t> ()))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idea of delaying computations is useful enough that </a:t>
            </a:r>
            <a:r>
              <a:rPr lang="en-US" dirty="0" err="1"/>
              <a:t>OCaml</a:t>
            </a:r>
            <a:r>
              <a:rPr lang="en-US" dirty="0"/>
              <a:t> implements some special support for it in the language and standard library.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laziness.  code for primes is below and not important to go over in lecture; just copy and paste it into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utop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[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demo.ml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10_000 primes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lazy_primes10k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 (take 10_000 primes)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immediate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primes10k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lazy_primes10k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primes10k_again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lazy_primes10k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immediate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dirty="0"/>
          </a:p>
          <a:p>
            <a:r>
              <a:rPr lang="en-US" dirty="0"/>
              <a:t>(* code for primes *)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 h then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(h, fun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f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filter f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multiples of m from a stream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(fun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mod m &lt;&gt; 0)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of Eratosthenes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(h, fun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(sift h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primes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(from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7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we could teach an entire follow-up course on advanced 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x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:: ones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:: b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it can have cycles.  </a:t>
            </a:r>
          </a:p>
          <a:p>
            <a:endParaRPr lang="en-US" dirty="0"/>
          </a:p>
          <a:p>
            <a:r>
              <a:rPr lang="en-US" dirty="0"/>
              <a:t>Draw some pointer diagrams on the board to illustrate our two examples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  <a:p>
            <a:r>
              <a:rPr lang="en-US" dirty="0"/>
              <a:t>still can't do the second; nothing has really changed: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0 </a:t>
            </a:r>
            <a:r>
              <a:rPr lang="en-US" dirty="0">
                <a:solidFill>
                  <a:schemeClr val="accent2"/>
                </a:solidFill>
                <a:latin typeface="Courier" charset="0"/>
              </a:rPr>
              <a:t>(* stack overflow 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only finite part of data structure on demand, not the entire infinite structure (which would take infinite time).</a:t>
            </a:r>
          </a:p>
          <a:p>
            <a:endParaRPr lang="en-US" dirty="0"/>
          </a:p>
          <a:p>
            <a:r>
              <a:rPr lang="en-US" dirty="0"/>
              <a:t>How to delay?  </a:t>
            </a:r>
            <a:r>
              <a:rPr lang="en-US" b="1" dirty="0"/>
              <a:t>Functions are already values. </a:t>
            </a:r>
            <a:r>
              <a:rPr lang="en-US" b="0" dirty="0"/>
              <a:t> Two demos…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Demo (in </a:t>
            </a:r>
            <a:r>
              <a:rPr lang="en-US" dirty="0" err="1"/>
              <a:t>utop</a:t>
            </a:r>
            <a:r>
              <a:rPr lang="en-US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f1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f2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fun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x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Second demo (in a file, not </a:t>
            </a:r>
            <a:r>
              <a:rPr lang="en-US" sz="1200" dirty="0" err="1">
                <a:solidFill>
                  <a:srgbClr val="0000DF"/>
                </a:solidFill>
                <a:latin typeface="Courier" charset="0"/>
              </a:rPr>
              <a:t>utop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):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" charset="0"/>
              </a:rPr>
              <a:t>fun x 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))  (* add the fun x, fix the type, then change x to () *)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0</a:t>
            </a:r>
            <a:endParaRPr lang="en-US" sz="1200" dirty="0">
              <a:solidFill>
                <a:schemeClr val="accent2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Streams and Laziness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“Lazy Days” by Enya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chemeClr val="accent6"/>
                </a:solidFill>
                <a:latin typeface="Courier" charset="0"/>
              </a:rPr>
              <a:t>  </a:t>
            </a:r>
            <a:r>
              <a:rPr lang="en-US" strike="sngStrike" dirty="0">
                <a:solidFill>
                  <a:schemeClr val="accent6"/>
                </a:solidFill>
                <a:latin typeface="Courier" charset="0"/>
              </a:rPr>
              <a:t>|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7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</a:rPr>
              <a:t>Let’s try coding these: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1's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natural numbers</a:t>
            </a:r>
            <a:endParaRPr lang="en-US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41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553453" y="1973178"/>
            <a:ext cx="8205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ronosPro-Regular"/>
                <a:cs typeface="CronosPro-Regular"/>
              </a:rPr>
              <a:t>Key idea of this entire lecture:</a:t>
            </a:r>
          </a:p>
          <a:p>
            <a:r>
              <a:rPr lang="en-US" sz="8000" dirty="0">
                <a:solidFill>
                  <a:schemeClr val="accent1"/>
                </a:solidFill>
                <a:latin typeface="CronosPro-Regular"/>
                <a:cs typeface="CronosPro-Regular"/>
              </a:rPr>
              <a:t>Be lazy:</a:t>
            </a:r>
          </a:p>
          <a:p>
            <a:r>
              <a:rPr lang="en-US" sz="8000" dirty="0">
                <a:latin typeface="CronosPro-Regular"/>
                <a:cs typeface="CronosPro-Regular"/>
              </a:rPr>
              <a:t>delay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C92CC-63AD-544D-8DD8-153074B4255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340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1046748" y="2045368"/>
            <a:ext cx="70505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>
                <a:solidFill>
                  <a:schemeClr val="accent1"/>
                </a:solidFill>
                <a:latin typeface="CronosPro-Regular"/>
                <a:cs typeface="CronosPro-Regular"/>
              </a:rPr>
              <a:t>thunk</a:t>
            </a:r>
            <a:endParaRPr lang="en-US" sz="16600" dirty="0">
              <a:solidFill>
                <a:schemeClr val="accent1"/>
              </a:solidFill>
              <a:latin typeface="CronosPro-Regular"/>
              <a:cs typeface="CronosPro-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0176B-460C-6C47-BE29-05D3D82F447F}"/>
              </a:ext>
            </a:extLst>
          </p:cNvPr>
          <p:cNvSpPr txBox="1"/>
          <p:nvPr/>
        </p:nvSpPr>
        <p:spPr>
          <a:xfrm>
            <a:off x="1069278" y="5342021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  <a:cs typeface="CronosPro-Regular"/>
              </a:rPr>
              <a:t>fun () -&gt; (* a delayed computation *)</a:t>
            </a:r>
          </a:p>
        </p:txBody>
      </p:sp>
    </p:spTree>
    <p:extLst>
      <p:ext uri="{BB962C8B-B14F-4D97-AF65-F5344CB8AC3E}">
        <p14:creationId xmlns:p14="http://schemas.microsoft.com/office/powerpoint/2010/main" val="322318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(** An ['a stream] is an infinite list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of values of type ['a].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AF:  [Cons (x, f)] is the stream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whose head is [x] and tail 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[f()].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RI:  none *)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unit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sz="2800" dirty="0">
              <a:solidFill>
                <a:schemeClr val="accent6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33D42-A6AA-0F4A-8E97-64F5CC174F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62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&lt;a; b; c;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mean stream whose first elements are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23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(*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sum &lt;a1; a2; ...&gt; &lt;b1; b2; ...&gt;]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   is [&lt;a1 + b1; a2 + b2; ...&gt;]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*)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 rec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sum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57A4-C6F4-1C4C-AE53-EEA46306904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368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DBF56D-53A6-1E40-A20E-E7F32A90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6248-9135-D547-8D1E-352DFAB34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BF95E-8324-3243-95E3-4EA4E07E437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4648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Syntax:  </a:t>
            </a: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Static semantics: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  <a:latin typeface="Cronos Pro" charset="0"/>
                <a:ea typeface="Cronos Pro" charset="0"/>
                <a:cs typeface="Cronos Pro" charset="0"/>
              </a:rPr>
              <a:t>f   </a:t>
            </a: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 : t</a:t>
            </a:r>
            <a:r>
              <a:rPr lang="en-US" dirty="0">
                <a:solidFill>
                  <a:schemeClr val="accent2"/>
                </a:solidFill>
                <a:latin typeface="Cronos Pro" charset="0"/>
                <a:ea typeface="Cronos Pro" charset="0"/>
                <a:cs typeface="Cronos Pro" charset="0"/>
              </a:rPr>
              <a:t>   then   </a:t>
            </a:r>
            <a:r>
              <a:rPr lang="en-US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e : t </a:t>
            </a:r>
            <a:r>
              <a:rPr lang="en-US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lazy_t</a:t>
            </a:r>
            <a:endParaRPr lang="en-US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Dynamic semantics: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evaluates to a </a:t>
            </a:r>
            <a:r>
              <a:rPr lang="en-US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delayed value</a:t>
            </a:r>
            <a:endParaRPr lang="en-US" dirty="0">
              <a:solidFill>
                <a:schemeClr val="accent1"/>
              </a:solidFill>
              <a:latin typeface="Cronos Pro" charset="0"/>
              <a:ea typeface="Cronos Pro" charset="0"/>
              <a:cs typeface="Cronos Pro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does not evaluate e to a value yet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when forced for the first time, evaluates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to a value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endParaRPr lang="en-US" dirty="0">
              <a:solidFill>
                <a:schemeClr val="accent1"/>
              </a:solidFill>
              <a:latin typeface="Cronos Pro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if forced again, return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without evaluating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Standard library module for</a:t>
            </a:r>
          </a:p>
          <a:p>
            <a:r>
              <a:rPr lang="en-US" dirty="0"/>
              <a:t>delaying evaluation</a:t>
            </a:r>
          </a:p>
          <a:p>
            <a:r>
              <a:rPr lang="en-US" dirty="0"/>
              <a:t>remembering results once computed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module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lazy_t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fr-FR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force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endParaRPr lang="en-US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A1BFE58-ECDA-414E-825B-B2AEA4E3C508}"/>
              </a:ext>
            </a:extLst>
          </p:cNvPr>
          <p:cNvSpPr/>
          <p:nvPr/>
        </p:nvSpPr>
        <p:spPr>
          <a:xfrm>
            <a:off x="6456218" y="2992582"/>
            <a:ext cx="2369127" cy="1330036"/>
          </a:xfrm>
          <a:prstGeom prst="wedgeRoundRectCallout">
            <a:avLst>
              <a:gd name="adj1" fmla="val -80482"/>
              <a:gd name="adj2" fmla="val 729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Type constructor [</a:t>
            </a:r>
            <a:r>
              <a:rPr lang="en-US" dirty="0" err="1">
                <a:latin typeface="CronosPro-Regular"/>
                <a:cs typeface="CronosPro-Regular"/>
              </a:rPr>
              <a:t>lazy_t</a:t>
            </a:r>
            <a:r>
              <a:rPr lang="en-US" dirty="0">
                <a:latin typeface="CronosPro-Regular"/>
                <a:cs typeface="CronosPro-Regular"/>
              </a:rPr>
              <a:t>] is built-in to language </a:t>
            </a:r>
          </a:p>
        </p:txBody>
      </p:sp>
    </p:spTree>
    <p:extLst>
      <p:ext uri="{BB962C8B-B14F-4D97-AF65-F5344CB8AC3E}">
        <p14:creationId xmlns:p14="http://schemas.microsoft.com/office/powerpoint/2010/main" val="399139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F2946-7F1E-FD49-9925-9DA05798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21DF8-1B2A-5D40-9878-206625741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D94F-6B98-1448-A541-563082A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Lazy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FABD-6642-094E-8B39-1969E66C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force</a:t>
            </a:r>
            <a:r>
              <a:rPr lang="en-US" dirty="0"/>
              <a:t>:  can implement yourself with references</a:t>
            </a:r>
          </a:p>
          <a:p>
            <a:r>
              <a:rPr lang="en-US" b="1" dirty="0">
                <a:latin typeface="Courier" pitchFamily="2" charset="0"/>
              </a:rPr>
              <a:t>lazy</a:t>
            </a:r>
            <a:r>
              <a:rPr lang="en-US" dirty="0"/>
              <a:t>:  can’t implement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D0007-297F-CD48-9EFA-0F7C3847685A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27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laziness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implement streams with </a:t>
            </a:r>
            <a:r>
              <a:rPr lang="en-US" b="1" dirty="0">
                <a:latin typeface="Courier" pitchFamily="2" charset="0"/>
              </a:rPr>
              <a:t>Lazy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US" dirty="0"/>
              <a:t>See textbook exercise </a:t>
            </a:r>
            <a:r>
              <a:rPr lang="en-US" b="1" dirty="0"/>
              <a:t>lazy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7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Thanksgiving Break!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This is happily lazy.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  <p:pic>
        <p:nvPicPr>
          <p:cNvPr id="4" name="Picture 3" descr="yL54fcd5Fc-6.png">
            <a:extLst>
              <a:ext uri="{FF2B5EF4-FFF2-40B4-BE49-F238E27FC236}">
                <a16:creationId xmlns:a16="http://schemas.microsoft.com/office/drawing/2014/main" id="{F94F3907-FEE7-7442-828F-D0AA9CC87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Final unit of course:  </a:t>
            </a:r>
            <a:r>
              <a:rPr lang="en-US" dirty="0"/>
              <a:t>Advanced functional programming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Laziness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DD70E-54B2-B049-B0C1-15B0BD24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C5DF5-3B28-3F4D-942A-E8AB9E2D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92445-4A6C-3A4A-9BB9-D27805A08E7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31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11E1F-8147-804B-A711-0B95EB5B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“Infinite”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852BB-7EE4-0E4C-B96F-DDF46B66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an infinite length list fit in a finite computer memory?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F5CA-5E6B-A744-B3CA-BD79AF51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3863181"/>
            <a:ext cx="4102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880FE-83C1-3342-B230-DFE117A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7504-5953-6B47-BE98-2C73CE21C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</a:t>
            </a:r>
            <a:r>
              <a:rPr lang="en-US" dirty="0">
                <a:solidFill>
                  <a:schemeClr val="accent6"/>
                </a:solidFill>
              </a:rPr>
              <a:t>infinite lists</a:t>
            </a:r>
            <a:r>
              <a:rPr lang="en-US" dirty="0"/>
              <a:t>, sequences, delayed lists, lazy lists</a:t>
            </a:r>
          </a:p>
        </p:txBody>
      </p:sp>
    </p:spTree>
    <p:extLst>
      <p:ext uri="{BB962C8B-B14F-4D97-AF65-F5344CB8AC3E}">
        <p14:creationId xmlns:p14="http://schemas.microsoft.com/office/powerpoint/2010/main" val="110863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</a:t>
            </a:r>
            <a:r>
              <a:rPr lang="en-US" dirty="0" err="1">
                <a:solidFill>
                  <a:srgbClr val="565656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] is a 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</TotalTime>
  <Words>815</Words>
  <Application>Microsoft Macintosh PowerPoint</Application>
  <PresentationFormat>On-screen Show (4:3)</PresentationFormat>
  <Paragraphs>207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Recursive Values</vt:lpstr>
      <vt:lpstr>“Infinite” lists</vt:lpstr>
      <vt:lpstr>Clicker Question 2</vt:lpstr>
      <vt:lpstr>Streams</vt:lpstr>
      <vt:lpstr>List representation</vt:lpstr>
      <vt:lpstr>Stream representation?</vt:lpstr>
      <vt:lpstr>Stream representation?</vt:lpstr>
      <vt:lpstr>Stream representation?</vt:lpstr>
      <vt:lpstr>PowerPoint Presentation</vt:lpstr>
      <vt:lpstr>PowerPoint Presentation</vt:lpstr>
      <vt:lpstr>Stream representation</vt:lpstr>
      <vt:lpstr>Notation</vt:lpstr>
      <vt:lpstr>Stream sum</vt:lpstr>
      <vt:lpstr>Laziness</vt:lpstr>
      <vt:lpstr>Lazy</vt:lpstr>
      <vt:lpstr>Lazy</vt:lpstr>
      <vt:lpstr>Implementing Lazy</vt:lpstr>
      <vt:lpstr>Streams and laziness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509</cp:revision>
  <cp:lastPrinted>2018-10-02T16:28:07Z</cp:lastPrinted>
  <dcterms:created xsi:type="dcterms:W3CDTF">2014-08-25T19:49:24Z</dcterms:created>
  <dcterms:modified xsi:type="dcterms:W3CDTF">2019-11-25T18:21:13Z</dcterms:modified>
</cp:coreProperties>
</file>