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41" r:id="rId2"/>
    <p:sldId id="528" r:id="rId3"/>
    <p:sldId id="527" r:id="rId4"/>
    <p:sldId id="442" r:id="rId5"/>
    <p:sldId id="497" r:id="rId6"/>
    <p:sldId id="449" r:id="rId7"/>
    <p:sldId id="529" r:id="rId8"/>
    <p:sldId id="492" r:id="rId9"/>
    <p:sldId id="500" r:id="rId10"/>
    <p:sldId id="453" r:id="rId11"/>
    <p:sldId id="464" r:id="rId12"/>
    <p:sldId id="470" r:id="rId13"/>
    <p:sldId id="531" r:id="rId14"/>
    <p:sldId id="524" r:id="rId15"/>
    <p:sldId id="471" r:id="rId16"/>
    <p:sldId id="526" r:id="rId17"/>
    <p:sldId id="525" r:id="rId18"/>
    <p:sldId id="532" r:id="rId19"/>
    <p:sldId id="491" r:id="rId20"/>
    <p:sldId id="484" r:id="rId21"/>
    <p:sldId id="530" r:id="rId22"/>
    <p:sldId id="501" r:id="rId23"/>
    <p:sldId id="502" r:id="rId24"/>
    <p:sldId id="503" r:id="rId25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0432FF"/>
    <a:srgbClr val="FF8AD8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9"/>
    <p:restoredTop sz="72995"/>
  </p:normalViewPr>
  <p:slideViewPr>
    <p:cSldViewPr snapToGrid="0" snapToObjects="1">
      <p:cViewPr varScale="1">
        <p:scale>
          <a:sx n="98" d="100"/>
          <a:sy n="98" d="100"/>
        </p:scale>
        <p:origin x="2096" y="1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7F125-181F-9A48-A24E-AAD89CB055B5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75FD5-AB21-4C45-BFE8-1D3F02B4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2 copies, start at 9:59:58</a:t>
            </a:r>
          </a:p>
          <a:p>
            <a:r>
              <a:rPr lang="en-US" dirty="0"/>
              <a:t>V</a:t>
            </a:r>
            <a:r>
              <a:rPr lang="en-US" baseline="0" dirty="0"/>
              <a:t>ariants are "tagged unions"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25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3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back at shapes:  both + and x</a:t>
            </a:r>
          </a:p>
          <a:p>
            <a:r>
              <a:rPr lang="en-US" dirty="0"/>
              <a:t>But you could also have a record with a field whose type is variant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8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simplest variant: 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primary_color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more complicated variant with non-constant constructors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radius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float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point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of point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later: when we do note warning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(b -. a) /. 2.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center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| Point p -&gt; p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 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 add this later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 code for [center] above is equivalent to this more verbose version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that doesn't take advantage of various pieces of syntactic sugar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and pattern syntax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center_verbose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match s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Rectangle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lower_left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upper_right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(mid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mid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y_ll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y_ur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81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string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poor engineering to copy code!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parameterized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(_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3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(*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lists are just parameterized recursive variants 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</a:t>
            </a: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[]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of '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'a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mylist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0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_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 + length 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9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solve a very real problem that you know from Java: null pointer exceptions</a:t>
            </a:r>
          </a:p>
          <a:p>
            <a:r>
              <a:rPr lang="en-US" dirty="0"/>
              <a:t>(But options are more general than that.)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8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"Maybe" something in the box, maybe not</a:t>
            </a:r>
          </a:p>
          <a:p>
            <a:endParaRPr lang="en-US" dirty="0"/>
          </a:p>
          <a:p>
            <a:r>
              <a:rPr lang="en-US" dirty="0"/>
              <a:t>Options are parameterized but not recursive variants.</a:t>
            </a:r>
          </a:p>
          <a:p>
            <a:endParaRPr lang="en-US" dirty="0"/>
          </a:p>
          <a:p>
            <a:pPr marL="0" marR="0" lvl="0" indent="0" algn="l" defTabSz="5094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;;</a:t>
            </a:r>
          </a:p>
          <a:p>
            <a:endParaRPr lang="en-US" dirty="0"/>
          </a:p>
          <a:p>
            <a:r>
              <a:rPr lang="en-US" sz="1300" b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rec </a:t>
            </a:r>
            <a:r>
              <a:rPr lang="en-US" sz="13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[]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::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endParaRPr lang="en-US" sz="13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match </a:t>
            </a:r>
            <a:r>
              <a:rPr lang="en-US" sz="13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list_max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 with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</a:t>
            </a:r>
          </a:p>
          <a:p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3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en-US" sz="13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(max h 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8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the problem is that programmers forget to check whether something is null or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084143"/>
            <a:ext cx="7040880" cy="995622"/>
          </a:xfrm>
        </p:spPr>
        <p:txBody>
          <a:bodyPr>
            <a:normAutofit/>
          </a:bodyPr>
          <a:lstStyle>
            <a:lvl1pPr marL="0" indent="0" algn="ctr">
              <a:buNone/>
              <a:defRPr sz="4000" i="0">
                <a:solidFill>
                  <a:schemeClr val="accent1"/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08760" y="6392624"/>
            <a:ext cx="7040880" cy="539998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508760" y="4704822"/>
            <a:ext cx="7040880" cy="1138872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53" y="451793"/>
            <a:ext cx="6222797" cy="22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7"/>
            <a:ext cx="2263140" cy="6631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631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7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813560"/>
            <a:ext cx="4442460" cy="51294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9/10/19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9/10/19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09412" rtl="0" eaLnBrk="1" latinLnBrk="0" hangingPunct="1">
        <a:spcBef>
          <a:spcPct val="0"/>
        </a:spcBef>
        <a:buNone/>
        <a:defRPr sz="49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Union</a:t>
            </a:r>
            <a:r>
              <a:rPr lang="en-US" dirty="0"/>
              <a:t> by The Black Eyed Peas (feat. Sting)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8824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4E4FD-661E-E846-B577-D0F390D424BA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539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Parameterized variants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DF04C-B8B2-9340-BB7F-0630C703C428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643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OCaml</a:t>
            </a:r>
            <a:r>
              <a:rPr lang="en-US" dirty="0"/>
              <a:t> just codes up lists as variants: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[]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(</a:t>
            </a:r>
            <a:r>
              <a:rPr lang="en-US" sz="2700" dirty="0">
                <a:solidFill>
                  <a:srgbClr val="F79646"/>
                </a:solidFill>
                <a:latin typeface="Courier"/>
              </a:rPr>
              <a:t>::</a:t>
            </a:r>
            <a:r>
              <a:rPr lang="en-US" sz="2700" dirty="0">
                <a:latin typeface="Courier"/>
              </a:rPr>
              <a:t>)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en-US" sz="2700" dirty="0">
                <a:solidFill>
                  <a:srgbClr val="0000DF"/>
                </a:solidFill>
                <a:latin typeface="Courier"/>
              </a:rPr>
              <a:t> </a:t>
            </a:r>
            <a:r>
              <a:rPr lang="en-US" sz="27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700" dirty="0">
                <a:solidFill>
                  <a:srgbClr val="000000"/>
                </a:solidFill>
                <a:latin typeface="Courier"/>
              </a:rPr>
              <a:t>a list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Courier"/>
                <a:cs typeface="Courier"/>
              </a:rPr>
              <a:t>list</a:t>
            </a:r>
            <a:r>
              <a:rPr lang="en-US" dirty="0"/>
              <a:t> is a </a:t>
            </a:r>
            <a:r>
              <a:rPr lang="en-US" dirty="0">
                <a:solidFill>
                  <a:schemeClr val="accent1"/>
                </a:solidFill>
              </a:rPr>
              <a:t>type constructor</a:t>
            </a:r>
            <a:r>
              <a:rPr lang="en-US" dirty="0"/>
              <a:t> parameterized on type variable </a:t>
            </a:r>
            <a:r>
              <a:rPr lang="en-US" b="1" dirty="0">
                <a:latin typeface="Courier"/>
                <a:cs typeface="Courier"/>
              </a:rPr>
              <a:t>'a</a:t>
            </a:r>
          </a:p>
          <a:p>
            <a:r>
              <a:rPr lang="en-US" b="1" dirty="0">
                <a:latin typeface="Courier"/>
                <a:cs typeface="Courier"/>
              </a:rPr>
              <a:t>[]</a:t>
            </a:r>
            <a:r>
              <a:rPr lang="en-US" dirty="0"/>
              <a:t> and </a:t>
            </a:r>
            <a:r>
              <a:rPr lang="en-US" b="1" dirty="0">
                <a:latin typeface="Courier"/>
                <a:cs typeface="Courier"/>
              </a:rPr>
              <a:t>::</a:t>
            </a:r>
            <a:r>
              <a:rPr lang="en-US" dirty="0"/>
              <a:t>  are constructors</a:t>
            </a:r>
          </a:p>
        </p:txBody>
      </p:sp>
    </p:spTree>
    <p:extLst>
      <p:ext uri="{BB962C8B-B14F-4D97-AF65-F5344CB8AC3E}">
        <p14:creationId xmlns:p14="http://schemas.microsoft.com/office/powerpoint/2010/main" val="33146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D571E-EFEA-954D-917B-91874B2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7226E-A1F6-FB41-8934-98BEA425F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BDC09-A683-BE4A-9F38-142FB1F3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19F7-11DB-FB41-9809-39A74B915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7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Option: A built-in 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700" b="1" dirty="0">
              <a:solidFill>
                <a:srgbClr val="6B0001"/>
              </a:solidFill>
              <a:latin typeface="Courier-Bold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 option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None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Some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url.jpg">
            <a:extLst>
              <a:ext uri="{FF2B5EF4-FFF2-40B4-BE49-F238E27FC236}">
                <a16:creationId xmlns:a16="http://schemas.microsoft.com/office/drawing/2014/main" id="{5E2174A3-C247-8543-B6B1-3AA36C622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26" y="3371345"/>
            <a:ext cx="5048510" cy="4207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FD54A8-47DD-D04B-8015-E6D9374FB970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1989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0C25D6-9F81-D443-9A88-BAB46D21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91" y="1920167"/>
            <a:ext cx="2794000" cy="2794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79953AA-A8B2-1341-8EC7-DFD933B5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Tony Hoare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702D6-58D9-EC4D-946F-156B53D5AB4F}"/>
              </a:ext>
            </a:extLst>
          </p:cNvPr>
          <p:cNvSpPr txBox="1"/>
          <p:nvPr/>
        </p:nvSpPr>
        <p:spPr>
          <a:xfrm>
            <a:off x="1556951" y="4806156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Cronos Pro" panose="020C0502030403020304" pitchFamily="34" charset="77"/>
              </a:rPr>
              <a:t>b. 1934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9CF32-22A5-2049-8338-2AB96E8EDF42}"/>
              </a:ext>
            </a:extLst>
          </p:cNvPr>
          <p:cNvSpPr txBox="1"/>
          <p:nvPr/>
        </p:nvSpPr>
        <p:spPr>
          <a:xfrm>
            <a:off x="4351696" y="2092182"/>
            <a:ext cx="4713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ronos Pro" panose="020C0502030403020304" pitchFamily="34" charset="77"/>
              </a:rPr>
              <a:t>Turing Award 1980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For his “fundamental contributions to the definition and design of programming languages.”</a:t>
            </a:r>
          </a:p>
          <a:p>
            <a:endParaRPr lang="en-US" sz="2400" dirty="0">
              <a:latin typeface="Cronos Pro" panose="020C0502030403020304" pitchFamily="34" charset="77"/>
            </a:endParaRPr>
          </a:p>
          <a:p>
            <a:r>
              <a:rPr lang="en-US" sz="2400" dirty="0">
                <a:latin typeface="Cronos Pro" panose="020C0502030403020304" pitchFamily="34" charset="77"/>
              </a:rPr>
              <a:t>Inventor of quicksort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5A98DC-4799-D244-8617-E27A73AF5183}"/>
              </a:ext>
            </a:extLst>
          </p:cNvPr>
          <p:cNvSpPr/>
          <p:nvPr/>
        </p:nvSpPr>
        <p:spPr>
          <a:xfrm>
            <a:off x="1672046" y="5617679"/>
            <a:ext cx="6946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“I call [</a:t>
            </a:r>
            <a:r>
              <a:rPr lang="en-US" dirty="0">
                <a:solidFill>
                  <a:schemeClr val="accent1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chemeClr val="accent1"/>
                </a:solidFill>
                <a:latin typeface="Cronos Pro" panose="020C0502030403020304" pitchFamily="34" charset="77"/>
              </a:rPr>
              <a:t>] my billion-dollar mistake</a:t>
            </a:r>
            <a:r>
              <a:rPr lang="en-US" dirty="0">
                <a:latin typeface="Cronos Pro" panose="020C0502030403020304" pitchFamily="34" charset="77"/>
              </a:rPr>
              <a:t>…I was designing the…type system for…an object-oriented language. I couldn’t resist the temptation to put in a null reference…This has led to innumerable errors, vulnerabilities, and system crashes, which have probably caused a billion dollars of pain and damage in the last forty years."</a:t>
            </a:r>
          </a:p>
        </p:txBody>
      </p:sp>
    </p:spTree>
    <p:extLst>
      <p:ext uri="{BB962C8B-B14F-4D97-AF65-F5344CB8AC3E}">
        <p14:creationId xmlns:p14="http://schemas.microsoft.com/office/powerpoint/2010/main" val="303670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F48E4-4C65-E441-87F3-01C63D67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4" y="110836"/>
            <a:ext cx="7557655" cy="75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7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C1B4-1A9C-2044-96E1-C1721E8E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09614-1522-C748-88D9-C38A2931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 are extensible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exn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3500" b="1" dirty="0">
                <a:solidFill>
                  <a:srgbClr val="6B0001"/>
                </a:solidFill>
                <a:latin typeface="Courier-Bold"/>
              </a:rPr>
              <a:t>exception </a:t>
            </a:r>
            <a:r>
              <a:rPr lang="en-US" sz="3500" dirty="0" err="1">
                <a:solidFill>
                  <a:srgbClr val="000000"/>
                </a:solidFill>
                <a:latin typeface="Courier"/>
              </a:rPr>
              <a:t>MyNewException</a:t>
            </a:r>
            <a:r>
              <a:rPr lang="en-US" sz="35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2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200" dirty="0">
                <a:solidFill>
                  <a:srgbClr val="000000"/>
                </a:solidFill>
                <a:latin typeface="Courier"/>
              </a:rPr>
              <a:t> string</a:t>
            </a:r>
            <a:endParaRPr lang="en-US" sz="35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r>
              <a:rPr lang="en-US" dirty="0"/>
              <a:t> is an </a:t>
            </a:r>
            <a:r>
              <a:rPr lang="en-US" dirty="0">
                <a:solidFill>
                  <a:schemeClr val="accent1"/>
                </a:solidFill>
              </a:rPr>
              <a:t>extensible</a:t>
            </a:r>
            <a:r>
              <a:rPr lang="en-US" dirty="0"/>
              <a:t> variant that may have new constructors added after its original definition</a:t>
            </a:r>
          </a:p>
          <a:p>
            <a:r>
              <a:rPr lang="en-US" dirty="0"/>
              <a:t>Raise exceptions with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, where </a:t>
            </a:r>
            <a:r>
              <a:rPr lang="en-US" b="1" dirty="0">
                <a:latin typeface="Courier"/>
                <a:cs typeface="Courier"/>
              </a:rPr>
              <a:t>e</a:t>
            </a:r>
            <a:r>
              <a:rPr lang="en-US" dirty="0"/>
              <a:t> is a value of type </a:t>
            </a:r>
            <a:r>
              <a:rPr lang="en-US" b="1" dirty="0" err="1">
                <a:latin typeface="Courier"/>
                <a:cs typeface="Courier"/>
              </a:rPr>
              <a:t>exn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dirty="0"/>
              <a:t>Handle exceptions with pattern matching, just like you would process any variant</a:t>
            </a:r>
            <a:endParaRPr lang="en-US" b="1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0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8620B9-5B18-414F-8CF5-0CA875B1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B2199-A280-9644-AB01-D7EFE0851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75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880785"/>
          </a:xfrm>
        </p:spPr>
        <p:txBody>
          <a:bodyPr>
            <a:normAutofit/>
          </a:bodyPr>
          <a:lstStyle/>
          <a:p>
            <a:pPr marL="382059" lvl="1" indent="-382059">
              <a:buFont typeface="Arial"/>
              <a:buChar char="•"/>
            </a:pPr>
            <a:r>
              <a:rPr lang="en-US" sz="3600" dirty="0"/>
              <a:t>[Mon] R2 due</a:t>
            </a:r>
          </a:p>
          <a:p>
            <a:pPr marL="382059" lvl="1" indent="-382059">
              <a:buFont typeface="Arial"/>
              <a:buChar char="•"/>
            </a:pPr>
            <a:r>
              <a:rPr lang="en-US" sz="3600" dirty="0"/>
              <a:t>[Mon] Level Up: git</a:t>
            </a:r>
          </a:p>
          <a:p>
            <a:pPr marL="382059" lvl="1" indent="-382059">
              <a:buFont typeface="Arial"/>
              <a:buChar char="•"/>
            </a:pPr>
            <a:endParaRPr lang="en-US" sz="36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powerful.</a:t>
            </a:r>
          </a:p>
          <a:p>
            <a:pPr marL="0" indent="0" algn="ctr">
              <a:buNone/>
            </a:pPr>
            <a:r>
              <a:rPr lang="en-US" sz="57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7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71503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4368-7B91-394F-BACD-772A8F0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recitation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2AE9-7929-AE40-A84D-B9CF4888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4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473EB-CC08-AE45-BCA9-21C0743ED2AE}"/>
              </a:ext>
            </a:extLst>
          </p:cNvPr>
          <p:cNvSpPr txBox="1"/>
          <p:nvPr/>
        </p:nvSpPr>
        <p:spPr>
          <a:xfrm>
            <a:off x="2798618" y="-1163782"/>
            <a:ext cx="4570482" cy="92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9800" dirty="0">
                <a:latin typeface="Cronos Pro" panose="020C0502030403020304" pitchFamily="34" charset="77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A899A-4F3E-2F42-9CA3-BE1F9BEEB12F}"/>
              </a:ext>
            </a:extLst>
          </p:cNvPr>
          <p:cNvSpPr txBox="1"/>
          <p:nvPr/>
        </p:nvSpPr>
        <p:spPr>
          <a:xfrm>
            <a:off x="3540006" y="6622473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Cronos Pro" panose="020C0502030403020304" pitchFamily="34" charset="77"/>
              </a:rPr>
              <a:t>One Of: Sum Type</a:t>
            </a:r>
            <a:endParaRPr lang="en-US" sz="3200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4748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1473EB-CC08-AE45-BCA9-21C0743ED2AE}"/>
              </a:ext>
            </a:extLst>
          </p:cNvPr>
          <p:cNvSpPr txBox="1"/>
          <p:nvPr/>
        </p:nvSpPr>
        <p:spPr>
          <a:xfrm>
            <a:off x="2798618" y="-1163782"/>
            <a:ext cx="4570482" cy="929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9800" dirty="0">
                <a:latin typeface="Cronos Pro" panose="020C0502030403020304" pitchFamily="34" charset="77"/>
              </a:rPr>
              <a:t>×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EC20D-9789-484E-8538-7D8758439109}"/>
              </a:ext>
            </a:extLst>
          </p:cNvPr>
          <p:cNvSpPr txBox="1"/>
          <p:nvPr/>
        </p:nvSpPr>
        <p:spPr>
          <a:xfrm>
            <a:off x="3225818" y="6594764"/>
            <a:ext cx="3716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  <a:latin typeface="Cronos Pro" panose="020C0502030403020304" pitchFamily="34" charset="77"/>
              </a:rPr>
              <a:t>Each Of: Product Type</a:t>
            </a:r>
            <a:endParaRPr lang="en-US" sz="3200" dirty="0">
              <a:latin typeface="Cronos Pro" panose="020C05020304030203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7320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E54F9-E9DE-8349-A64D-4C58E979D0A4}"/>
              </a:ext>
            </a:extLst>
          </p:cNvPr>
          <p:cNvSpPr txBox="1"/>
          <p:nvPr/>
        </p:nvSpPr>
        <p:spPr>
          <a:xfrm>
            <a:off x="1194926" y="1745672"/>
            <a:ext cx="780053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dirty="0">
                <a:latin typeface="Cronos Pro" panose="020C0502030403020304" pitchFamily="34" charset="77"/>
              </a:rPr>
              <a:t>Algebraic</a:t>
            </a:r>
            <a:br>
              <a:rPr lang="en-US" sz="13800" dirty="0">
                <a:latin typeface="Cronos Pro" panose="020C0502030403020304" pitchFamily="34" charset="77"/>
              </a:rPr>
            </a:br>
            <a:r>
              <a:rPr lang="en-US" sz="13800" dirty="0">
                <a:latin typeface="Cronos Pro" panose="020C0502030403020304" pitchFamily="34" charset="77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9325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1AACE3-C1B4-A34F-8EE4-9A348C5E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WICC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F77F0-6A22-E14D-8E75-562D08A9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Women in Computing at Cornell</a:t>
            </a:r>
          </a:p>
        </p:txBody>
      </p:sp>
    </p:spTree>
    <p:extLst>
      <p:ext uri="{BB962C8B-B14F-4D97-AF65-F5344CB8AC3E}">
        <p14:creationId xmlns:p14="http://schemas.microsoft.com/office/powerpoint/2010/main" val="23869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Previously in 3110:</a:t>
            </a:r>
          </a:p>
          <a:p>
            <a:r>
              <a:rPr lang="en-US" dirty="0"/>
              <a:t>Lists, records, tuples</a:t>
            </a:r>
          </a:p>
          <a:p>
            <a:r>
              <a:rPr lang="en-US" dirty="0"/>
              <a:t>Pattern matching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Today: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38599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F8E-E673-6347-9F2C-ADB27897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0C65F-9265-594B-9D5D-FBAA4E215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DFC3-D176-D04D-82A4-8D7ADFFBE19F}"/>
              </a:ext>
            </a:extLst>
          </p:cNvPr>
          <p:cNvSpPr txBox="1"/>
          <p:nvPr/>
        </p:nvSpPr>
        <p:spPr>
          <a:xfrm>
            <a:off x="8641447" y="7149889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716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 definition 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type t =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C1 of t1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... </a:t>
            </a:r>
          </a:p>
          <a:p>
            <a:pPr marL="0" indent="0">
              <a:buNone/>
            </a:pPr>
            <a:r>
              <a:rPr lang="en-US" sz="4000" b="1" dirty="0">
                <a:latin typeface="Courier"/>
                <a:cs typeface="Courier"/>
              </a:rPr>
              <a:t>| Cn of </a:t>
            </a:r>
            <a:r>
              <a:rPr lang="en-US" sz="4000" b="1" dirty="0" err="1">
                <a:latin typeface="Courier"/>
                <a:cs typeface="Courier"/>
              </a:rPr>
              <a:t>tn</a:t>
            </a:r>
            <a:endParaRPr lang="en-US" sz="40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6F5D875-9F5A-6646-AA4A-7AF377FA1B7D}"/>
              </a:ext>
            </a:extLst>
          </p:cNvPr>
          <p:cNvSpPr/>
          <p:nvPr/>
        </p:nvSpPr>
        <p:spPr>
          <a:xfrm>
            <a:off x="1454727" y="6471016"/>
            <a:ext cx="3574473" cy="1246909"/>
          </a:xfrm>
          <a:prstGeom prst="wedgeRoundRectCallout">
            <a:avLst>
              <a:gd name="adj1" fmla="val -46414"/>
              <a:gd name="adj2" fmla="val -97500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Constructors</a:t>
            </a:r>
            <a:r>
              <a:rPr lang="en-US" sz="3600" dirty="0">
                <a:latin typeface="Cronos Pro" panose="020C0502030403020304" pitchFamily="34" charset="77"/>
              </a:rPr>
              <a:t> </a:t>
            </a:r>
            <a:br>
              <a:rPr lang="en-US" sz="3600" dirty="0">
                <a:latin typeface="Cronos Pro" panose="020C0502030403020304" pitchFamily="34" charset="77"/>
              </a:rPr>
            </a:br>
            <a:r>
              <a:rPr lang="en-US" sz="3600" i="1" dirty="0">
                <a:latin typeface="Cronos Pro" panose="020C0502030403020304" pitchFamily="34" charset="77"/>
              </a:rPr>
              <a:t>aka </a:t>
            </a:r>
            <a:r>
              <a:rPr lang="en-US" sz="3600" dirty="0">
                <a:latin typeface="Cronos Pro" panose="020C0502030403020304" pitchFamily="34" charset="77"/>
              </a:rPr>
              <a:t>tags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DEB200B-A94A-304A-951A-29E79EFD7BBD}"/>
              </a:ext>
            </a:extLst>
          </p:cNvPr>
          <p:cNvSpPr/>
          <p:nvPr/>
        </p:nvSpPr>
        <p:spPr>
          <a:xfrm>
            <a:off x="5029200" y="1813561"/>
            <a:ext cx="3574473" cy="1705274"/>
          </a:xfrm>
          <a:prstGeom prst="wedgeRoundRectCallout">
            <a:avLst>
              <a:gd name="adj1" fmla="val -86724"/>
              <a:gd name="adj2" fmla="val 87876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Optional data </a:t>
            </a:r>
            <a:r>
              <a:rPr lang="en-US" sz="3600" dirty="0">
                <a:solidFill>
                  <a:schemeClr val="accent3"/>
                </a:solidFill>
                <a:latin typeface="Cronos Pro" panose="020C0502030403020304" pitchFamily="34" charset="77"/>
              </a:rPr>
              <a:t>carried</a:t>
            </a:r>
            <a:r>
              <a:rPr lang="en-US" sz="3600" dirty="0">
                <a:latin typeface="Cronos Pro" panose="020C0502030403020304" pitchFamily="34" charset="77"/>
              </a:rPr>
              <a:t> by constructor</a:t>
            </a:r>
          </a:p>
        </p:txBody>
      </p:sp>
    </p:spTree>
    <p:extLst>
      <p:ext uri="{BB962C8B-B14F-4D97-AF65-F5344CB8AC3E}">
        <p14:creationId xmlns:p14="http://schemas.microsoft.com/office/powerpoint/2010/main" val="315645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B23AC-8C89-9648-8708-2108C63A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94B33-3EE7-4E4D-A429-DC09D554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63676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string_or_int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String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63676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endParaRPr lang="en-US" i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464C4-2A33-924E-AB71-7B87B52B4AF5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>
                <a:latin typeface="Cronos Pro" panose="020C0502030403020304" pitchFamily="34" charset="77"/>
              </a:rPr>
              <a:t>strings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EA718-4E2A-2B4B-BD76-827A5B20739A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40A0-B4EB-CB44-BBEE-FA0E813416A4}"/>
              </a:ext>
            </a:extLst>
          </p:cNvPr>
          <p:cNvSpPr txBox="1"/>
          <p:nvPr/>
        </p:nvSpPr>
        <p:spPr>
          <a:xfrm>
            <a:off x="4618474" y="4911408"/>
            <a:ext cx="1023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∪</a:t>
            </a:r>
          </a:p>
        </p:txBody>
      </p:sp>
    </p:spTree>
    <p:extLst>
      <p:ext uri="{BB962C8B-B14F-4D97-AF65-F5344CB8AC3E}">
        <p14:creationId xmlns:p14="http://schemas.microsoft.com/office/powerpoint/2010/main" val="349393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Variant: </a:t>
            </a:r>
            <a:r>
              <a:rPr lang="en-US" dirty="0">
                <a:solidFill>
                  <a:schemeClr val="accent3"/>
                </a:solidFill>
              </a:rPr>
              <a:t>tagged 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813560"/>
            <a:ext cx="9052560" cy="558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Courier"/>
              </a:rPr>
              <a:t>blue_or_pink_int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Blue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Pink </a:t>
            </a:r>
            <a:r>
              <a:rPr lang="en-US" sz="31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31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3100" b="1" dirty="0" err="1">
                <a:solidFill>
                  <a:srgbClr val="6B0001"/>
                </a:solidFill>
                <a:latin typeface="Courier-Bold"/>
              </a:rPr>
              <a:t>int</a:t>
            </a:r>
            <a:endParaRPr lang="en-US" sz="3100" dirty="0">
              <a:solidFill>
                <a:srgbClr val="000000"/>
              </a:solidFill>
              <a:latin typeface="Courier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C87B35-A00C-224A-A61A-886FE97419C0}"/>
              </a:ext>
            </a:extLst>
          </p:cNvPr>
          <p:cNvSpPr/>
          <p:nvPr/>
        </p:nvSpPr>
        <p:spPr>
          <a:xfrm>
            <a:off x="2535383" y="4655128"/>
            <a:ext cx="2022763" cy="1995054"/>
          </a:xfrm>
          <a:prstGeom prst="ellipse">
            <a:avLst/>
          </a:prstGeom>
          <a:solidFill>
            <a:srgbClr val="0432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E05F61-C07F-7941-8589-188D24D3633B}"/>
              </a:ext>
            </a:extLst>
          </p:cNvPr>
          <p:cNvSpPr/>
          <p:nvPr/>
        </p:nvSpPr>
        <p:spPr>
          <a:xfrm>
            <a:off x="5646420" y="4655128"/>
            <a:ext cx="2022763" cy="1995054"/>
          </a:xfrm>
          <a:prstGeom prst="ellipse">
            <a:avLst/>
          </a:prstGeom>
          <a:solidFill>
            <a:srgbClr val="FF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dirty="0" err="1">
                <a:latin typeface="Cronos Pro" panose="020C0502030403020304" pitchFamily="34" charset="77"/>
              </a:rPr>
              <a:t>ints</a:t>
            </a:r>
            <a:endParaRPr lang="en-US" sz="3600" dirty="0">
              <a:latin typeface="Cronos Pro" panose="020C05020304030203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48C9C-EBE8-6442-B1B7-03E54320C626}"/>
              </a:ext>
            </a:extLst>
          </p:cNvPr>
          <p:cNvSpPr txBox="1"/>
          <p:nvPr/>
        </p:nvSpPr>
        <p:spPr>
          <a:xfrm>
            <a:off x="4618474" y="4911408"/>
            <a:ext cx="10406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Cronos Pro" panose="020C0502030403020304" pitchFamily="34" charset="77"/>
              </a:rPr>
              <a:t>⨄</a:t>
            </a:r>
          </a:p>
        </p:txBody>
      </p:sp>
    </p:spTree>
    <p:extLst>
      <p:ext uri="{BB962C8B-B14F-4D97-AF65-F5344CB8AC3E}">
        <p14:creationId xmlns:p14="http://schemas.microsoft.com/office/powerpoint/2010/main" val="3338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rtlCol="0" anchor="ctr"/>
      <a:lstStyle>
        <a:defPPr algn="ctr">
          <a:defRPr sz="3600" dirty="0" smtClean="0">
            <a:latin typeface="Cronos Pro" panose="020C0502030403020304" pitchFamily="34" charset="77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Cronos Pro" panose="020C0502030403020304" pitchFamily="34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3246</TotalTime>
  <Words>482</Words>
  <Application>Microsoft Macintosh PowerPoint</Application>
  <PresentationFormat>Custom</PresentationFormat>
  <Paragraphs>173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</vt:lpstr>
      <vt:lpstr>Courier-Bold</vt:lpstr>
      <vt:lpstr>Cronos Pro</vt:lpstr>
      <vt:lpstr>CronosPro-Regular</vt:lpstr>
      <vt:lpstr>Engravers MT</vt:lpstr>
      <vt:lpstr>Wingdings</vt:lpstr>
      <vt:lpstr>Office Theme</vt:lpstr>
      <vt:lpstr>PowerPoint Presentation</vt:lpstr>
      <vt:lpstr>Clicker Question 1</vt:lpstr>
      <vt:lpstr>WICC</vt:lpstr>
      <vt:lpstr>Review</vt:lpstr>
      <vt:lpstr>Variants</vt:lpstr>
      <vt:lpstr>Variant types</vt:lpstr>
      <vt:lpstr>Clicker Question 2</vt:lpstr>
      <vt:lpstr>Variant: union</vt:lpstr>
      <vt:lpstr>Variant: tagged union</vt:lpstr>
      <vt:lpstr>Recursive variants</vt:lpstr>
      <vt:lpstr>Parameterized variants</vt:lpstr>
      <vt:lpstr>List implementation</vt:lpstr>
      <vt:lpstr>Clicker Question 3</vt:lpstr>
      <vt:lpstr>Options</vt:lpstr>
      <vt:lpstr>Option: A built-in variant</vt:lpstr>
      <vt:lpstr>Tony Hoare</vt:lpstr>
      <vt:lpstr>PowerPoint Presentation</vt:lpstr>
      <vt:lpstr>Exceptions</vt:lpstr>
      <vt:lpstr>Exceptions are extensible variants</vt:lpstr>
      <vt:lpstr>Upcoming events</vt:lpstr>
      <vt:lpstr>Move to recitation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297</cp:revision>
  <cp:lastPrinted>2016-07-21T01:04:13Z</cp:lastPrinted>
  <dcterms:created xsi:type="dcterms:W3CDTF">2014-08-25T19:49:24Z</dcterms:created>
  <dcterms:modified xsi:type="dcterms:W3CDTF">2019-09-11T01:38:31Z</dcterms:modified>
</cp:coreProperties>
</file>