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41" r:id="rId2"/>
    <p:sldId id="574" r:id="rId3"/>
    <p:sldId id="443" r:id="rId4"/>
    <p:sldId id="451" r:id="rId5"/>
    <p:sldId id="450" r:id="rId6"/>
    <p:sldId id="452" r:id="rId7"/>
    <p:sldId id="546" r:id="rId8"/>
    <p:sldId id="562" r:id="rId9"/>
    <p:sldId id="453" r:id="rId10"/>
    <p:sldId id="454" r:id="rId11"/>
    <p:sldId id="542" r:id="rId12"/>
    <p:sldId id="543" r:id="rId13"/>
    <p:sldId id="563" r:id="rId14"/>
    <p:sldId id="548" r:id="rId15"/>
    <p:sldId id="549" r:id="rId16"/>
    <p:sldId id="567" r:id="rId17"/>
    <p:sldId id="564" r:id="rId18"/>
    <p:sldId id="560" r:id="rId19"/>
    <p:sldId id="566" r:id="rId20"/>
    <p:sldId id="565" r:id="rId21"/>
    <p:sldId id="569" r:id="rId22"/>
    <p:sldId id="570" r:id="rId23"/>
    <p:sldId id="571" r:id="rId24"/>
    <p:sldId id="572" r:id="rId25"/>
    <p:sldId id="573" r:id="rId26"/>
    <p:sldId id="501" r:id="rId27"/>
    <p:sldId id="49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9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10:02:14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we’re finally going to do type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empty environment is crucial.</a:t>
            </a:r>
          </a:p>
          <a:p>
            <a:r>
              <a:rPr lang="en-US" dirty="0"/>
              <a:t>{x : </a:t>
            </a:r>
            <a:r>
              <a:rPr lang="en-US" dirty="0" err="1"/>
              <a:t>int</a:t>
            </a:r>
            <a:r>
              <a:rPr lang="en-US" dirty="0"/>
              <a:t>} |- x 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but x -/-&gt;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expect you to do this kind of proof (that’s 4110), but I want you to see the outline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look back at lec18 demo-big.  Show the run-time errors that are produced by evaluator.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*ternary* relation</a:t>
            </a:r>
            <a:br>
              <a:rPr lang="en-US" dirty="0"/>
            </a:br>
            <a:r>
              <a:rPr lang="en-US" dirty="0"/>
              <a:t>read as </a:t>
            </a:r>
            <a:r>
              <a:rPr lang="en-US" dirty="0">
                <a:solidFill>
                  <a:schemeClr val="accent1"/>
                </a:solidFill>
              </a:rPr>
              <a:t>in static environment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, expression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 has type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You're already used to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 : t</a:t>
            </a:r>
            <a:r>
              <a:rPr lang="en-US" dirty="0">
                <a:solidFill>
                  <a:srgbClr val="000000"/>
                </a:solidFill>
              </a:rPr>
              <a:t>, because </a:t>
            </a:r>
            <a:r>
              <a:rPr lang="en-US" dirty="0" err="1">
                <a:solidFill>
                  <a:srgbClr val="000000"/>
                </a:solidFill>
              </a:rPr>
              <a:t>utop</a:t>
            </a:r>
            <a:r>
              <a:rPr lang="en-US" dirty="0">
                <a:solidFill>
                  <a:srgbClr val="000000"/>
                </a:solidFill>
              </a:rPr>
              <a:t> uses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Turnstile read as “shows” or “proves”</a:t>
            </a:r>
          </a:p>
          <a:p>
            <a:pPr marL="0" indent="0">
              <a:buNone/>
            </a:pPr>
            <a:r>
              <a:rPr lang="en-US" dirty="0"/>
              <a:t>but what about this static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Turnstile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|-</a:t>
            </a:r>
            <a:r>
              <a:rPr lang="en-US" dirty="0">
                <a:solidFill>
                  <a:srgbClr val="000000"/>
                </a:solidFill>
              </a:rPr>
              <a:t> can be read as "proves" or "shows"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type annotations are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Check </a:t>
            </a:r>
            <a:r>
              <a:rPr lang="en-US" dirty="0" err="1"/>
              <a:t>Yo</a:t>
            </a:r>
            <a:r>
              <a:rPr lang="en-US" dirty="0"/>
              <a:t> Self by Ice Cube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relation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x:bool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30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: t</a:t>
            </a:r>
            <a:r>
              <a:rPr lang="en-US" b="1" dirty="0">
                <a:latin typeface="Courier New"/>
                <a:cs typeface="Courier New"/>
              </a:rPr>
              <a:t>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465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b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x 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+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*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&lt;= e2 : bool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expressions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if e1 then e2 else e3 : 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bool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e3 : 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0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let x = e1 in e2 : t2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t1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t1]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3F8BD-6D60-A849-A6BB-4316719F0DF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56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FA56C-5594-4640-A2AB-37DEC06D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DBE00-A2E5-E444-92D3-9058F6DB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650-B865-354E-8D49-EF3536E1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evaluation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3B7-5509-B943-AB98-2E0E699C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 of an expression </a:t>
            </a:r>
            <a:r>
              <a:rPr lang="en-US" b="1" dirty="0">
                <a:latin typeface="Courier" pitchFamily="2" charset="0"/>
              </a:rPr>
              <a:t>e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stuck </a:t>
            </a:r>
            <a:r>
              <a:rPr lang="en-US" dirty="0"/>
              <a:t>if: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is not a value, and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↛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Purpose of type system: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guarantee no expression ever gets stuck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Type safety </a:t>
            </a:r>
            <a:r>
              <a:rPr lang="en-US" b="1" dirty="0"/>
              <a:t>means never getting stuck</a:t>
            </a:r>
          </a:p>
          <a:p>
            <a:pPr marL="0" indent="0">
              <a:buNone/>
            </a:pPr>
            <a:r>
              <a:rPr lang="en-US" dirty="0"/>
              <a:t>Type safety = progress + preservation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Progress: </a:t>
            </a:r>
            <a:r>
              <a:rPr lang="en-US" dirty="0"/>
              <a:t>can always step (unless already value)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/>
              <a:t>Preservation: </a:t>
            </a:r>
            <a:r>
              <a:rPr lang="en-US" dirty="0"/>
              <a:t>stepping never changes type</a:t>
            </a:r>
          </a:p>
        </p:txBody>
      </p:sp>
    </p:spTree>
    <p:extLst>
      <p:ext uri="{BB962C8B-B14F-4D97-AF65-F5344CB8AC3E}">
        <p14:creationId xmlns:p14="http://schemas.microsoft.com/office/powerpoint/2010/main" val="45558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e’ : 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CBB5-1C87-3C4D-8392-86E8FFB94BBA}"/>
              </a:ext>
            </a:extLst>
          </p:cNvPr>
          <p:cNvSpPr txBox="1"/>
          <p:nvPr/>
        </p:nvSpPr>
        <p:spPr>
          <a:xfrm>
            <a:off x="3122319" y="4246622"/>
            <a:ext cx="5317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  <a:p>
            <a:r>
              <a:rPr lang="en-US" sz="3200" dirty="0">
                <a:latin typeface="Cronos Pro" panose="020C0502030403020304" pitchFamily="34" charset="77"/>
              </a:rPr>
              <a:t>(10 + 1) + (5 + 6) </a:t>
            </a:r>
            <a:r>
              <a:rPr lang="en-US" sz="3200" b="1" dirty="0">
                <a:solidFill>
                  <a:schemeClr val="tx2"/>
                </a:solidFill>
                <a:latin typeface="Cronos Pro" panose="020C0502030403020304" pitchFamily="34" charset="77"/>
                <a:cs typeface="Arial" panose="020B0604020202020204" pitchFamily="34" charset="0"/>
              </a:rPr>
              <a:t>→ </a:t>
            </a:r>
            <a:r>
              <a:rPr lang="en-US" sz="3200" dirty="0">
                <a:latin typeface="Cronos Pro" panose="020C0502030403020304" pitchFamily="34" charset="77"/>
              </a:rPr>
              <a:t>11 + (5 + 6)</a:t>
            </a:r>
          </a:p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11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65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1524D-8FFB-7F44-B821-562CC3B4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3BC3E-75A7-CE40-A6A2-CA285915C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urier New"/>
                <a:cs typeface="Courier New"/>
              </a:rPr>
              <a:t>{}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 is a value or</a:t>
            </a:r>
          </a:p>
          <a:p>
            <a:pPr marL="0" indent="0">
              <a:buNone/>
            </a:pPr>
            <a:r>
              <a:rPr lang="en-US" dirty="0"/>
              <a:t>there exists an </a:t>
            </a:r>
            <a:r>
              <a:rPr lang="en-US" b="1" dirty="0">
                <a:latin typeface="Courier New"/>
                <a:cs typeface="Courier New"/>
              </a:rPr>
              <a:t>e’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dirty="0"/>
              <a:t>such that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B561-EE50-9148-B629-2297C9143E3E}"/>
              </a:ext>
            </a:extLst>
          </p:cNvPr>
          <p:cNvSpPr txBox="1"/>
          <p:nvPr/>
        </p:nvSpPr>
        <p:spPr>
          <a:xfrm>
            <a:off x="4393637" y="4489928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8E9-D764-C642-A5C8-964924A0831B}"/>
              </a:ext>
            </a:extLst>
          </p:cNvPr>
          <p:cNvSpPr txBox="1"/>
          <p:nvPr/>
        </p:nvSpPr>
        <p:spPr>
          <a:xfrm>
            <a:off x="6822187" y="530804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x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proof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Claim:  </a:t>
            </a:r>
            <a:r>
              <a:rPr lang="en-US" dirty="0"/>
              <a:t>Well-typed programs don’t get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Proof: </a:t>
            </a:r>
            <a:r>
              <a:rPr lang="en-US" dirty="0"/>
              <a:t>by induction on number of steps to reach a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Base case:  </a:t>
            </a:r>
            <a:r>
              <a:rPr lang="en-US" dirty="0"/>
              <a:t>value.  Zero steps.</a:t>
            </a:r>
          </a:p>
          <a:p>
            <a:pPr marL="0" indent="0">
              <a:buNone/>
            </a:pPr>
            <a:r>
              <a:rPr lang="en-US" dirty="0"/>
              <a:t>	Already done, hence not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Inductive case:  </a:t>
            </a:r>
            <a:r>
              <a:rPr lang="en-US" dirty="0"/>
              <a:t>not a value.</a:t>
            </a:r>
          </a:p>
          <a:p>
            <a:pPr lvl="1"/>
            <a:r>
              <a:rPr lang="en-US" dirty="0"/>
              <a:t>By progress:  can take one step.</a:t>
            </a:r>
          </a:p>
          <a:p>
            <a:pPr lvl="1"/>
            <a:r>
              <a:rPr lang="en-US" dirty="0"/>
              <a:t>By preservation:  still well-typed.</a:t>
            </a:r>
          </a:p>
          <a:p>
            <a:pPr lvl="1"/>
            <a:r>
              <a:rPr lang="en-US" dirty="0"/>
              <a:t>IH applies:  one step taken.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QED.</a:t>
            </a:r>
          </a:p>
        </p:txBody>
      </p:sp>
    </p:spTree>
    <p:extLst>
      <p:ext uri="{BB962C8B-B14F-4D97-AF65-F5344CB8AC3E}">
        <p14:creationId xmlns:p14="http://schemas.microsoft.com/office/powerpoint/2010/main" val="40843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FFDB-98A6-EA4F-A3F9-89F6D28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B34F7-601D-6F49-908B-C09DED6CC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r>
              <a:rPr lang="en-US" dirty="0"/>
              <a:t>, without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31228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5BBF-2D38-F04F-8CE8-B4C1543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0EF2-4798-A44A-96FA-8B21A42B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e1 in e2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Infer type </a:t>
            </a:r>
            <a:r>
              <a:rPr lang="en-US" b="1" dirty="0">
                <a:latin typeface="Courier" pitchFamily="2" charset="0"/>
              </a:rPr>
              <a:t>t1</a:t>
            </a:r>
            <a:r>
              <a:rPr lang="en-US" dirty="0"/>
              <a:t> of </a:t>
            </a:r>
            <a:r>
              <a:rPr lang="en-US" b="1" dirty="0">
                <a:latin typeface="Courier" pitchFamily="2" charset="0"/>
              </a:rPr>
              <a:t>e1</a:t>
            </a:r>
          </a:p>
          <a:p>
            <a:r>
              <a:rPr lang="en-US" dirty="0"/>
              <a:t>Put </a:t>
            </a:r>
            <a:r>
              <a:rPr lang="en-US" b="1" dirty="0">
                <a:latin typeface="Courier" pitchFamily="2" charset="0"/>
              </a:rPr>
              <a:t>{x:t1}</a:t>
            </a:r>
            <a:r>
              <a:rPr lang="en-US" dirty="0"/>
              <a:t> in static environment</a:t>
            </a:r>
          </a:p>
          <a:p>
            <a:r>
              <a:rPr lang="en-US" dirty="0"/>
              <a:t>Use that to type check </a:t>
            </a:r>
            <a:r>
              <a:rPr lang="en-US" b="1" dirty="0">
                <a:latin typeface="Courier" pitchFamily="2" charset="0"/>
              </a:rPr>
              <a:t>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F5956-9B64-5849-AD0E-12C06980E88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536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6929-F1A1-F24C-8BC9-52E5C48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305-2FE9-9A4F-9FA7-CDBE1F4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 err="1"/>
              <a:t>Hindley</a:t>
            </a:r>
            <a:r>
              <a:rPr lang="en-US" dirty="0"/>
              <a:t>-Milner algorithm</a:t>
            </a:r>
          </a:p>
          <a:p>
            <a:r>
              <a:rPr lang="en-US" dirty="0"/>
              <a:t>Never infers the wrong types </a:t>
            </a:r>
          </a:p>
          <a:p>
            <a:r>
              <a:rPr lang="en-US" dirty="0"/>
              <a:t>Never fails to infer types</a:t>
            </a:r>
          </a:p>
          <a:p>
            <a:r>
              <a:rPr lang="en-US" dirty="0"/>
              <a:t>Usually runs in linear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(for the curious: see textbook 10.5, but we aren’t covering it this semester)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Milner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286000"/>
            <a:ext cx="3962400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Awarded 1991 Turing Award for </a:t>
            </a:r>
          </a:p>
          <a:p>
            <a:pPr marL="0" indent="0">
              <a:buNone/>
            </a:pPr>
            <a:r>
              <a:rPr lang="en-US" i="1" dirty="0"/>
              <a:t>“…ML, the first language to include polymorphic type inference and a type-safe exception handling mechanism…”</a:t>
            </a:r>
          </a:p>
        </p:txBody>
      </p:sp>
      <p:pic>
        <p:nvPicPr>
          <p:cNvPr id="5" name="Picture 4" descr="ur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27813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572000"/>
            <a:ext cx="141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1934-2010</a:t>
            </a:r>
          </a:p>
        </p:txBody>
      </p:sp>
    </p:spTree>
    <p:extLst>
      <p:ext uri="{BB962C8B-B14F-4D97-AF65-F5344CB8AC3E}">
        <p14:creationId xmlns:p14="http://schemas.microsoft.com/office/powerpoint/2010/main" val="248474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[today] A6 released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[tonight] MS1 due: </a:t>
            </a:r>
            <a:r>
              <a:rPr lang="en-US" sz="3200" b="1" dirty="0">
                <a:solidFill>
                  <a:schemeClr val="accent2"/>
                </a:solidFill>
              </a:rPr>
              <a:t>no late submissions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true to type.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Evaluation, i.e., formal dynamic semantics</a:t>
            </a:r>
          </a:p>
          <a:p>
            <a:r>
              <a:rPr lang="en-US" dirty="0"/>
              <a:t>Small- and big-step relations</a:t>
            </a:r>
          </a:p>
          <a:p>
            <a:r>
              <a:rPr lang="en-US" dirty="0"/>
              <a:t>Substitution and environment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Type systems, i.e., formal static semantics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2630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5 + false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if 5 then true else 0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  <a:cs typeface="Courier New"/>
              </a:rPr>
              <a:t>Goal:  </a:t>
            </a:r>
            <a:r>
              <a:rPr lang="en-US" dirty="0">
                <a:latin typeface="Cronos Pro" panose="020C0502030403020304" pitchFamily="34" charset="77"/>
                <a:cs typeface="Courier New"/>
              </a:rPr>
              <a:t>prevent evaluation errors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analyze program before running it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reject program (and refuse to run) if possible evaluation errors detected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8F9B-E6CA-994A-BE3A-C8CE67691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88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 </a:t>
            </a:r>
            <a:r>
              <a:rPr lang="en-US" dirty="0">
                <a:solidFill>
                  <a:schemeClr val="accent3"/>
                </a:solidFill>
              </a:rPr>
              <a:t>[from 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Type checking (static semantics):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	if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bool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e2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e3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then </a:t>
            </a:r>
            <a:r>
              <a:rPr lang="en-US" sz="2400" b="1" dirty="0">
                <a:solidFill>
                  <a:schemeClr val="accent2"/>
                </a:solidFill>
                <a:latin typeface="Courier"/>
              </a:rPr>
              <a:t>(i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f e1 then e2 else e3)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98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T </a:t>
            </a:r>
            <a:r>
              <a:rPr lang="en-US" sz="96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9600" b="1" dirty="0">
                <a:latin typeface="Courier New"/>
                <a:cs typeface="Courier New"/>
              </a:rPr>
              <a:t> e :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typing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662663" y="605583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297732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63329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0321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6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types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Dynamic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8F495-AAE1-9445-9696-5B52450E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10468"/>
              </p:ext>
            </p:extLst>
          </p:nvPr>
        </p:nvGraphicFramePr>
        <p:xfrm>
          <a:off x="6185616" y="1744014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F53E4-38E0-EC41-98E0-8E7A3F15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4647"/>
              </p:ext>
            </p:extLst>
          </p:nvPr>
        </p:nvGraphicFramePr>
        <p:xfrm>
          <a:off x="6185616" y="3935088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775</Words>
  <Application>Microsoft Macintosh PowerPoint</Application>
  <PresentationFormat>On-screen Show (4:3)</PresentationFormat>
  <Paragraphs>209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Evaluation errors</vt:lpstr>
      <vt:lpstr>Type Systems</vt:lpstr>
      <vt:lpstr>if expressions [from lec 2]</vt:lpstr>
      <vt:lpstr>PowerPoint Presentation</vt:lpstr>
      <vt:lpstr>Static environment</vt:lpstr>
      <vt:lpstr>Environments</vt:lpstr>
      <vt:lpstr>Typing relation examples</vt:lpstr>
      <vt:lpstr>Typed SimPL</vt:lpstr>
      <vt:lpstr>Values and variables</vt:lpstr>
      <vt:lpstr>Binary operators</vt:lpstr>
      <vt:lpstr>If expressions</vt:lpstr>
      <vt:lpstr>Let expressions</vt:lpstr>
      <vt:lpstr>Type Safety</vt:lpstr>
      <vt:lpstr>Preventing evaluation errors</vt:lpstr>
      <vt:lpstr>Type safety</vt:lpstr>
      <vt:lpstr>Preservation</vt:lpstr>
      <vt:lpstr>Progress</vt:lpstr>
      <vt:lpstr>Type safety proof sketch</vt:lpstr>
      <vt:lpstr>Type Inference</vt:lpstr>
      <vt:lpstr>Typed SimPL, without annotations</vt:lpstr>
      <vt:lpstr>Guess and check</vt:lpstr>
      <vt:lpstr>OCaml type inference</vt:lpstr>
      <vt:lpstr>Robin Milner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476</cp:revision>
  <dcterms:created xsi:type="dcterms:W3CDTF">2014-08-25T19:49:24Z</dcterms:created>
  <dcterms:modified xsi:type="dcterms:W3CDTF">2019-11-07T04:13:13Z</dcterms:modified>
</cp:coreProperties>
</file>