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38" r:id="rId2"/>
    <p:sldId id="501" r:id="rId3"/>
    <p:sldId id="510" r:id="rId4"/>
    <p:sldId id="509" r:id="rId5"/>
    <p:sldId id="494" r:id="rId6"/>
    <p:sldId id="278" r:id="rId7"/>
    <p:sldId id="290" r:id="rId8"/>
    <p:sldId id="299" r:id="rId9"/>
    <p:sldId id="492" r:id="rId10"/>
    <p:sldId id="293" r:id="rId11"/>
    <p:sldId id="284" r:id="rId12"/>
    <p:sldId id="512" r:id="rId13"/>
    <p:sldId id="286" r:id="rId14"/>
    <p:sldId id="446" r:id="rId15"/>
    <p:sldId id="481" r:id="rId16"/>
    <p:sldId id="482" r:id="rId17"/>
    <p:sldId id="483" r:id="rId18"/>
    <p:sldId id="300" r:id="rId19"/>
    <p:sldId id="487" r:id="rId20"/>
    <p:sldId id="281" r:id="rId21"/>
    <p:sldId id="285" r:id="rId22"/>
    <p:sldId id="493" r:id="rId23"/>
    <p:sldId id="495" r:id="rId24"/>
    <p:sldId id="496" r:id="rId25"/>
    <p:sldId id="498" r:id="rId26"/>
    <p:sldId id="513" r:id="rId27"/>
    <p:sldId id="497" r:id="rId28"/>
    <p:sldId id="499" r:id="rId29"/>
    <p:sldId id="294" r:id="rId30"/>
  </p:sldIdLst>
  <p:sldSz cx="10058400" cy="7772400"/>
  <p:notesSz cx="6858000" cy="9144000"/>
  <p:defaultTextStyle>
    <a:defPPr>
      <a:defRPr lang="en-U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2"/>
    <p:restoredTop sz="77364"/>
  </p:normalViewPr>
  <p:slideViewPr>
    <p:cSldViewPr snapToGrid="0" snapToObjects="1">
      <p:cViewPr varScale="1">
        <p:scale>
          <a:sx n="88" d="100"/>
          <a:sy n="88" d="100"/>
        </p:scale>
        <p:origin x="1720" y="17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We're </a:t>
            </a:r>
            <a:r>
              <a:rPr lang="en-US" dirty="0" err="1"/>
              <a:t>trynna</a:t>
            </a:r>
            <a:r>
              <a:rPr lang="en-US" dirty="0"/>
              <a:t> function.</a:t>
            </a:r>
          </a:p>
          <a:p>
            <a:endParaRPr lang="en-US" dirty="0"/>
          </a:p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Music: 2 copies, start at 10:01:32.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3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 x -&gt; x + 1;;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 x -&gt; x + 1) 3110;;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 x y -&gt; (x +. y) /. 2.;;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 x y -&gt; (x +. y) /. 2.) 0. 1.;;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7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(fun x -&gt; x + 1) (2 + 3)</a:t>
            </a:r>
          </a:p>
          <a:p>
            <a:endParaRPr lang="en-US" dirty="0"/>
          </a:p>
          <a:p>
            <a:r>
              <a:rPr lang="en-US" dirty="0"/>
              <a:t>e0 is already a value</a:t>
            </a:r>
          </a:p>
          <a:p>
            <a:r>
              <a:rPr lang="en-US" dirty="0"/>
              <a:t>e1 evaluates to value 5</a:t>
            </a:r>
          </a:p>
          <a:p>
            <a:endParaRPr lang="en-US" dirty="0"/>
          </a:p>
          <a:p>
            <a:r>
              <a:rPr lang="en-US" dirty="0"/>
              <a:t>Substitute 5 for x in x+1, yielding 5+1</a:t>
            </a:r>
          </a:p>
          <a:p>
            <a:endParaRPr lang="en-US" dirty="0"/>
          </a:p>
          <a:p>
            <a:r>
              <a:rPr lang="en-US" dirty="0"/>
              <a:t>Evaluate to value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(fun x -&gt; x + 1) (2 + 3)</a:t>
            </a:r>
          </a:p>
          <a:p>
            <a:endParaRPr lang="en-US" dirty="0"/>
          </a:p>
          <a:p>
            <a:r>
              <a:rPr lang="en-US" dirty="0"/>
              <a:t>e0 is already a value</a:t>
            </a:r>
          </a:p>
          <a:p>
            <a:r>
              <a:rPr lang="en-US" dirty="0"/>
              <a:t>e1 evaluates to value 5</a:t>
            </a:r>
          </a:p>
          <a:p>
            <a:endParaRPr lang="en-US" dirty="0"/>
          </a:p>
          <a:p>
            <a:r>
              <a:rPr lang="en-US" dirty="0"/>
              <a:t>Substitute 5 for x in x+1, yielding 5+1</a:t>
            </a:r>
          </a:p>
          <a:p>
            <a:endParaRPr lang="en-US" dirty="0"/>
          </a:p>
          <a:p>
            <a:r>
              <a:rPr lang="en-US" dirty="0"/>
              <a:t>Evaluate to value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inc</a:t>
            </a:r>
            <a:r>
              <a:rPr lang="en-US" dirty="0"/>
              <a:t> = fun x -&gt; x + 1</a:t>
            </a:r>
          </a:p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</a:t>
            </a:r>
            <a:r>
              <a:rPr lang="en-US" dirty="0" err="1"/>
              <a:t>inc</a:t>
            </a:r>
            <a:r>
              <a:rPr lang="en-US" dirty="0"/>
              <a:t> x = x + 1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 +. y) /.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if n = 0 then 1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else n * fact (n-1)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loop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+ y;;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2 3;;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2;;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add2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2;;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add2 7;;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5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4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35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lambdaexpressions.html" TargetMode="External"/><Relationship Id="rId2" Type="http://schemas.openxmlformats.org/officeDocument/2006/relationships/hyperlink" Target="https://docs.python.org/3.5/tutorial/controlflow.html#lambda-expre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Ci48kqp11F8" TargetMode="External"/><Relationship Id="rId4" Type="http://schemas.openxmlformats.org/officeDocument/2006/relationships/hyperlink" Target="http://lambda-the-ultimat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08760" y="6392624"/>
            <a:ext cx="7040880" cy="119494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Today's music:  Function by E-40 (Clean remix)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728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them </a:t>
            </a:r>
            <a:r>
              <a:rPr lang="en-US" b="1" dirty="0"/>
              <a:t>anywhere </a:t>
            </a:r>
            <a:r>
              <a:rPr lang="en-US" dirty="0"/>
              <a:t>we use values:</a:t>
            </a:r>
          </a:p>
          <a:p>
            <a:r>
              <a:rPr lang="en-US" dirty="0"/>
              <a:t>Functions can </a:t>
            </a:r>
            <a:r>
              <a:rPr lang="en-US" b="1" dirty="0"/>
              <a:t>take</a:t>
            </a:r>
            <a:r>
              <a:rPr lang="en-US" dirty="0"/>
              <a:t> functions as arguments</a:t>
            </a:r>
          </a:p>
          <a:p>
            <a:r>
              <a:rPr lang="en-US" dirty="0"/>
              <a:t>Functions can </a:t>
            </a:r>
            <a:r>
              <a:rPr lang="en-US" b="1" dirty="0"/>
              <a:t>return</a:t>
            </a:r>
            <a:r>
              <a:rPr lang="en-US" dirty="0"/>
              <a:t> functions as results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This is an incredibly powerful language feature!</a:t>
            </a:r>
          </a:p>
        </p:txBody>
      </p:sp>
    </p:spTree>
    <p:extLst>
      <p:ext uri="{BB962C8B-B14F-4D97-AF65-F5344CB8AC3E}">
        <p14:creationId xmlns:p14="http://schemas.microsoft.com/office/powerpoint/2010/main" val="292935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  <a:r>
              <a:rPr lang="en-US" b="1" i="1" kern="0" dirty="0">
                <a:latin typeface="Courier New" pitchFamily="49" charset="0"/>
              </a:rPr>
              <a:t>	</a:t>
            </a:r>
            <a:r>
              <a:rPr lang="en-US" b="1" kern="0" dirty="0">
                <a:latin typeface="Courier"/>
              </a:rPr>
              <a:t>e0</a:t>
            </a:r>
            <a:r>
              <a:rPr lang="en-US" b="1" kern="0" dirty="0">
                <a:latin typeface="Courier"/>
                <a:cs typeface="Courier"/>
              </a:rPr>
              <a:t> e1 ... 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 parentheses required!</a:t>
            </a:r>
          </a:p>
          <a:p>
            <a:pPr marL="0" indent="0">
              <a:buNone/>
            </a:pPr>
            <a:r>
              <a:rPr lang="en-US" dirty="0"/>
              <a:t>(unless you need to force particular order of evaluation)</a:t>
            </a:r>
          </a:p>
        </p:txBody>
      </p:sp>
    </p:spTree>
    <p:extLst>
      <p:ext uri="{BB962C8B-B14F-4D97-AF65-F5344CB8AC3E}">
        <p14:creationId xmlns:p14="http://schemas.microsoft.com/office/powerpoint/2010/main" val="65404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What is the evaluation rule for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4"/>
                </a:solidFill>
                <a:latin typeface="Courier"/>
              </a:rPr>
              <a:t>e0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 e1 ...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en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   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"/>
              </a:rPr>
              <a:t>?</a:t>
            </a:r>
            <a:endParaRPr lang="en-US" dirty="0">
              <a:solidFill>
                <a:schemeClr val="accent4"/>
              </a:solidFill>
              <a:latin typeface="Cronos Pro" panose="020C0502030403020304" pitchFamily="34" charset="77"/>
            </a:endParaRPr>
          </a:p>
          <a:p>
            <a:pPr marL="0" indent="0">
              <a:buNone/>
            </a:pP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FC356-50F0-104D-BBE9-F6A32F34E168}"/>
              </a:ext>
            </a:extLst>
          </p:cNvPr>
          <p:cNvSpPr txBox="1"/>
          <p:nvPr/>
        </p:nvSpPr>
        <p:spPr>
          <a:xfrm>
            <a:off x="4049486" y="3916607"/>
            <a:ext cx="499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Challenge:  invent it right now!</a:t>
            </a:r>
          </a:p>
        </p:txBody>
      </p:sp>
    </p:spTree>
    <p:extLst>
      <p:ext uri="{BB962C8B-B14F-4D97-AF65-F5344CB8AC3E}">
        <p14:creationId xmlns:p14="http://schemas.microsoft.com/office/powerpoint/2010/main" val="307079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Evaluation of  </a:t>
            </a:r>
            <a:r>
              <a:rPr lang="en-US" b="1" dirty="0">
                <a:solidFill>
                  <a:schemeClr val="accent4"/>
                </a:solidFill>
                <a:latin typeface="Courier"/>
              </a:rPr>
              <a:t>e0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 e1 ... en</a:t>
            </a:r>
            <a:r>
              <a:rPr lang="en-US" dirty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endParaRPr lang="en-US" sz="1100" dirty="0">
              <a:solidFill>
                <a:schemeClr val="accent4"/>
              </a:solidFill>
            </a:endParaRPr>
          </a:p>
          <a:p>
            <a:pPr marL="573089" indent="-509412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Evaluate subexpressions: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sz="3200" b="1" dirty="0">
                <a:solidFill>
                  <a:schemeClr val="accent4"/>
                </a:solidFill>
                <a:latin typeface="Courier"/>
                <a:cs typeface="Courier"/>
              </a:rPr>
              <a:t>e0 ==&gt; v0, ..., </a:t>
            </a:r>
            <a:r>
              <a:rPr lang="en-US" sz="3200" b="1" dirty="0" err="1">
                <a:solidFill>
                  <a:schemeClr val="accent4"/>
                </a:solidFill>
                <a:latin typeface="Courier"/>
                <a:cs typeface="Courier"/>
              </a:rPr>
              <a:t>en</a:t>
            </a:r>
            <a:r>
              <a:rPr lang="en-US" sz="3200" b="1" dirty="0">
                <a:solidFill>
                  <a:schemeClr val="accent4"/>
                </a:solidFill>
                <a:latin typeface="Courier"/>
                <a:cs typeface="Courier"/>
              </a:rPr>
              <a:t> ==&gt; </a:t>
            </a:r>
            <a:r>
              <a:rPr lang="en-US" sz="3200" b="1" dirty="0" err="1">
                <a:solidFill>
                  <a:schemeClr val="accent4"/>
                </a:solidFill>
                <a:latin typeface="Courier"/>
                <a:cs typeface="Courier"/>
              </a:rPr>
              <a:t>vn</a:t>
            </a:r>
            <a:br>
              <a:rPr lang="en-US" sz="3200" b="1" dirty="0">
                <a:solidFill>
                  <a:schemeClr val="accent4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accent4"/>
                </a:solidFill>
              </a:rPr>
              <a:t>Note that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v0 </a:t>
            </a:r>
            <a:r>
              <a:rPr lang="en-US" dirty="0">
                <a:solidFill>
                  <a:schemeClr val="accent4"/>
                </a:solidFill>
                <a:cs typeface="Courier"/>
              </a:rPr>
              <a:t>is guaranteed to be a function:</a:t>
            </a:r>
            <a:r>
              <a:rPr lang="en-US" sz="3200" dirty="0">
                <a:solidFill>
                  <a:schemeClr val="accent4"/>
                </a:solidFill>
                <a:cs typeface="Courier"/>
              </a:rPr>
              <a:t>		</a:t>
            </a:r>
            <a:r>
              <a:rPr lang="en-US" sz="3200" b="1" dirty="0">
                <a:latin typeface="Courier"/>
                <a:cs typeface="Courier"/>
              </a:rPr>
              <a:t>fun x1 ... </a:t>
            </a:r>
            <a:r>
              <a:rPr lang="en-US" sz="3200" b="1" dirty="0" err="1">
                <a:latin typeface="Courier"/>
                <a:cs typeface="Courier"/>
              </a:rPr>
              <a:t>xn</a:t>
            </a:r>
            <a:r>
              <a:rPr lang="en-US" sz="3200" b="1" dirty="0">
                <a:latin typeface="Courier"/>
                <a:cs typeface="Courier"/>
              </a:rPr>
              <a:t> -&gt; e</a:t>
            </a:r>
            <a:endParaRPr lang="en-US" sz="3200" b="1" dirty="0">
              <a:solidFill>
                <a:schemeClr val="accent4"/>
              </a:solidFill>
              <a:latin typeface="Courier"/>
              <a:cs typeface="Courier"/>
            </a:endParaRPr>
          </a:p>
          <a:p>
            <a:pPr marL="573089" indent="-509412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Substitute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vi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 for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xi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 in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 yielding new expression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e’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.  Evaluate it: 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e’ ==&gt; v</a:t>
            </a:r>
            <a:endParaRPr lang="en-US" dirty="0">
              <a:solidFill>
                <a:schemeClr val="accent4"/>
              </a:solidFill>
              <a:cs typeface="Courier New" pitchFamily="49" charset="0"/>
            </a:endParaRPr>
          </a:p>
          <a:p>
            <a:pPr marL="573089" indent="-509412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Result is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v</a:t>
            </a:r>
            <a:endParaRPr lang="en-US" dirty="0">
              <a:solidFill>
                <a:schemeClr val="accent4"/>
              </a:solidFill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929C8-C823-834E-AA3B-34786B5AD10F}"/>
              </a:ext>
            </a:extLst>
          </p:cNvPr>
          <p:cNvSpPr txBox="1"/>
          <p:nvPr/>
        </p:nvSpPr>
        <p:spPr>
          <a:xfrm>
            <a:off x="8303741" y="7149889"/>
            <a:ext cx="125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3753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vs.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two expressions are </a:t>
            </a:r>
            <a:r>
              <a:rPr lang="en-US" b="1" dirty="0"/>
              <a:t>syntactically different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1"/>
                </a:solidFill>
              </a:rPr>
              <a:t>semantically equivalent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1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x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+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1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2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9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AA243-DDE4-6443-A670-9245C373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4BD1A-9028-D64E-8AAA-8BDCFC7E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D6E15-473C-0945-862E-269C735F660B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755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5BE64-B42E-E240-95D4-6BD9DF15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syntaxes to define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70B610-04F1-E342-9072-FFBE6C2A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These definitions are </a:t>
            </a:r>
            <a:r>
              <a:rPr lang="en-US" b="1" dirty="0"/>
              <a:t>syntactically different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1"/>
                </a:solidFill>
              </a:rPr>
              <a:t>semantically equivalent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fun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rgbClr val="107D02"/>
              </a:solidFill>
              <a:latin typeface="Courier" pitchFamily="2" charset="0"/>
            </a:endParaRPr>
          </a:p>
          <a:p>
            <a:r>
              <a:rPr lang="en-US" dirty="0">
                <a:latin typeface="Cronos Pro" panose="020C0502030403020304" pitchFamily="34" charset="77"/>
              </a:rPr>
              <a:t>First is fundamentally no different from </a:t>
            </a:r>
            <a:r>
              <a:rPr lang="en-US" b="1" dirty="0">
                <a:latin typeface="Courier" pitchFamily="2" charset="0"/>
              </a:rPr>
              <a:t>let</a:t>
            </a:r>
            <a:r>
              <a:rPr lang="en-US" dirty="0">
                <a:latin typeface="Cronos Pro" panose="020C0502030403020304" pitchFamily="34" charset="77"/>
              </a:rPr>
              <a:t> definitions we saw last lecture</a:t>
            </a:r>
          </a:p>
          <a:p>
            <a:r>
              <a:rPr lang="en-US" dirty="0">
                <a:latin typeface="Cronos Pro" panose="020C0502030403020304" pitchFamily="34" charset="77"/>
              </a:rPr>
              <a:t>Second is </a:t>
            </a:r>
            <a:r>
              <a:rPr lang="en-US" dirty="0">
                <a:solidFill>
                  <a:schemeClr val="accent3"/>
                </a:solidFill>
                <a:latin typeface="Cronos Pro" panose="020C0502030403020304" pitchFamily="34" charset="77"/>
              </a:rPr>
              <a:t>syntactic sugar</a:t>
            </a:r>
            <a:r>
              <a:rPr lang="en-US" dirty="0">
                <a:latin typeface="Cronos Pro" panose="020C0502030403020304" pitchFamily="34" charset="77"/>
              </a:rPr>
              <a:t>: not necessary, makes language “sweeter”</a:t>
            </a:r>
          </a:p>
        </p:txBody>
      </p:sp>
    </p:spTree>
    <p:extLst>
      <p:ext uri="{BB962C8B-B14F-4D97-AF65-F5344CB8AC3E}">
        <p14:creationId xmlns:p14="http://schemas.microsoft.com/office/powerpoint/2010/main" val="59634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420F-5AC9-7445-ABF3-A058F3F9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7E48-EC9C-234D-AD87-59026F44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Must explicitly state that function is recursive: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 </a:t>
            </a:r>
            <a:r>
              <a:rPr lang="en-US" b="1" dirty="0">
                <a:solidFill>
                  <a:schemeClr val="accent6"/>
                </a:solidFill>
                <a:latin typeface="Courier-Bold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...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E274E-D6C2-9E45-83E0-0384F9009A3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9960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</a:t>
            </a:r>
            <a:r>
              <a:rPr lang="en-US" b="1" dirty="0">
                <a:latin typeface="Courier"/>
                <a:cs typeface="Courier"/>
              </a:rPr>
              <a:t>f e</a:t>
            </a:r>
            <a:r>
              <a:rPr lang="en-US" dirty="0"/>
              <a:t> can write </a:t>
            </a:r>
            <a:r>
              <a:rPr lang="en-US" b="1" dirty="0">
                <a:latin typeface="Courier"/>
                <a:cs typeface="Courier"/>
              </a:rPr>
              <a:t>e |&gt; f</a:t>
            </a:r>
          </a:p>
          <a:p>
            <a:r>
              <a:rPr lang="en-US" dirty="0"/>
              <a:t>Use: </a:t>
            </a:r>
            <a:r>
              <a:rPr lang="en-US" dirty="0">
                <a:solidFill>
                  <a:schemeClr val="accent1"/>
                </a:solidFill>
              </a:rPr>
              <a:t>pipeline</a:t>
            </a:r>
            <a:r>
              <a:rPr lang="en-US" dirty="0"/>
              <a:t> a value through several functions</a:t>
            </a:r>
            <a:br>
              <a:rPr lang="en-US" dirty="0"/>
            </a:br>
            <a:r>
              <a:rPr lang="en-US" b="1" dirty="0">
                <a:latin typeface="Courier"/>
                <a:cs typeface="Courier"/>
              </a:rPr>
              <a:t>5 |&gt; </a:t>
            </a:r>
            <a:r>
              <a:rPr lang="en-US" b="1" dirty="0" err="1">
                <a:latin typeface="Courier"/>
                <a:cs typeface="Courier"/>
              </a:rPr>
              <a:t>inc</a:t>
            </a:r>
            <a:r>
              <a:rPr lang="en-US" b="1" dirty="0">
                <a:latin typeface="Courier"/>
                <a:cs typeface="Courier"/>
              </a:rPr>
              <a:t> |&gt; square (* ==&gt; 36*)</a:t>
            </a:r>
          </a:p>
          <a:p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assuming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square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</a:t>
            </a:r>
            <a:endParaRPr lang="en-US" dirty="0"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058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862CEF-04C1-7F4F-80C6-B341B7A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2A66C-710F-E142-B0ED-7E1FEFB95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96A37-B05B-5F4A-A39B-5E58B4C3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4DE7-74CB-094D-B0B6-4EF1FD077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Type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t -&gt; u</a:t>
            </a:r>
            <a:r>
              <a:rPr lang="en-US" dirty="0"/>
              <a:t> is the type of a function that takes input of type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and returns output of type </a:t>
            </a:r>
            <a:r>
              <a:rPr lang="en-US" b="1" dirty="0">
                <a:latin typeface="Courier New"/>
                <a:cs typeface="Courier New"/>
              </a:rPr>
              <a:t>u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t1 -&gt; t2 -&gt; u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is the type of a function that takes input of type </a:t>
            </a:r>
            <a:r>
              <a:rPr lang="en-US" b="1" dirty="0">
                <a:latin typeface="Courier New"/>
                <a:cs typeface="Courier New"/>
              </a:rPr>
              <a:t>t1</a:t>
            </a:r>
            <a:r>
              <a:rPr lang="en-US" dirty="0"/>
              <a:t> and another input of type </a:t>
            </a:r>
            <a:r>
              <a:rPr lang="en-US" b="1" dirty="0">
                <a:latin typeface="Courier New"/>
                <a:cs typeface="Courier New"/>
              </a:rPr>
              <a:t>t2</a:t>
            </a:r>
            <a:r>
              <a:rPr lang="en-US" dirty="0"/>
              <a:t> and returns output of type </a:t>
            </a:r>
            <a:r>
              <a:rPr lang="en-US" b="1" dirty="0">
                <a:latin typeface="Courier New"/>
                <a:cs typeface="Courier New"/>
              </a:rPr>
              <a:t>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dual purpose for </a:t>
            </a:r>
            <a:r>
              <a:rPr lang="en-US" b="1" dirty="0">
                <a:latin typeface="Courier"/>
                <a:cs typeface="Courier"/>
              </a:rPr>
              <a:t>-&gt;</a:t>
            </a:r>
            <a:r>
              <a:rPr lang="en-US" dirty="0"/>
              <a:t> syntax:  </a:t>
            </a:r>
          </a:p>
          <a:p>
            <a:r>
              <a:rPr lang="en-US" dirty="0"/>
              <a:t>Function types</a:t>
            </a:r>
          </a:p>
          <a:p>
            <a:r>
              <a:rPr lang="en-US" dirty="0"/>
              <a:t>Function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2"/>
                </a:solidFill>
              </a:rPr>
              <a:t>      If 		</a:t>
            </a:r>
            <a:r>
              <a:rPr lang="en-US" sz="3100" b="1" dirty="0">
                <a:solidFill>
                  <a:schemeClr val="accent2"/>
                </a:solidFill>
                <a:latin typeface="Courier"/>
              </a:rPr>
              <a:t>e0</a:t>
            </a:r>
            <a:r>
              <a:rPr lang="en-US" sz="3100" b="1" dirty="0">
                <a:solidFill>
                  <a:schemeClr val="accent2"/>
                </a:solidFill>
                <a:latin typeface="Courier"/>
                <a:cs typeface="Courier"/>
              </a:rPr>
              <a:t> : t1 -&gt; ... -&gt; </a:t>
            </a:r>
            <a:r>
              <a:rPr lang="en-US" sz="3100" b="1" dirty="0" err="1">
                <a:solidFill>
                  <a:schemeClr val="accent2"/>
                </a:solidFill>
                <a:latin typeface="Courier"/>
                <a:cs typeface="Courier"/>
              </a:rPr>
              <a:t>tn</a:t>
            </a:r>
            <a:r>
              <a:rPr lang="en-US" sz="3100" b="1" dirty="0">
                <a:solidFill>
                  <a:schemeClr val="accent2"/>
                </a:solidFill>
                <a:latin typeface="Courier"/>
                <a:cs typeface="Courier"/>
              </a:rPr>
              <a:t> -&gt; u</a:t>
            </a:r>
          </a:p>
          <a:p>
            <a:pPr marL="5094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And 	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 : t1,</a:t>
            </a:r>
          </a:p>
          <a:p>
            <a:pPr marL="509412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		...,</a:t>
            </a:r>
          </a:p>
          <a:p>
            <a:pPr marL="509412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		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en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: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tn</a:t>
            </a: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509412" lvl="1" indent="0">
              <a:buNone/>
            </a:pP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5094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Then	</a:t>
            </a:r>
            <a:r>
              <a:rPr lang="en-US" b="1" dirty="0">
                <a:solidFill>
                  <a:schemeClr val="accent2"/>
                </a:solidFill>
                <a:latin typeface="Courier"/>
              </a:rPr>
              <a:t>e0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e1 ... en : u</a:t>
            </a:r>
          </a:p>
          <a:p>
            <a:pPr marL="63677" indent="0">
              <a:buNone/>
            </a:pP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92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If	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x1:t1, ...,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xn:tn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And		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e:u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Then 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(fun x1 ...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-&gt; e) : 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		t1 -&gt; ... -&gt;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-&gt; u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545345-981F-914D-B3AC-9F1B005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B98C7-2312-5843-9578-24BA71A7A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4F7EB-9F07-114B-BB68-FF549C93DAC1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855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65059-46EB-E741-AC57-46822C9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F0FE8-16EB-734F-A80C-6E7387D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Multi-argument functions do not exist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y -&gt; e</a:t>
            </a:r>
          </a:p>
          <a:p>
            <a:pPr marL="0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is syntactic sugar for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-&gt; (fun y -&gt; e)</a:t>
            </a:r>
          </a:p>
        </p:txBody>
      </p:sp>
    </p:spTree>
    <p:extLst>
      <p:ext uri="{BB962C8B-B14F-4D97-AF65-F5344CB8AC3E}">
        <p14:creationId xmlns:p14="http://schemas.microsoft.com/office/powerpoint/2010/main" val="181482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65059-46EB-E741-AC57-46822C9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F0FE8-16EB-734F-A80C-6E7387D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Multi-argument functions do not exist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let add x y = x + y</a:t>
            </a:r>
          </a:p>
          <a:p>
            <a:pPr marL="0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is syntactic sugar for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			let add = fun x -&gt; 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								  fun y -&gt; 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									  x + y</a:t>
            </a:r>
          </a:p>
        </p:txBody>
      </p:sp>
    </p:spTree>
    <p:extLst>
      <p:ext uri="{BB962C8B-B14F-4D97-AF65-F5344CB8AC3E}">
        <p14:creationId xmlns:p14="http://schemas.microsoft.com/office/powerpoint/2010/main" val="239576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96A37-B05B-5F4A-A39B-5E58B4C3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4DE7-74CB-094D-B0B6-4EF1FD077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8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65059-46EB-E741-AC57-46822C9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F0FE8-16EB-734F-A80C-6E7387D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Multi-argument functions do not exist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y z -&gt; e</a:t>
            </a:r>
          </a:p>
          <a:p>
            <a:pPr marL="0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is syntactic sugar for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-&gt; (fun y -&gt; (fun z -&gt; e))</a:t>
            </a:r>
          </a:p>
        </p:txBody>
      </p:sp>
    </p:spTree>
    <p:extLst>
      <p:ext uri="{BB962C8B-B14F-4D97-AF65-F5344CB8AC3E}">
        <p14:creationId xmlns:p14="http://schemas.microsoft.com/office/powerpoint/2010/main" val="307520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Again: </a:t>
            </a:r>
            <a:r>
              <a:rPr lang="en-US" dirty="0"/>
              <a:t>Functions are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them </a:t>
            </a:r>
            <a:r>
              <a:rPr lang="en-US" b="1" dirty="0"/>
              <a:t>anywhere </a:t>
            </a:r>
            <a:r>
              <a:rPr lang="en-US" dirty="0"/>
              <a:t>we use values:</a:t>
            </a:r>
          </a:p>
          <a:p>
            <a:r>
              <a:rPr lang="en-US" dirty="0"/>
              <a:t>Functions can </a:t>
            </a:r>
            <a:r>
              <a:rPr lang="en-US" b="1" dirty="0"/>
              <a:t>take</a:t>
            </a:r>
            <a:r>
              <a:rPr lang="en-US" dirty="0"/>
              <a:t> functions as arguments</a:t>
            </a:r>
          </a:p>
          <a:p>
            <a:r>
              <a:rPr lang="en-US" dirty="0"/>
              <a:t>Functions can </a:t>
            </a:r>
            <a:r>
              <a:rPr lang="en-US" b="1" dirty="0"/>
              <a:t>return</a:t>
            </a:r>
            <a:r>
              <a:rPr lang="en-US" dirty="0"/>
              <a:t> functions as results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This is an incredibly powerful language feature!</a:t>
            </a:r>
          </a:p>
        </p:txBody>
      </p:sp>
    </p:spTree>
    <p:extLst>
      <p:ext uri="{BB962C8B-B14F-4D97-AF65-F5344CB8AC3E}">
        <p14:creationId xmlns:p14="http://schemas.microsoft.com/office/powerpoint/2010/main" val="375175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 lnSpcReduction="10000"/>
          </a:bodyPr>
          <a:lstStyle/>
          <a:p>
            <a:pPr marL="382059" lvl="1" indent="-382059">
              <a:buFont typeface="Arial"/>
              <a:buChar char="•"/>
            </a:pPr>
            <a:r>
              <a:rPr lang="en-US" sz="3600" dirty="0"/>
              <a:t>[today] A0 released, R1 released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[Monday] R1 due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[Wednesday] A0 due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</a:t>
            </a:r>
            <a:r>
              <a:rPr lang="en-US" b="1" dirty="0">
                <a:latin typeface="Courier"/>
                <a:cs typeface="Courier"/>
              </a:rPr>
              <a:t>fun</a:t>
            </a:r>
            <a:r>
              <a:rPr lang="en-US" i="1" dirty="0"/>
              <a:t>!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46227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B5-D4F1-434E-B231-41FEC245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6BB4-82AD-C249-A12C-60379103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r>
              <a:rPr lang="en-US" dirty="0"/>
              <a:t>Textbook</a:t>
            </a:r>
          </a:p>
          <a:p>
            <a:r>
              <a:rPr lang="en-US" dirty="0" err="1"/>
              <a:t>Campuswire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611D2-569F-ED40-89D9-A01BC3A1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94" y="3796747"/>
            <a:ext cx="6747106" cy="35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59AB4A-0569-1A48-8427-2C2F8101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9" y="1858618"/>
            <a:ext cx="44196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4F3BD-FD96-8040-8695-AE5558AB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95" y="5008218"/>
            <a:ext cx="1422400" cy="142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7AE5D-984F-C34A-BF3B-D6F9DA92AACD}"/>
              </a:ext>
            </a:extLst>
          </p:cNvPr>
          <p:cNvSpPr txBox="1"/>
          <p:nvPr/>
        </p:nvSpPr>
        <p:spPr>
          <a:xfrm>
            <a:off x="2226365" y="668258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PRIMARY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9E1B3-C731-4B40-BCB0-EB1D31109F9C}"/>
              </a:ext>
            </a:extLst>
          </p:cNvPr>
          <p:cNvSpPr txBox="1"/>
          <p:nvPr/>
        </p:nvSpPr>
        <p:spPr>
          <a:xfrm>
            <a:off x="7359374" y="668258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C7FD3-08ED-9943-B3C3-83BD265DEFC4}"/>
              </a:ext>
            </a:extLst>
          </p:cNvPr>
          <p:cNvSpPr txBox="1"/>
          <p:nvPr/>
        </p:nvSpPr>
        <p:spPr>
          <a:xfrm rot="210621">
            <a:off x="2743202" y="2694451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CS 3110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B7CB1A-FD9A-C24D-869B-3A9D5FA4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vs. lecture</a:t>
            </a:r>
          </a:p>
        </p:txBody>
      </p:sp>
    </p:spTree>
    <p:extLst>
      <p:ext uri="{BB962C8B-B14F-4D97-AF65-F5344CB8AC3E}">
        <p14:creationId xmlns:p14="http://schemas.microsoft.com/office/powerpoint/2010/main" val="38103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b="1" dirty="0"/>
              <a:t>Syntax and semantics</a:t>
            </a:r>
          </a:p>
          <a:p>
            <a:r>
              <a:rPr lang="en-US" b="1" dirty="0"/>
              <a:t>Expressions: </a:t>
            </a:r>
            <a:r>
              <a:rPr lang="en-US" dirty="0"/>
              <a:t>if, let</a:t>
            </a:r>
          </a:p>
          <a:p>
            <a:r>
              <a:rPr lang="en-US" b="1" dirty="0"/>
              <a:t>Definitions: </a:t>
            </a:r>
            <a:r>
              <a:rPr lang="en-US" dirty="0"/>
              <a:t>let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6632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4544" y="4994486"/>
            <a:ext cx="8549640" cy="1543687"/>
          </a:xfrm>
        </p:spPr>
        <p:txBody>
          <a:bodyPr>
            <a:noAutofit/>
          </a:bodyPr>
          <a:lstStyle/>
          <a:p>
            <a:r>
              <a:rPr lang="en-US" sz="3600" dirty="0"/>
              <a:t>Anonymous Function expressions </a:t>
            </a:r>
            <a:br>
              <a:rPr lang="en-US" sz="3600" dirty="0"/>
            </a:br>
            <a:r>
              <a:rPr lang="en-US" sz="3600" dirty="0"/>
              <a:t>&amp; function Application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FD2D4-B28C-C745-BF32-18366D87AA30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9129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ronosPro-Bold"/>
                <a:cs typeface="CronosPro-Bold"/>
              </a:rPr>
              <a:t>Syntax:  </a:t>
            </a:r>
            <a:r>
              <a:rPr lang="en-US" b="1" dirty="0">
                <a:latin typeface="Courier"/>
                <a:cs typeface="Courier"/>
              </a:rPr>
              <a:t>fun x1 ... </a:t>
            </a:r>
            <a:r>
              <a:rPr lang="en-US" b="1" dirty="0" err="1">
                <a:latin typeface="Courier"/>
                <a:cs typeface="Courier"/>
              </a:rPr>
              <a:t>xn</a:t>
            </a:r>
            <a:r>
              <a:rPr lang="en-US" b="1" dirty="0">
                <a:latin typeface="Courier"/>
                <a:cs typeface="Courier"/>
              </a:rPr>
              <a:t> -&gt; 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</a:rPr>
              <a:t>Evaluation:</a:t>
            </a:r>
          </a:p>
          <a:p>
            <a:r>
              <a:rPr lang="en-US" dirty="0">
                <a:solidFill>
                  <a:schemeClr val="accent6"/>
                </a:solidFill>
              </a:rPr>
              <a:t>A function is a value: </a:t>
            </a:r>
            <a:r>
              <a:rPr lang="en-US" dirty="0">
                <a:solidFill>
                  <a:srgbClr val="4F81BD"/>
                </a:solidFill>
              </a:rPr>
              <a:t>no further computation to do</a:t>
            </a:r>
          </a:p>
          <a:p>
            <a:r>
              <a:rPr lang="en-US" dirty="0">
                <a:solidFill>
                  <a:srgbClr val="4F81BD"/>
                </a:solidFill>
              </a:rPr>
              <a:t>In particular, body </a:t>
            </a:r>
            <a:r>
              <a:rPr lang="en-US" b="1" dirty="0">
                <a:solidFill>
                  <a:srgbClr val="4F81BD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rgbClr val="4F81BD"/>
                </a:solidFill>
              </a:rPr>
              <a:t> is not evaluated until function is applied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740px-Anonymous.svg.png">
            <a:extLst>
              <a:ext uri="{FF2B5EF4-FFF2-40B4-BE49-F238E27FC236}">
                <a16:creationId xmlns:a16="http://schemas.microsoft.com/office/drawing/2014/main" id="{1D94571B-4982-B84F-BEDD-164EDDFD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760" y="1571538"/>
            <a:ext cx="1167720" cy="1663213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5D27D4A-90F3-9F45-94B3-C60E0B3E9AF5}"/>
              </a:ext>
            </a:extLst>
          </p:cNvPr>
          <p:cNvSpPr/>
          <p:nvPr/>
        </p:nvSpPr>
        <p:spPr>
          <a:xfrm>
            <a:off x="3185885" y="2481943"/>
            <a:ext cx="3686629" cy="752808"/>
          </a:xfrm>
          <a:prstGeom prst="wedgeRoundRectCallout">
            <a:avLst>
              <a:gd name="adj1" fmla="val -62808"/>
              <a:gd name="adj2" fmla="val -60119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urier"/>
                <a:cs typeface="Courier"/>
              </a:rPr>
              <a:t>fun</a:t>
            </a:r>
            <a:r>
              <a:rPr lang="en-US" sz="2400" dirty="0">
                <a:solidFill>
                  <a:schemeClr val="accent6"/>
                </a:solidFill>
              </a:rPr>
              <a:t> is a keyword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3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functions a.k.a. </a:t>
            </a:r>
            <a:r>
              <a:rPr lang="en-US" i="1" dirty="0">
                <a:latin typeface="Cronos Pro" panose="020C0502030403020304" pitchFamily="34" charset="77"/>
              </a:rPr>
              <a:t>lambda expressions</a:t>
            </a:r>
          </a:p>
          <a:p>
            <a:r>
              <a:rPr lang="en-US" dirty="0"/>
              <a:t>Math notation: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λx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. e</a:t>
            </a:r>
          </a:p>
          <a:p>
            <a:r>
              <a:rPr lang="en-US" dirty="0">
                <a:ea typeface="Lucida Grande"/>
                <a:cs typeface="CronosPro-Regular"/>
              </a:rPr>
              <a:t>The lambda means “what follows is an anonymous function”</a:t>
            </a:r>
          </a:p>
        </p:txBody>
      </p:sp>
      <p:pic>
        <p:nvPicPr>
          <p:cNvPr id="5" name="Picture 4" descr="u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37" y="0"/>
            <a:ext cx="1671549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</a:t>
            </a:r>
            <a:endParaRPr lang="en-US" dirty="0"/>
          </a:p>
          <a:p>
            <a:r>
              <a:rPr lang="en-US" dirty="0">
                <a:hlinkClick r:id="rId3"/>
              </a:rPr>
              <a:t>Java 8</a:t>
            </a:r>
            <a:endParaRPr lang="en-US" dirty="0"/>
          </a:p>
          <a:p>
            <a:r>
              <a:rPr lang="en-US" dirty="0"/>
              <a:t>A popular </a:t>
            </a:r>
            <a:r>
              <a:rPr lang="en-US" dirty="0">
                <a:hlinkClick r:id="rId4"/>
              </a:rPr>
              <a:t>PL blog</a:t>
            </a:r>
            <a:endParaRPr lang="en-US" dirty="0"/>
          </a:p>
          <a:p>
            <a:r>
              <a:rPr lang="en-US" dirty="0">
                <a:hlinkClick r:id="rId5"/>
              </a:rPr>
              <a:t>Lambda style</a:t>
            </a:r>
            <a:endParaRPr lang="en-US" dirty="0">
              <a:cs typeface="Cronos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u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37" y="0"/>
            <a:ext cx="1671549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0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745</Words>
  <Application>Microsoft Macintosh PowerPoint</Application>
  <PresentationFormat>Custom</PresentationFormat>
  <Paragraphs>209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Courier-Bold</vt:lpstr>
      <vt:lpstr>Cronos Pro</vt:lpstr>
      <vt:lpstr>CronosPro-Bold</vt:lpstr>
      <vt:lpstr>CronosPro-Regular</vt:lpstr>
      <vt:lpstr>Engravers MT</vt:lpstr>
      <vt:lpstr>Lucida Grande</vt:lpstr>
      <vt:lpstr>Wingdings</vt:lpstr>
      <vt:lpstr>Office Theme</vt:lpstr>
      <vt:lpstr>PowerPoint Presentation</vt:lpstr>
      <vt:lpstr>Clicker Question 1</vt:lpstr>
      <vt:lpstr>Search</vt:lpstr>
      <vt:lpstr>Textbook vs. lecture</vt:lpstr>
      <vt:lpstr>Review</vt:lpstr>
      <vt:lpstr>Anonymous Function expressions  &amp; function Application expressions</vt:lpstr>
      <vt:lpstr>Anonymous function expression</vt:lpstr>
      <vt:lpstr>Lambda</vt:lpstr>
      <vt:lpstr>Lambda</vt:lpstr>
      <vt:lpstr>Functions are values</vt:lpstr>
      <vt:lpstr>Function application</vt:lpstr>
      <vt:lpstr>Function application</vt:lpstr>
      <vt:lpstr>Function application</vt:lpstr>
      <vt:lpstr>Let vs. function</vt:lpstr>
      <vt:lpstr>Function Definitions</vt:lpstr>
      <vt:lpstr>Two syntaxes to define functions</vt:lpstr>
      <vt:lpstr>Recursive function definition</vt:lpstr>
      <vt:lpstr>Reverse application</vt:lpstr>
      <vt:lpstr>Functions and Types</vt:lpstr>
      <vt:lpstr>Function types</vt:lpstr>
      <vt:lpstr>Function application</vt:lpstr>
      <vt:lpstr>Anonymous function expression</vt:lpstr>
      <vt:lpstr>Partial Application</vt:lpstr>
      <vt:lpstr>More syntactic sugar</vt:lpstr>
      <vt:lpstr>More syntactic sugar</vt:lpstr>
      <vt:lpstr>Clicker Question 2</vt:lpstr>
      <vt:lpstr>More syntactic sugar</vt:lpstr>
      <vt:lpstr>Again: Functions are values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246</cp:revision>
  <cp:lastPrinted>2018-08-29T22:30:43Z</cp:lastPrinted>
  <dcterms:created xsi:type="dcterms:W3CDTF">2014-08-25T19:49:24Z</dcterms:created>
  <dcterms:modified xsi:type="dcterms:W3CDTF">2019-09-04T20:35:17Z</dcterms:modified>
</cp:coreProperties>
</file>