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41" r:id="rId2"/>
    <p:sldId id="492" r:id="rId3"/>
    <p:sldId id="443" r:id="rId4"/>
    <p:sldId id="484" r:id="rId5"/>
    <p:sldId id="485" r:id="rId6"/>
    <p:sldId id="493" r:id="rId7"/>
    <p:sldId id="451" r:id="rId8"/>
    <p:sldId id="452" r:id="rId9"/>
    <p:sldId id="453" r:id="rId10"/>
    <p:sldId id="487" r:id="rId11"/>
    <p:sldId id="455" r:id="rId12"/>
    <p:sldId id="488" r:id="rId13"/>
    <p:sldId id="489" r:id="rId14"/>
    <p:sldId id="467" r:id="rId15"/>
    <p:sldId id="471" r:id="rId16"/>
    <p:sldId id="491" r:id="rId17"/>
    <p:sldId id="470" r:id="rId18"/>
    <p:sldId id="480" r:id="rId19"/>
    <p:sldId id="479" r:id="rId20"/>
    <p:sldId id="475" r:id="rId21"/>
    <p:sldId id="477" r:id="rId22"/>
    <p:sldId id="478" r:id="rId23"/>
    <p:sldId id="474" r:id="rId24"/>
    <p:sldId id="33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/>
    <p:restoredTop sz="71571" autoAdjust="0"/>
  </p:normalViewPr>
  <p:slideViewPr>
    <p:cSldViewPr snapToGrid="0" snapToObjects="1">
      <p:cViewPr varScale="1">
        <p:scale>
          <a:sx n="92" d="100"/>
          <a:sy n="92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10:02:34</a:t>
            </a:r>
          </a:p>
          <a:p>
            <a:endParaRPr lang="en-US" dirty="0"/>
          </a:p>
          <a:p>
            <a:r>
              <a:rPr lang="en-US" dirty="0"/>
              <a:t>I chose this music because laziness is a key concept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Q: why is the `Cons` necessary?"  A: `-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rectypes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` makes it unnecessary, but with worse type inference errors.</a:t>
            </a:r>
          </a:p>
          <a:p>
            <a:pPr marL="0" indent="0">
              <a:buNone/>
            </a:pP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head of [s] *)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 </a:t>
            </a:r>
            <a:endParaRPr lang="en-US" sz="1200" dirty="0">
              <a:solidFill>
                <a:srgbClr val="69696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h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h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</a:t>
            </a:r>
            <a:r>
              <a:rPr lang="en-US" sz="1200" dirty="0" err="1">
                <a:solidFill>
                  <a:srgbClr val="696969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 s] is the tail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Cons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_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[take n s] is the list of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[]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hd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take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969"/>
                </a:solidFill>
                <a:latin typeface="Courier" charset="0"/>
              </a:rPr>
              <a:t>(* [drop n s] is all but the first [n] elements of [s] *)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n s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n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  </a:t>
            </a:r>
            <a:r>
              <a:rPr lang="en-US" sz="1200" b="1" dirty="0">
                <a:solidFill>
                  <a:srgbClr val="800000"/>
                </a:solidFill>
                <a:latin typeface="Courier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drop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008C00"/>
                </a:solidFill>
                <a:latin typeface="Courier" charset="0"/>
              </a:rPr>
              <a:t>-1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tl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s</a:t>
            </a:r>
            <a:r>
              <a:rPr lang="en-US" sz="1200" dirty="0">
                <a:solidFill>
                  <a:srgbClr val="808030"/>
                </a:solidFill>
                <a:latin typeface="Courier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rec sum (Cons (</a:t>
            </a:r>
            <a:r>
              <a:rPr lang="en-US" dirty="0" err="1"/>
              <a:t>h_a</a:t>
            </a:r>
            <a:r>
              <a:rPr lang="en-US" dirty="0"/>
              <a:t>, </a:t>
            </a:r>
            <a:r>
              <a:rPr lang="en-US" dirty="0" err="1"/>
              <a:t>tf_a</a:t>
            </a:r>
            <a:r>
              <a:rPr lang="en-US" dirty="0"/>
              <a:t>)) (Cons (</a:t>
            </a:r>
            <a:r>
              <a:rPr lang="en-US" dirty="0" err="1"/>
              <a:t>h_b</a:t>
            </a:r>
            <a:r>
              <a:rPr lang="en-US" dirty="0"/>
              <a:t>, </a:t>
            </a:r>
            <a:r>
              <a:rPr lang="en-US" dirty="0" err="1"/>
              <a:t>tf_b</a:t>
            </a:r>
            <a:r>
              <a:rPr lang="en-US" dirty="0"/>
              <a:t>)) =</a:t>
            </a:r>
          </a:p>
          <a:p>
            <a:r>
              <a:rPr lang="en-US" dirty="0"/>
              <a:t>  Cons (</a:t>
            </a:r>
            <a:r>
              <a:rPr lang="en-US" dirty="0" err="1"/>
              <a:t>h_a+h_b</a:t>
            </a:r>
            <a:r>
              <a:rPr lang="en-US" dirty="0"/>
              <a:t>, fun () -&gt; sum (</a:t>
            </a:r>
            <a:r>
              <a:rPr lang="en-US" dirty="0" err="1"/>
              <a:t>tf_a</a:t>
            </a:r>
            <a:r>
              <a:rPr lang="en-US" dirty="0"/>
              <a:t> ()) (</a:t>
            </a:r>
            <a:r>
              <a:rPr lang="en-US" dirty="0" err="1"/>
              <a:t>tf_b</a:t>
            </a:r>
            <a:r>
              <a:rPr lang="en-US" dirty="0"/>
              <a:t> ()))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(* [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&lt;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a;b;c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;...&gt;]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[&lt;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 ...&gt;] *)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map f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()))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square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map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rec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nats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107D02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x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>
                <a:solidFill>
                  <a:srgbClr val="107D02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nats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8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we could teach an entire follow-up course on advanced 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x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:: ones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:: b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::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it can have cycles.  </a:t>
            </a:r>
          </a:p>
          <a:p>
            <a:endParaRPr lang="en-US" dirty="0"/>
          </a:p>
          <a:p>
            <a:r>
              <a:rPr lang="en-US" dirty="0"/>
              <a:t>Draw some pointer diagrams on the board to illustrate our two examples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Nil is finite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ones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  <a:p>
            <a:r>
              <a:rPr lang="en-US" dirty="0"/>
              <a:t>still can't do the second; nothing has really changed: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))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dirty="0">
                <a:solidFill>
                  <a:srgbClr val="107D02"/>
                </a:solidFill>
                <a:latin typeface="Courier" charset="0"/>
              </a:rPr>
              <a:t>0 </a:t>
            </a:r>
            <a:r>
              <a:rPr lang="en-US" dirty="0">
                <a:solidFill>
                  <a:schemeClr val="accent2"/>
                </a:solidFill>
                <a:latin typeface="Courier" charset="0"/>
              </a:rPr>
              <a:t>(* stack overflow 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only finite part of data structure on demand, not the entire infinite structure (which would take infinite time).</a:t>
            </a:r>
          </a:p>
          <a:p>
            <a:endParaRPr lang="en-US" dirty="0"/>
          </a:p>
          <a:p>
            <a:r>
              <a:rPr lang="en-US" dirty="0"/>
              <a:t>How to delay?  </a:t>
            </a:r>
            <a:r>
              <a:rPr lang="en-US" b="1" dirty="0"/>
              <a:t>Functions are already values. </a:t>
            </a:r>
            <a:r>
              <a:rPr lang="en-US" b="0" dirty="0"/>
              <a:t> Two demos…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Demo (in </a:t>
            </a:r>
            <a:r>
              <a:rPr lang="en-US" dirty="0" err="1"/>
              <a:t>utop</a:t>
            </a:r>
            <a:r>
              <a:rPr lang="en-US" dirty="0"/>
              <a:t>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f1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f2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fun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x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failwith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"oops"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Second demo (in a file, not </a:t>
            </a:r>
            <a:r>
              <a:rPr lang="en-US" sz="1200" dirty="0" err="1">
                <a:solidFill>
                  <a:srgbClr val="0000DF"/>
                </a:solidFill>
                <a:latin typeface="Courier" charset="0"/>
              </a:rPr>
              <a:t>utop</a:t>
            </a:r>
            <a:r>
              <a:rPr lang="en-US" sz="1200" dirty="0">
                <a:solidFill>
                  <a:srgbClr val="0000DF"/>
                </a:solidFill>
                <a:latin typeface="Courier" charset="0"/>
              </a:rPr>
              <a:t>):</a:t>
            </a: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rec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n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" charset="0"/>
              </a:rPr>
              <a:t>fun x -&gt;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+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1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))  (* add the fun x, fix the type, then change x to () *)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</a:rPr>
              <a:t>nats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200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" charset="0"/>
              </a:rPr>
              <a:t> from </a:t>
            </a:r>
            <a:r>
              <a:rPr lang="en-US" sz="1200" dirty="0">
                <a:solidFill>
                  <a:srgbClr val="107D02"/>
                </a:solidFill>
                <a:latin typeface="Courier" charset="0"/>
              </a:rPr>
              <a:t>0</a:t>
            </a:r>
            <a:endParaRPr lang="en-US" sz="1200" dirty="0">
              <a:solidFill>
                <a:schemeClr val="accent2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DF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“Lazy Days” by Enya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chemeClr val="accent6"/>
                </a:solidFill>
                <a:latin typeface="Courier" charset="0"/>
              </a:rPr>
              <a:t>  </a:t>
            </a:r>
            <a:r>
              <a:rPr lang="en-US" strike="sngStrike" dirty="0">
                <a:solidFill>
                  <a:schemeClr val="accent6"/>
                </a:solidFill>
                <a:latin typeface="Courier" charset="0"/>
              </a:rPr>
              <a:t>|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7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stream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</a:rPr>
              <a:t>Try coding these if possible: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1's</a:t>
            </a:r>
          </a:p>
          <a:p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the stream of natural numbers</a:t>
            </a:r>
            <a:endParaRPr lang="en-US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41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553453" y="1973178"/>
            <a:ext cx="8205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ronosPro-Regular"/>
                <a:cs typeface="CronosPro-Regular"/>
              </a:rPr>
              <a:t>Key idea of this entire lecture:</a:t>
            </a:r>
          </a:p>
          <a:p>
            <a:r>
              <a:rPr lang="en-US" sz="8000" dirty="0">
                <a:solidFill>
                  <a:schemeClr val="accent1"/>
                </a:solidFill>
                <a:latin typeface="CronosPro-Regular"/>
                <a:cs typeface="CronosPro-Regular"/>
              </a:rPr>
              <a:t>Be lazy:</a:t>
            </a:r>
          </a:p>
          <a:p>
            <a:r>
              <a:rPr lang="en-US" sz="8000" dirty="0">
                <a:latin typeface="CronosPro-Regular"/>
                <a:cs typeface="CronosPro-Regular"/>
              </a:rPr>
              <a:t>delay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C92CC-63AD-544D-8DD8-153074B4255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340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E29F-CB7D-0D42-BC60-516A88DD7B1E}"/>
              </a:ext>
            </a:extLst>
          </p:cNvPr>
          <p:cNvSpPr txBox="1"/>
          <p:nvPr/>
        </p:nvSpPr>
        <p:spPr>
          <a:xfrm>
            <a:off x="1046748" y="2045368"/>
            <a:ext cx="70505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>
                <a:solidFill>
                  <a:schemeClr val="accent1"/>
                </a:solidFill>
                <a:latin typeface="CronosPro-Regular"/>
                <a:cs typeface="CronosPro-Regular"/>
              </a:rPr>
              <a:t>thunk</a:t>
            </a:r>
            <a:endParaRPr lang="en-US" sz="16600" dirty="0">
              <a:solidFill>
                <a:schemeClr val="accent1"/>
              </a:solidFill>
              <a:latin typeface="CronosPro-Regular"/>
              <a:cs typeface="CronosPro-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0176B-460C-6C47-BE29-05D3D82F447F}"/>
              </a:ext>
            </a:extLst>
          </p:cNvPr>
          <p:cNvSpPr txBox="1"/>
          <p:nvPr/>
        </p:nvSpPr>
        <p:spPr>
          <a:xfrm>
            <a:off x="1069278" y="5342021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  <a:cs typeface="CronosPro-Regular"/>
              </a:rPr>
              <a:t>fun () -&gt; (* a delayed computation *)</a:t>
            </a:r>
          </a:p>
        </p:txBody>
      </p:sp>
    </p:spTree>
    <p:extLst>
      <p:ext uri="{BB962C8B-B14F-4D97-AF65-F5344CB8AC3E}">
        <p14:creationId xmlns:p14="http://schemas.microsoft.com/office/powerpoint/2010/main" val="322318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(** An ['a stream] is an infinite list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of values of type ['a].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AF:  [Cons (x, f)] is the stream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whose head is [x] and tail 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[f()].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RI:  none *)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 Cons 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(</a:t>
            </a:r>
            <a:r>
              <a:rPr lang="en-US" sz="2800" b="1" dirty="0">
                <a:solidFill>
                  <a:srgbClr val="6B0001"/>
                </a:solidFill>
                <a:latin typeface="Courier-Bold" charset="0"/>
              </a:rPr>
              <a:t>unit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-&gt;</a:t>
            </a:r>
            <a:r>
              <a:rPr lang="en-US" sz="2800" dirty="0">
                <a:solidFill>
                  <a:schemeClr val="accent6"/>
                </a:solidFill>
                <a:latin typeface="Courier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 charset="0"/>
              </a:rPr>
              <a:t>a stream</a:t>
            </a:r>
            <a:r>
              <a:rPr lang="en-US" sz="2800" dirty="0">
                <a:solidFill>
                  <a:srgbClr val="6D6F24"/>
                </a:solidFill>
                <a:latin typeface="Courier" charset="0"/>
              </a:rPr>
              <a:t>)</a:t>
            </a:r>
            <a:endParaRPr lang="en-US" sz="2800" dirty="0">
              <a:solidFill>
                <a:schemeClr val="accent6"/>
              </a:solidFill>
              <a:latin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33D42-A6AA-0F4A-8E97-64F5CC174F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62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&lt;a; b; c;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mean stream whose first elements are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23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(*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sum &lt;a1; a2; ...&gt; &lt;b1; b2; ...&gt;]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   is [&lt;a1 + b1; a2 + b2; ...&gt;]</a:t>
            </a:r>
            <a:r>
              <a:rPr lang="mr-IN" sz="2800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*)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 rec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sum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tf_a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tf_b</a:t>
            </a: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endParaRPr lang="en-US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lang="mr-IN" sz="28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8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(*</a:t>
            </a:r>
            <a:r>
              <a:rPr lang="en-US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&lt;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...&gt;]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solidFill>
                <a:srgbClr val="565656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dirty="0">
                <a:solidFill>
                  <a:srgbClr val="565656"/>
                </a:solidFill>
                <a:latin typeface="Courier" charset="0"/>
                <a:ea typeface="Courier" charset="0"/>
                <a:cs typeface="Courier" charset="0"/>
              </a:rPr>
              <a:t>; ...&gt;] *)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 rec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map f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tf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5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Cute Fibonacci Trick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932396"/>
              </p:ext>
            </p:extLst>
          </p:nvPr>
        </p:nvGraphicFramePr>
        <p:xfrm>
          <a:off x="457200" y="1600200"/>
          <a:ext cx="82296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51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F2946-7F1E-FD49-9925-9DA05798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21DF8-1B2A-5D40-9878-206625741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422738"/>
              </p:ext>
            </p:extLst>
          </p:nvPr>
        </p:nvGraphicFramePr>
        <p:xfrm>
          <a:off x="457200" y="1600200"/>
          <a:ext cx="8229600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0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459210"/>
              </p:ext>
            </p:extLst>
          </p:nvPr>
        </p:nvGraphicFramePr>
        <p:xfrm>
          <a:off x="457200" y="1600200"/>
          <a:ext cx="8229600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tl</a:t>
                      </a:r>
                      <a:r>
                        <a:rPr lang="en-US" sz="2400" dirty="0"/>
                        <a:t> fibs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7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43735"/>
              </p:ext>
            </p:extLst>
          </p:nvPr>
        </p:nvGraphicFramePr>
        <p:xfrm>
          <a:off x="457200" y="1600200"/>
          <a:ext cx="8229600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tl</a:t>
                      </a:r>
                      <a:r>
                        <a:rPr lang="en-US" sz="2400" dirty="0"/>
                        <a:t> fibs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mr-IN" sz="2400" dirty="0"/>
                        <a:t>…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61486" y="3986213"/>
            <a:ext cx="2529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fibs is </a:t>
            </a:r>
          </a:p>
          <a:p>
            <a:r>
              <a:rPr lang="en-US" sz="3600" dirty="0">
                <a:latin typeface="CronosPro-Regular"/>
                <a:cs typeface="CronosPro-Regular"/>
              </a:rPr>
              <a:t>1 then</a:t>
            </a:r>
          </a:p>
          <a:p>
            <a:r>
              <a:rPr lang="en-US" sz="3600" dirty="0">
                <a:latin typeface="CronosPro-Regular"/>
                <a:cs typeface="CronosPro-Regular"/>
              </a:rPr>
              <a:t>1 then</a:t>
            </a:r>
          </a:p>
          <a:p>
            <a:r>
              <a:rPr lang="en-US" sz="3600" dirty="0">
                <a:latin typeface="CronosPro-Regular"/>
                <a:cs typeface="CronosPro-Regular"/>
              </a:rPr>
              <a:t>(fibs + </a:t>
            </a:r>
            <a:r>
              <a:rPr lang="en-US" sz="3600" dirty="0" err="1">
                <a:latin typeface="CronosPro-Regular"/>
                <a:cs typeface="CronosPro-Regular"/>
              </a:rPr>
              <a:t>tl</a:t>
            </a:r>
            <a:r>
              <a:rPr lang="en-US" sz="3600" dirty="0">
                <a:latin typeface="CronosPro-Regular"/>
                <a:cs typeface="CronosPro-Regular"/>
              </a:rPr>
              <a:t> fibs)</a:t>
            </a:r>
          </a:p>
        </p:txBody>
      </p:sp>
    </p:spTree>
    <p:extLst>
      <p:ext uri="{BB962C8B-B14F-4D97-AF65-F5344CB8AC3E}">
        <p14:creationId xmlns:p14="http://schemas.microsoft.com/office/powerpoint/2010/main" val="2120637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fibs </a:t>
            </a:r>
            <a:r>
              <a:rPr lang="en-US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107D02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Cons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107D02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6B0001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fibs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fibs</a:t>
            </a:r>
            <a:r>
              <a:rPr lang="mr-IN" dirty="0">
                <a:solidFill>
                  <a:srgbClr val="6D6F24"/>
                </a:solidFill>
                <a:latin typeface="Courier" charset="0"/>
                <a:ea typeface="Courier" charset="0"/>
                <a:cs typeface="Courier" charset="0"/>
              </a:rPr>
              <a:t>)))</a:t>
            </a:r>
            <a:endParaRPr lang="en-US" dirty="0">
              <a:solidFill>
                <a:srgbClr val="6D6F24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6D6F24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But try: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take 100 fibs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Exponential amount of </a:t>
            </a:r>
            <a:r>
              <a:rPr lang="en-US" dirty="0" err="1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recomputation</a:t>
            </a:r>
            <a:r>
              <a:rPr lang="en-US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:  </a:t>
            </a:r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regenerate entire prefix of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fibs</a:t>
            </a:r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, twice, for each element produced</a:t>
            </a:r>
          </a:p>
          <a:p>
            <a:pPr marL="0" indent="0">
              <a:buNone/>
            </a:pPr>
            <a:endParaRPr lang="en-US" dirty="0">
              <a:latin typeface="Cronos Pro" charset="0"/>
              <a:ea typeface="Cronos Pro" charset="0"/>
              <a:cs typeface="Cronos Pro" charset="0"/>
            </a:endParaRPr>
          </a:p>
          <a:p>
            <a:pPr marL="0" indent="0">
              <a:buNone/>
            </a:pPr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Solution:  the Lazy module, covered in textbook</a:t>
            </a:r>
          </a:p>
        </p:txBody>
      </p:sp>
    </p:spTree>
    <p:extLst>
      <p:ext uri="{BB962C8B-B14F-4D97-AF65-F5344CB8AC3E}">
        <p14:creationId xmlns:p14="http://schemas.microsoft.com/office/powerpoint/2010/main" val="21329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N/A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happily lazy.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Final unit of course:  </a:t>
            </a:r>
            <a:r>
              <a:rPr lang="en-US" dirty="0"/>
              <a:t>Advanced functional programming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Streams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DD70E-54B2-B049-B0C1-15B0BD24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C5DF5-3B28-3F4D-942A-E8AB9E2D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92445-4A6C-3A4A-9BB9-D27805A08E7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31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D11E1F-8147-804B-A711-0B95EB5B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“Infinite”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852BB-7EE4-0E4C-B96F-DDF46B66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an infinite length list fit in a finite computer memory?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F5CA-5E6B-A744-B3CA-BD79AF51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3863181"/>
            <a:ext cx="4102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880FE-83C1-3342-B230-DFE117A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7504-5953-6B47-BE98-2C73CE21C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</a:t>
            </a:r>
            <a:r>
              <a:rPr lang="en-US" dirty="0">
                <a:solidFill>
                  <a:schemeClr val="accent6"/>
                </a:solidFill>
              </a:rPr>
              <a:t>infinite lists</a:t>
            </a:r>
            <a:r>
              <a:rPr lang="en-US" dirty="0"/>
              <a:t>, sequences, delayed lists, lazy lists</a:t>
            </a:r>
          </a:p>
        </p:txBody>
      </p:sp>
    </p:spTree>
    <p:extLst>
      <p:ext uri="{BB962C8B-B14F-4D97-AF65-F5344CB8AC3E}">
        <p14:creationId xmlns:p14="http://schemas.microsoft.com/office/powerpoint/2010/main" val="110863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</a:t>
            </a:r>
            <a:r>
              <a:rPr lang="en-US" dirty="0" err="1">
                <a:solidFill>
                  <a:srgbClr val="565656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] is a 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mylist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2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representation?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An ['a stream] is an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infinite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list of values of type 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    ['a]. *)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Nil </a:t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r>
              <a:rPr lang="en-US" dirty="0">
                <a:solidFill>
                  <a:srgbClr val="000000"/>
                </a:solidFill>
                <a:latin typeface="Courier" charset="0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Cons </a:t>
            </a:r>
            <a:r>
              <a:rPr lang="en-US" b="1" dirty="0">
                <a:solidFill>
                  <a:srgbClr val="6B0001"/>
                </a:solidFill>
                <a:latin typeface="Courier-Bold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a </a:t>
            </a:r>
            <a:r>
              <a:rPr lang="en-US" dirty="0">
                <a:solidFill>
                  <a:schemeClr val="accent6"/>
                </a:solidFill>
                <a:latin typeface="Courier" charset="0"/>
              </a:rPr>
              <a:t>stream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4713</TotalTime>
  <Words>947</Words>
  <Application>Microsoft Macintosh PowerPoint</Application>
  <PresentationFormat>On-screen Show (4:3)</PresentationFormat>
  <Paragraphs>245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Recursive Values</vt:lpstr>
      <vt:lpstr>“Infinite” lists</vt:lpstr>
      <vt:lpstr>Clicker Question 2</vt:lpstr>
      <vt:lpstr>Streams</vt:lpstr>
      <vt:lpstr>List representation</vt:lpstr>
      <vt:lpstr>Stream representation?</vt:lpstr>
      <vt:lpstr>Stream representation?</vt:lpstr>
      <vt:lpstr>Stream representation?</vt:lpstr>
      <vt:lpstr>PowerPoint Presentation</vt:lpstr>
      <vt:lpstr>PowerPoint Presentation</vt:lpstr>
      <vt:lpstr>Stream representation</vt:lpstr>
      <vt:lpstr>Notation</vt:lpstr>
      <vt:lpstr>Stream sum</vt:lpstr>
      <vt:lpstr>Stream map</vt:lpstr>
      <vt:lpstr>A Cute Fibonacci Trick</vt:lpstr>
      <vt:lpstr>Fibonacci</vt:lpstr>
      <vt:lpstr>Fibonacci</vt:lpstr>
      <vt:lpstr>Fibonacci</vt:lpstr>
      <vt:lpstr>Fibonacci</vt:lpstr>
      <vt:lpstr>Fibonacci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496</cp:revision>
  <cp:lastPrinted>2018-10-02T16:28:07Z</cp:lastPrinted>
  <dcterms:created xsi:type="dcterms:W3CDTF">2014-08-25T19:49:24Z</dcterms:created>
  <dcterms:modified xsi:type="dcterms:W3CDTF">2019-11-25T03:23:21Z</dcterms:modified>
</cp:coreProperties>
</file>