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9" r:id="rId2"/>
    <p:sldId id="428" r:id="rId3"/>
    <p:sldId id="375" r:id="rId4"/>
    <p:sldId id="401" r:id="rId5"/>
    <p:sldId id="419" r:id="rId6"/>
    <p:sldId id="344" r:id="rId7"/>
    <p:sldId id="420" r:id="rId8"/>
    <p:sldId id="411" r:id="rId9"/>
    <p:sldId id="421" r:id="rId10"/>
    <p:sldId id="345" r:id="rId11"/>
    <p:sldId id="413" r:id="rId12"/>
    <p:sldId id="426" r:id="rId13"/>
    <p:sldId id="427" r:id="rId14"/>
    <p:sldId id="414" r:id="rId15"/>
    <p:sldId id="415" r:id="rId16"/>
    <p:sldId id="379" r:id="rId17"/>
    <p:sldId id="347" r:id="rId18"/>
    <p:sldId id="354" r:id="rId19"/>
    <p:sldId id="429" r:id="rId20"/>
    <p:sldId id="422" r:id="rId21"/>
    <p:sldId id="424" r:id="rId22"/>
    <p:sldId id="385" r:id="rId23"/>
    <p:sldId id="386" r:id="rId24"/>
    <p:sldId id="387" r:id="rId25"/>
    <p:sldId id="361" r:id="rId26"/>
    <p:sldId id="370" r:id="rId27"/>
    <p:sldId id="336" r:id="rId28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/>
    <p:restoredTop sz="78296"/>
  </p:normalViewPr>
  <p:slideViewPr>
    <p:cSldViewPr snapToGrid="0" snapToObjects="1">
      <p:cViewPr varScale="1">
        <p:scale>
          <a:sx n="89" d="100"/>
          <a:sy n="89" d="100"/>
        </p:scale>
        <p:origin x="1416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-112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start at 10:02:18</a:t>
            </a:r>
          </a:p>
          <a:p>
            <a:endParaRPr lang="en-US" dirty="0"/>
          </a:p>
          <a:p>
            <a:r>
              <a:rPr lang="en-US" dirty="0"/>
              <a:t>2001:  opening scene,</a:t>
            </a:r>
            <a:r>
              <a:rPr lang="en-US" baseline="0" dirty="0"/>
              <a:t> the dawn of mankind.  huge monolith.  the discovery of tools.  walking upright.</a:t>
            </a:r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today you will take an evolutionary step.  You will learn a huge, </a:t>
            </a:r>
            <a:r>
              <a:rPr lang="en-US" b="1" baseline="0" dirty="0"/>
              <a:t>monumentally</a:t>
            </a:r>
            <a:r>
              <a:rPr lang="en-US" baseline="0" dirty="0"/>
              <a:t> useful tool.  So useful your TAs have trouble remembering NOT to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""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^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Factor out repeated code...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h (combine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t)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0 (+)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"" (^)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 h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t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h)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(+) just happens to be associative and commutative, so it works out fine.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(/), (**), etc. are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aren’t obvious; well worth your time to study and understand why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Higher-order functions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double (double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double |&gt; double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 * x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square (square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square |&gt;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 repeated code: applying a function twice.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Let's write a function for that.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x) 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('a -&gt; 'a) -&gt; 'a -&gt; 'a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takes a function as input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f |&gt; f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argument is unnecessary thanks to partial application: produce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 function as output.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organized large-scale data-parallel computations with MapReduce.</a:t>
            </a:r>
          </a:p>
          <a:p>
            <a:r>
              <a:rPr lang="en-US" dirty="0"/>
              <a:t>Open source implementation by Apache called Hadoop.</a:t>
            </a:r>
          </a:p>
          <a:p>
            <a:r>
              <a:rPr lang="en-US" dirty="0"/>
              <a:t>The technology they use has changed, but the primitives are still important.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Spock talking to </a:t>
            </a:r>
            <a:r>
              <a:rPr lang="en-US" dirty="0" err="1"/>
              <a:t>Sarek</a:t>
            </a:r>
            <a:r>
              <a:rPr lang="en-US" dirty="0"/>
              <a:t> on transporter pad.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Studying PL will transport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+ 1) :: add1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^ "3110") :: concat3110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h :: map f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((+)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^ "3110")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((^) "3110")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wrong: does not append; prepends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Today’s music:  Selections from the soundtrack to </a:t>
            </a:r>
            <a:r>
              <a:rPr lang="en-US" i="1" dirty="0"/>
              <a:t>2001: A Space Odyssey:</a:t>
            </a:r>
            <a:endParaRPr lang="en-US" dirty="0"/>
          </a:p>
          <a:p>
            <a:r>
              <a:rPr lang="en-US" dirty="0"/>
              <a:t>On the Beautiful Blue Danube, Also </a:t>
            </a:r>
            <a:r>
              <a:rPr lang="en-US" dirty="0" err="1"/>
              <a:t>sprach</a:t>
            </a:r>
            <a:r>
              <a:rPr lang="en-US" dirty="0"/>
              <a:t> Zarathustra (Strauss)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33777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81719" y="2975117"/>
            <a:ext cx="8773761" cy="1034021"/>
            <a:chOff x="1070680" y="4610760"/>
            <a:chExt cx="7976146" cy="912371"/>
          </a:xfrm>
        </p:grpSpPr>
        <p:grpSp>
          <p:nvGrpSpPr>
            <p:cNvPr id="11" name="Group 10"/>
            <p:cNvGrpSpPr/>
            <p:nvPr/>
          </p:nvGrpSpPr>
          <p:grpSpPr>
            <a:xfrm>
              <a:off x="6400800" y="4610760"/>
              <a:ext cx="2209800" cy="838200"/>
              <a:chOff x="2057400" y="4458360"/>
              <a:chExt cx="2209800" cy="838200"/>
            </a:xfrm>
          </p:grpSpPr>
          <p:pic>
            <p:nvPicPr>
              <p:cNvPr id="4" name="Picture 3" descr="imgres.jpe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57400" y="4458360"/>
                <a:ext cx="686391" cy="838199"/>
              </a:xfrm>
              <a:prstGeom prst="rect">
                <a:avLst/>
              </a:prstGeom>
            </p:spPr>
          </p:pic>
          <p:pic>
            <p:nvPicPr>
              <p:cNvPr id="6" name="Picture 5" descr="url-1.jpe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19400" y="4458360"/>
                <a:ext cx="687917" cy="838200"/>
              </a:xfrm>
              <a:prstGeom prst="rect">
                <a:avLst/>
              </a:prstGeom>
            </p:spPr>
          </p:pic>
          <p:pic>
            <p:nvPicPr>
              <p:cNvPr id="9" name="Picture 8" descr="url-2.jpe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1400" y="4458360"/>
                <a:ext cx="685800" cy="8382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070680" y="4876800"/>
              <a:ext cx="7976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map (fun x -&gt;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shirt_color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(x)) [                   ]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0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2316-EDFF-3F41-AF8B-F75C056F00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414"/>
            <a:ext cx="10058400" cy="6775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3D0A5-274B-A543-B4F0-A37F0CEAF667}"/>
              </a:ext>
            </a:extLst>
          </p:cNvPr>
          <p:cNvGrpSpPr/>
          <p:nvPr/>
        </p:nvGrpSpPr>
        <p:grpSpPr>
          <a:xfrm>
            <a:off x="5269832" y="3537284"/>
            <a:ext cx="2358189" cy="4025218"/>
            <a:chOff x="5269832" y="3537284"/>
            <a:chExt cx="2358189" cy="4025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63A31-7D18-5649-8DC8-2106919EB3C7}"/>
                </a:ext>
              </a:extLst>
            </p:cNvPr>
            <p:cNvSpPr/>
            <p:nvPr/>
          </p:nvSpPr>
          <p:spPr>
            <a:xfrm>
              <a:off x="5269832" y="3537284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8E863A8-087A-5046-BD38-71A7983AAE8C}"/>
                </a:ext>
              </a:extLst>
            </p:cNvPr>
            <p:cNvCxnSpPr/>
            <p:nvPr/>
          </p:nvCxnSpPr>
          <p:spPr>
            <a:xfrm flipH="1" flipV="1">
              <a:off x="5775158" y="4379495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557A5-9538-0948-940A-38FE68588B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815"/>
            <a:ext cx="10058400" cy="67750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A79F23-E349-3043-A976-3E953F7F2081}"/>
              </a:ext>
            </a:extLst>
          </p:cNvPr>
          <p:cNvGrpSpPr/>
          <p:nvPr/>
        </p:nvGrpSpPr>
        <p:grpSpPr>
          <a:xfrm>
            <a:off x="4307305" y="3200400"/>
            <a:ext cx="2358189" cy="4025218"/>
            <a:chOff x="4307305" y="3200400"/>
            <a:chExt cx="2358189" cy="4025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ECD45A-E542-1044-B177-40E66A79D9A1}"/>
                </a:ext>
              </a:extLst>
            </p:cNvPr>
            <p:cNvSpPr/>
            <p:nvPr/>
          </p:nvSpPr>
          <p:spPr>
            <a:xfrm>
              <a:off x="4307305" y="3200400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B8E1A6-2DD0-1841-976E-FD2610648330}"/>
                </a:ext>
              </a:extLst>
            </p:cNvPr>
            <p:cNvCxnSpPr/>
            <p:nvPr/>
          </p:nvCxnSpPr>
          <p:spPr>
            <a:xfrm flipH="1" flipV="1">
              <a:off x="4812631" y="4042611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6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51529" y="2664541"/>
            <a:ext cx="3945856" cy="1066781"/>
            <a:chOff x="1371600" y="3935523"/>
            <a:chExt cx="4161692" cy="941277"/>
          </a:xfrm>
        </p:grpSpPr>
        <p:sp>
          <p:nvSpPr>
            <p:cNvPr id="11" name="TextBox 10"/>
            <p:cNvSpPr txBox="1"/>
            <p:nvPr/>
          </p:nvSpPr>
          <p:spPr>
            <a:xfrm>
              <a:off x="2070600" y="3935523"/>
              <a:ext cx="1287548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  <a:cs typeface="CronosPro-Regular"/>
                </a:rPr>
                <a:t>bad style!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71600" y="4419600"/>
              <a:ext cx="4161692" cy="457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18705" fontAlgn="base">
                <a:spcBef>
                  <a:spcPct val="0"/>
                </a:spcBef>
                <a:spcAft>
                  <a:spcPct val="0"/>
                </a:spcAft>
              </a:pPr>
              <a:endParaRPr lang="en-US" sz="2700" b="1"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0D129-43B5-CB40-BB4D-C54F155F882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003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function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endParaRPr lang="en-US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f h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map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fr-FR" sz="2700" b="1" dirty="0" err="1">
                <a:latin typeface="Courier"/>
                <a:cs typeface="Courier"/>
              </a:rPr>
              <a:t>map</a:t>
            </a:r>
            <a:r>
              <a:rPr lang="fr-FR" sz="2700" b="1" dirty="0">
                <a:latin typeface="Courier"/>
                <a:cs typeface="Courier"/>
              </a:rPr>
              <a:t> : ('a -&gt; 'b) -&gt; 'a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r>
              <a:rPr lang="fr-FR" sz="2700" b="1" dirty="0">
                <a:latin typeface="Courier"/>
                <a:cs typeface="Courier"/>
              </a:rPr>
              <a:t> -&gt; 'b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endParaRPr lang="en-US" sz="27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579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55157-512D-FA49-8766-A600D535A903}"/>
              </a:ext>
            </a:extLst>
          </p:cNvPr>
          <p:cNvSpPr txBox="1"/>
          <p:nvPr/>
        </p:nvSpPr>
        <p:spPr>
          <a:xfrm>
            <a:off x="1466564" y="3801979"/>
            <a:ext cx="7152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669" indent="0">
              <a:buNone/>
            </a:pPr>
            <a:r>
              <a:rPr lang="en-US" sz="4000" dirty="0">
                <a:latin typeface="Cronos Pro" panose="020C0502030403020304" pitchFamily="34" charset="77"/>
              </a:rPr>
              <a:t>Factor out recurring code patterns.</a:t>
            </a:r>
          </a:p>
          <a:p>
            <a:pPr marL="63669" indent="0" algn="ctr">
              <a:buNone/>
            </a:pPr>
            <a:r>
              <a:rPr lang="en-US" sz="4000" dirty="0">
                <a:latin typeface="Cronos Pro" panose="020C0502030403020304" pitchFamily="34" charset="77"/>
              </a:rPr>
              <a:t>Don't duplicate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0B3EE-4591-EC45-B85D-2A0DC251DBBB}"/>
              </a:ext>
            </a:extLst>
          </p:cNvPr>
          <p:cNvSpPr/>
          <p:nvPr/>
        </p:nvSpPr>
        <p:spPr>
          <a:xfrm>
            <a:off x="967165" y="1592650"/>
            <a:ext cx="8411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Cronos Pro" panose="020C0502030403020304" pitchFamily="34" charset="77"/>
              </a:rPr>
              <a:t>Abstraction Principle</a:t>
            </a:r>
          </a:p>
        </p:txBody>
      </p:sp>
    </p:spTree>
    <p:extLst>
      <p:ext uri="{BB962C8B-B14F-4D97-AF65-F5344CB8AC3E}">
        <p14:creationId xmlns:p14="http://schemas.microsoft.com/office/powerpoint/2010/main" val="62167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BE147B-69CD-A746-80DB-1CBE834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13CB5-64F5-5A46-9F69-DA5D3B6F4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B2E5C-E3B2-BF4E-988F-02A2ED1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915AC-991A-7648-B313-92BB07B79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1238AB-7D07-C546-AD5F-5AE4D153226B}"/>
              </a:ext>
            </a:extLst>
          </p:cNvPr>
          <p:cNvSpPr txBox="1"/>
          <p:nvPr/>
        </p:nvSpPr>
        <p:spPr>
          <a:xfrm>
            <a:off x="3696943" y="6845442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combine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76879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0BA-F033-4F4C-B20E-B45776F7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4910-3920-0F48-B35D-C2395748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B48A-4CF9-BE45-A138-26479FB63B1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451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  op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t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combining elements, using </a:t>
            </a:r>
            <a:r>
              <a:rPr lang="en-US" sz="3200" dirty="0" err="1">
                <a:solidFill>
                  <a:schemeClr val="accent6"/>
                </a:solidFill>
                <a:latin typeface="Courier"/>
                <a:cs typeface="Courier"/>
              </a:rPr>
              <a:t>init</a:t>
            </a:r>
            <a:r>
              <a:rPr lang="en-US" sz="3200" dirty="0">
                <a:solidFill>
                  <a:schemeClr val="accent6"/>
                </a:solidFill>
              </a:rPr>
              <a:t> and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op</a:t>
            </a:r>
            <a:r>
              <a:rPr lang="en-US" sz="3200" dirty="0">
                <a:solidFill>
                  <a:schemeClr val="accent6"/>
                </a:solidFill>
              </a:rPr>
              <a:t>, is the essential idea behind library functions known as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22832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List.fold_right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List.fold_right</a:t>
            </a:r>
            <a:r>
              <a:rPr lang="en-US" b="1" dirty="0">
                <a:latin typeface="Courier"/>
                <a:cs typeface="Courier"/>
              </a:rPr>
              <a:t> f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endParaRPr lang="en-US" b="1" dirty="0">
              <a:latin typeface="Courier"/>
              <a:cs typeface="Courier"/>
            </a:endParaRP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a (f b (f c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an element of list and “answer so far” </a:t>
            </a:r>
          </a:p>
          <a:p>
            <a:pPr marL="573022" indent="-509352"/>
            <a:r>
              <a:rPr lang="en-US" dirty="0"/>
              <a:t>folding in list elements “from the right”</a:t>
            </a: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3210-7E36-5147-8276-25513570228E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177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List.fold_left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List.fold_left</a:t>
            </a:r>
            <a:r>
              <a:rPr lang="en-US" b="1" dirty="0">
                <a:latin typeface="Courier"/>
                <a:cs typeface="Courier"/>
              </a:rPr>
              <a:t> 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</a:t>
            </a: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(f (f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a) b) c</a:t>
            </a:r>
          </a:p>
          <a:p>
            <a:pPr marL="6367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"answer so far" and an element of list</a:t>
            </a:r>
          </a:p>
          <a:p>
            <a:pPr marL="573022" indent="-509352"/>
            <a:r>
              <a:rPr lang="en-US" dirty="0"/>
              <a:t>folding in list elements “from the left”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A8A9C-CC6D-2848-8B06-15352B0BE8A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765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vs.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(+)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((0+1)+2)+3 = 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1+(2+(3+0)) =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(-)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((0-1)-2)-3 = -6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1-(2-(3-0)) =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Behold the power of 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rev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+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fold_right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x 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f x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[]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783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r>
              <a:rPr lang="en-US" dirty="0"/>
              <a:t>[last night] R2 was due</a:t>
            </a:r>
          </a:p>
          <a:p>
            <a:r>
              <a:rPr lang="en-US" dirty="0"/>
              <a:t>[Wed] A1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monumental.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Lots of language features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No new language features</a:t>
            </a:r>
          </a:p>
          <a:p>
            <a:r>
              <a:rPr lang="en-US" dirty="0"/>
              <a:t>New </a:t>
            </a:r>
            <a:r>
              <a:rPr lang="en-US" b="1" dirty="0"/>
              <a:t>idioms </a:t>
            </a:r>
            <a:r>
              <a:rPr lang="en-US" dirty="0"/>
              <a:t>and </a:t>
            </a:r>
            <a:r>
              <a:rPr lang="en-US" b="1" dirty="0"/>
              <a:t>library functions</a:t>
            </a:r>
            <a:r>
              <a:rPr lang="en-US" dirty="0"/>
              <a:t>:  </a:t>
            </a:r>
          </a:p>
          <a:p>
            <a:pPr marL="509352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Map, fold, and other higher-order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3755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pPr marL="573089" lvl="1" indent="0">
              <a:buNone/>
            </a:pPr>
            <a:r>
              <a:rPr lang="en-US" dirty="0"/>
              <a:t>	…so functions are </a:t>
            </a:r>
            <a:r>
              <a:rPr lang="en-US" i="1" dirty="0"/>
              <a:t>higher-order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1E34F-5B02-AE46-A806-D05CFD93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AD7FE-E78F-CB43-A7FF-81089007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686D4-9EAA-5145-B725-2FAC20189FF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90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5766330"/>
            <a:ext cx="8549640" cy="1543685"/>
          </a:xfrm>
        </p:spPr>
        <p:txBody>
          <a:bodyPr/>
          <a:lstStyle/>
          <a:p>
            <a:pPr algn="ctr"/>
            <a:r>
              <a:rPr lang="en-US" dirty="0"/>
              <a:t>Two Monumental</a:t>
            </a:r>
            <a:br>
              <a:rPr lang="en-US" dirty="0"/>
            </a:br>
            <a:r>
              <a:rPr lang="en-US" dirty="0"/>
              <a:t>higher-order functions</a:t>
            </a:r>
          </a:p>
        </p:txBody>
      </p:sp>
      <p:pic>
        <p:nvPicPr>
          <p:cNvPr id="2" name="Picture 1" descr="monolith-space-odyssey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576" y="923160"/>
            <a:ext cx="5647576" cy="42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D1A9E-2AC5-2743-AE83-48D71349D03E}"/>
              </a:ext>
            </a:extLst>
          </p:cNvPr>
          <p:cNvSpPr txBox="1"/>
          <p:nvPr/>
        </p:nvSpPr>
        <p:spPr>
          <a:xfrm>
            <a:off x="3931783" y="693813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Sibling: </a:t>
            </a:r>
            <a:r>
              <a:rPr lang="en-US" sz="2400" b="1" dirty="0">
                <a:latin typeface="Courier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750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9352" lvl="1" indent="0">
              <a:buNone/>
            </a:pPr>
            <a:r>
              <a:rPr lang="en-US" sz="5400" i="1" dirty="0"/>
              <a:t>“[Google’s MapReduce] abstraction is inspired by the map and reduce primitives present in Lisp and many other </a:t>
            </a:r>
            <a:r>
              <a:rPr lang="en-US" sz="5400" i="1" dirty="0">
                <a:solidFill>
                  <a:schemeClr val="accent6"/>
                </a:solidFill>
              </a:rPr>
              <a:t>functional languages."</a:t>
            </a:r>
            <a:endParaRPr lang="en-US" sz="5400" i="1" dirty="0"/>
          </a:p>
          <a:p>
            <a:pPr marL="509352" lvl="1" indent="0" algn="r">
              <a:buNone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[Dean and Ghemawat, 2008]</a:t>
            </a:r>
          </a:p>
        </p:txBody>
      </p:sp>
    </p:spTree>
    <p:extLst>
      <p:ext uri="{BB962C8B-B14F-4D97-AF65-F5344CB8AC3E}">
        <p14:creationId xmlns:p14="http://schemas.microsoft.com/office/powerpoint/2010/main" val="271848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B7B8B9-3A20-7541-BDF9-12B71939298D}"/>
              </a:ext>
            </a:extLst>
          </p:cNvPr>
          <p:cNvSpPr txBox="1"/>
          <p:nvPr/>
        </p:nvSpPr>
        <p:spPr>
          <a:xfrm>
            <a:off x="3572710" y="7458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transform list elements</a:t>
            </a:r>
          </a:p>
        </p:txBody>
      </p:sp>
    </p:spTree>
    <p:extLst>
      <p:ext uri="{BB962C8B-B14F-4D97-AF65-F5344CB8AC3E}">
        <p14:creationId xmlns:p14="http://schemas.microsoft.com/office/powerpoint/2010/main" val="33523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754</Words>
  <Application>Microsoft Macintosh PowerPoint</Application>
  <PresentationFormat>Custom</PresentationFormat>
  <Paragraphs>198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Times New Roman</vt:lpstr>
      <vt:lpstr>Wingdings</vt:lpstr>
      <vt:lpstr>Office Theme</vt:lpstr>
      <vt:lpstr>PowerPoint Presentation</vt:lpstr>
      <vt:lpstr>Clicker Question 1</vt:lpstr>
      <vt:lpstr>Review</vt:lpstr>
      <vt:lpstr>Review: Functions are values</vt:lpstr>
      <vt:lpstr>Higher-order Functions</vt:lpstr>
      <vt:lpstr>Two Monumental higher-order functions</vt:lpstr>
      <vt:lpstr>PowerPoint Presentation</vt:lpstr>
      <vt:lpstr>MapReduce</vt:lpstr>
      <vt:lpstr>PowerPoint Presentation</vt:lpstr>
      <vt:lpstr>Map</vt:lpstr>
      <vt:lpstr>Map</vt:lpstr>
      <vt:lpstr>PowerPoint Presentation</vt:lpstr>
      <vt:lpstr>PowerPoint Presentation</vt:lpstr>
      <vt:lpstr>Map</vt:lpstr>
      <vt:lpstr>Map</vt:lpstr>
      <vt:lpstr>Transforming Elements</vt:lpstr>
      <vt:lpstr>Map</vt:lpstr>
      <vt:lpstr>PowerPoint Presentation</vt:lpstr>
      <vt:lpstr>Clicker Question 2</vt:lpstr>
      <vt:lpstr>PowerPoint Presentation</vt:lpstr>
      <vt:lpstr>Combining Elements</vt:lpstr>
      <vt:lpstr>Combining elements</vt:lpstr>
      <vt:lpstr>List.fold_right</vt:lpstr>
      <vt:lpstr>List.fold_left</vt:lpstr>
      <vt:lpstr>Left vs. right</vt:lpstr>
      <vt:lpstr>Behold the power of fold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257</cp:revision>
  <cp:lastPrinted>2018-09-11T16:25:11Z</cp:lastPrinted>
  <dcterms:created xsi:type="dcterms:W3CDTF">2014-08-25T19:49:24Z</dcterms:created>
  <dcterms:modified xsi:type="dcterms:W3CDTF">2019-09-17T15:52:57Z</dcterms:modified>
</cp:coreProperties>
</file>