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41" r:id="rId2"/>
    <p:sldId id="520" r:id="rId3"/>
    <p:sldId id="443" r:id="rId4"/>
    <p:sldId id="515" r:id="rId5"/>
    <p:sldId id="497" r:id="rId6"/>
    <p:sldId id="500" r:id="rId7"/>
    <p:sldId id="518" r:id="rId8"/>
    <p:sldId id="521" r:id="rId9"/>
    <p:sldId id="522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601" r:id="rId22"/>
    <p:sldId id="602" r:id="rId23"/>
    <p:sldId id="534" r:id="rId24"/>
    <p:sldId id="611" r:id="rId25"/>
    <p:sldId id="610" r:id="rId26"/>
    <p:sldId id="603" r:id="rId27"/>
    <p:sldId id="604" r:id="rId28"/>
    <p:sldId id="605" r:id="rId29"/>
    <p:sldId id="606" r:id="rId30"/>
    <p:sldId id="607" r:id="rId31"/>
    <p:sldId id="608" r:id="rId32"/>
    <p:sldId id="612" r:id="rId33"/>
    <p:sldId id="609" r:id="rId34"/>
    <p:sldId id="613" r:id="rId35"/>
    <p:sldId id="519" r:id="rId36"/>
    <p:sldId id="517" r:id="rId37"/>
    <p:sldId id="503" r:id="rId38"/>
    <p:sldId id="510" r:id="rId39"/>
    <p:sldId id="511" r:id="rId40"/>
    <p:sldId id="4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start at 10:02:58.</a:t>
            </a:r>
          </a:p>
          <a:p>
            <a:endParaRPr lang="en-US" dirty="0"/>
          </a:p>
          <a:p>
            <a:r>
              <a:rPr lang="en-US" dirty="0"/>
              <a:t>I chose this music because I love how formal Downton Abbey is, and we’re about to do some formal reasoning </a:t>
            </a:r>
            <a:r>
              <a:rPr lang="en-US"/>
              <a:t>about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 in CS 2800</a:t>
            </a:r>
          </a:p>
          <a:p>
            <a:endParaRPr lang="en-US" dirty="0"/>
          </a:p>
          <a:p>
            <a:r>
              <a:rPr lang="en-US" dirty="0"/>
              <a:t>Always state the P, state what each case is, state what you need to show in each case, explicitly state IH.</a:t>
            </a:r>
          </a:p>
          <a:p>
            <a:r>
              <a:rPr lang="en-US" dirty="0"/>
              <a:t>Why?  Because it will keep you from making mistakes, and guide your work.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unit is experimental:  we had tried something the last couple years [more about that at the end], now we’re trying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give assistant a theorem</a:t>
            </a:r>
          </a:p>
          <a:p>
            <a:r>
              <a:rPr lang="en-US" dirty="0"/>
              <a:t>You and assistant cooperatively find proof</a:t>
            </a:r>
          </a:p>
          <a:p>
            <a:pPr lvl="1"/>
            <a:r>
              <a:rPr lang="en-US" dirty="0"/>
              <a:t>Human guides the construction</a:t>
            </a:r>
          </a:p>
          <a:p>
            <a:pPr lvl="1"/>
            <a:r>
              <a:rPr lang="en-US" dirty="0"/>
              <a:t>Machine does the low-level details</a:t>
            </a:r>
          </a:p>
          <a:p>
            <a:endParaRPr lang="en-US" dirty="0"/>
          </a:p>
          <a:p>
            <a:r>
              <a:rPr lang="en-US" dirty="0"/>
              <a:t>goal is proof; timeouts or counterexamples might also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2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9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also button mashing.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controller, autonomous vehicle, space shuttle, DNA sequencer, power grid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70’s, our own </a:t>
            </a:r>
            <a:r>
              <a:rPr lang="en-US" dirty="0" err="1"/>
              <a:t>Gries</a:t>
            </a:r>
            <a:r>
              <a:rPr lang="en-US" dirty="0"/>
              <a:t> was one of the people leading the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Suite from </a:t>
            </a:r>
            <a:r>
              <a:rPr lang="en-US" i="1" dirty="0">
                <a:latin typeface="Cronos Pro" panose="020C0502030403020304" pitchFamily="34" charset="77"/>
              </a:rPr>
              <a:t>Downton Abbey </a:t>
            </a:r>
            <a:r>
              <a:rPr lang="en-US" dirty="0"/>
              <a:t>by John Lunn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5C04D-4024-934A-9527-EAE1686E539D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natural numbers n,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6F7CF-ACE8-AD46-A7A3-C9682BED1DA6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 of natural numbers,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 0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 n implies P (n+1))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 n)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8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ronos Pro" panose="020C0502030403020304" pitchFamily="34" charset="77"/>
              </a:rPr>
              <a:t>Claim: </a:t>
            </a:r>
            <a:r>
              <a:rPr lang="en-US" sz="2400" dirty="0" err="1"/>
              <a:t>forall</a:t>
            </a:r>
            <a:r>
              <a:rPr lang="en-US" sz="2400" dirty="0"/>
              <a:t> n,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Cronos Pro" panose="020C0502030403020304" pitchFamily="34" charset="77"/>
              </a:rPr>
              <a:t>Proof: </a:t>
            </a:r>
            <a:r>
              <a:rPr lang="en-US" sz="2400" dirty="0"/>
              <a:t>by induction on n.</a:t>
            </a:r>
          </a:p>
          <a:p>
            <a:pPr marL="0" indent="0">
              <a:buNone/>
            </a:pPr>
            <a:r>
              <a:rPr lang="en-US" sz="2400" dirty="0"/>
              <a:t>P(n)   =  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4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400" dirty="0"/>
              <a:t>???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C40F6-1A7E-3343-915B-829BA10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B27A-4160-6845-A099-D1F7517D9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48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 (k + 1) * fact k  = 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So, strengthen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P(n) to give us 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2665927"/>
            <a:ext cx="2678806" cy="914400"/>
          </a:xfrm>
          <a:prstGeom prst="wedgeRoundRectCallout">
            <a:avLst>
              <a:gd name="adj1" fmla="val -93467"/>
              <a:gd name="adj2" fmla="val 315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multiply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668963"/>
            <a:ext cx="2678806" cy="914400"/>
          </a:xfrm>
          <a:prstGeom prst="wedgeRoundRectCallout">
            <a:avLst>
              <a:gd name="adj1" fmla="val -115227"/>
              <a:gd name="adj2" fmla="val -558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correctness,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Lemma: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>
                <a:cs typeface="Courier"/>
              </a:rPr>
              <a:t>forall</a:t>
            </a:r>
            <a:r>
              <a:rPr lang="en-US" dirty="0">
                <a:cs typeface="Courier"/>
              </a:rPr>
              <a:t> p, p * f</a:t>
            </a:r>
            <a:r>
              <a:rPr lang="en-US" dirty="0"/>
              <a:t>act k = </a:t>
            </a:r>
            <a:r>
              <a:rPr lang="en-US" dirty="0" err="1"/>
              <a:t>facti</a:t>
            </a:r>
            <a:r>
              <a:rPr lang="en-US" dirty="0"/>
              <a:t> p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</p:spTree>
    <p:extLst>
      <p:ext uri="{BB962C8B-B14F-4D97-AF65-F5344CB8AC3E}">
        <p14:creationId xmlns:p14="http://schemas.microsoft.com/office/powerpoint/2010/main" val="29781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fact_tr</a:t>
            </a:r>
            <a:r>
              <a:rPr lang="en-US" dirty="0"/>
              <a:t>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{ previous lemma with p :=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5868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CBCC0-A05E-AD4F-A58D-8D9B212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4160: Formal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B4A8-531A-4B4C-A991-D731B536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Sponsored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39153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5F90-7B82-8140-B6A3-A1FC0623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1BC2-3602-4949-A955-01C94398613D}"/>
              </a:ext>
            </a:extLst>
          </p:cNvPr>
          <p:cNvSpPr/>
          <p:nvPr/>
        </p:nvSpPr>
        <p:spPr>
          <a:xfrm>
            <a:off x="702509" y="2540904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theorem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044192-351C-1B41-899E-AC0625A205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275675" y="3726232"/>
            <a:ext cx="1346274" cy="7457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CED7A-42D1-5A43-8296-56DCE2CFB3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60829" y="3129840"/>
            <a:ext cx="1199970" cy="60384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4257E-6BA3-7346-B62A-2D7FC4AD395A}"/>
              </a:ext>
            </a:extLst>
          </p:cNvPr>
          <p:cNvSpPr/>
          <p:nvPr/>
        </p:nvSpPr>
        <p:spPr>
          <a:xfrm>
            <a:off x="6621949" y="3137296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proof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36E6C-9C1C-9947-AB12-434C50CAB32D}"/>
              </a:ext>
            </a:extLst>
          </p:cNvPr>
          <p:cNvSpPr/>
          <p:nvPr/>
        </p:nvSpPr>
        <p:spPr>
          <a:xfrm>
            <a:off x="3589077" y="3129840"/>
            <a:ext cx="1658320" cy="1177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assistant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33B2F-14A0-BC4F-92BC-2AFB105F074B}"/>
              </a:ext>
            </a:extLst>
          </p:cNvPr>
          <p:cNvSpPr/>
          <p:nvPr/>
        </p:nvSpPr>
        <p:spPr>
          <a:xfrm>
            <a:off x="702509" y="4307712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human guidance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CF2CCF-843E-814C-B46A-399FD2428B2B}"/>
              </a:ext>
            </a:extLst>
          </p:cNvPr>
          <p:cNvCxnSpPr>
            <a:cxnSpLocks/>
          </p:cNvCxnSpPr>
          <p:nvPr/>
        </p:nvCxnSpPr>
        <p:spPr>
          <a:xfrm flipV="1">
            <a:off x="2389107" y="3733689"/>
            <a:ext cx="1171692" cy="116295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4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1984: </a:t>
            </a:r>
            <a:r>
              <a:rPr lang="en-US" dirty="0" err="1">
                <a:solidFill>
                  <a:schemeClr val="accent1"/>
                </a:solidFill>
              </a:rPr>
              <a:t>Coquand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4F81BD"/>
                </a:solidFill>
              </a:rPr>
              <a:t>Huet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/>
              <a:t>implement </a:t>
            </a:r>
            <a:r>
              <a:rPr lang="en-US" dirty="0">
                <a:solidFill>
                  <a:srgbClr val="4F81BD"/>
                </a:solidFill>
              </a:rPr>
              <a:t>Coq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based on </a:t>
            </a:r>
            <a:r>
              <a:rPr lang="en-US" i="1" dirty="0">
                <a:solidFill>
                  <a:srgbClr val="000000"/>
                </a:solidFill>
              </a:rPr>
              <a:t>calculus of inductive constructions</a:t>
            </a:r>
          </a:p>
          <a:p>
            <a:r>
              <a:rPr lang="en-US" b="1" dirty="0">
                <a:solidFill>
                  <a:srgbClr val="000000"/>
                </a:solidFill>
              </a:rPr>
              <a:t>1992: </a:t>
            </a:r>
            <a:r>
              <a:rPr lang="en-US" dirty="0"/>
              <a:t>Coq ported to </a:t>
            </a:r>
            <a:r>
              <a:rPr lang="en-US" dirty="0" err="1">
                <a:solidFill>
                  <a:srgbClr val="4F81BD"/>
                </a:solidFill>
              </a:rPr>
              <a:t>Caml</a:t>
            </a:r>
            <a:r>
              <a:rPr lang="en-US" dirty="0"/>
              <a:t> </a:t>
            </a:r>
          </a:p>
          <a:p>
            <a:r>
              <a:rPr lang="en-US" dirty="0"/>
              <a:t>Now implemented in </a:t>
            </a:r>
            <a:r>
              <a:rPr lang="en-US" dirty="0" err="1">
                <a:solidFill>
                  <a:schemeClr val="accent1"/>
                </a:solidFill>
              </a:rPr>
              <a:t>OCaml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55" y="3860802"/>
            <a:ext cx="14351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2830" y="5740402"/>
            <a:ext cx="1353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ronosPro-Regular"/>
                <a:cs typeface="CronosPro-Regular"/>
              </a:rPr>
              <a:t>Thierry </a:t>
            </a:r>
            <a:r>
              <a:rPr lang="en-US" sz="1400" dirty="0" err="1">
                <a:latin typeface="CronosPro-Regular"/>
                <a:cs typeface="CronosPro-Regular"/>
              </a:rPr>
              <a:t>Coquand</a:t>
            </a:r>
            <a:endParaRPr lang="en-US" sz="1400" dirty="0">
              <a:latin typeface="CronosPro-Regular"/>
              <a:cs typeface="CronosPro-Regular"/>
            </a:endParaRPr>
          </a:p>
          <a:p>
            <a:pPr algn="ctr"/>
            <a:r>
              <a:rPr lang="en-US" sz="1400" dirty="0">
                <a:latin typeface="CronosPro-Regular"/>
                <a:cs typeface="CronosPro-Regular"/>
              </a:rPr>
              <a:t>1961 –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45B1-4136-4147-8B21-091AFC98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0"/>
            <a:ext cx="1066800" cy="16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9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for program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6" y="2181144"/>
            <a:ext cx="2704885" cy="27048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297193" y="1592208"/>
            <a:ext cx="2861700" cy="1177872"/>
            <a:chOff x="2297193" y="1592208"/>
            <a:chExt cx="2861700" cy="1177872"/>
          </a:xfrm>
        </p:grpSpPr>
        <p:sp>
          <p:nvSpPr>
            <p:cNvPr id="4" name="Rectangle 3"/>
            <p:cNvSpPr/>
            <p:nvPr/>
          </p:nvSpPr>
          <p:spPr>
            <a:xfrm>
              <a:off x="3500573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program</a:t>
              </a: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2297193" y="2181144"/>
              <a:ext cx="1203380" cy="58893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72314" y="3719593"/>
            <a:ext cx="2686579" cy="1394925"/>
            <a:chOff x="2472314" y="3719593"/>
            <a:chExt cx="2686579" cy="1394925"/>
          </a:xfrm>
        </p:grpSpPr>
        <p:sp>
          <p:nvSpPr>
            <p:cNvPr id="6" name="Rectangle 5"/>
            <p:cNvSpPr/>
            <p:nvPr/>
          </p:nvSpPr>
          <p:spPr>
            <a:xfrm>
              <a:off x="3500573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theorem</a:t>
              </a:r>
            </a:p>
          </p:txBody>
        </p: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2472314" y="3719593"/>
              <a:ext cx="1028259" cy="80598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58893" y="2181144"/>
            <a:ext cx="2056646" cy="2344438"/>
            <a:chOff x="5158893" y="2181144"/>
            <a:chExt cx="2056646" cy="23444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39" y="2464307"/>
              <a:ext cx="1066800" cy="161636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5158893" y="2181144"/>
              <a:ext cx="989846" cy="91587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5158893" y="3533586"/>
              <a:ext cx="989846" cy="99199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97193" y="3219607"/>
            <a:ext cx="6737352" cy="1894911"/>
            <a:chOff x="2297193" y="3219607"/>
            <a:chExt cx="6737352" cy="1894911"/>
          </a:xfrm>
        </p:grpSpPr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>
              <a:off x="2297193" y="3240373"/>
              <a:ext cx="3851546" cy="3211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0744" y="3219607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guidance with </a:t>
              </a:r>
              <a:r>
                <a:rPr lang="en-US" i="1">
                  <a:latin typeface="CronosPro-Regular"/>
                  <a:cs typeface="CronosPro-Regular"/>
                </a:rPr>
                <a:t>tactics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6225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Proof of theorem</a:t>
              </a:r>
            </a:p>
          </p:txBody>
        </p:sp>
        <p:cxnSp>
          <p:nvCxnSpPr>
            <p:cNvPr id="29" name="Straight Arrow Connector 28"/>
            <p:cNvCxnSpPr>
              <a:stCxn id="7" idx="2"/>
            </p:cNvCxnSpPr>
            <p:nvPr/>
          </p:nvCxnSpPr>
          <p:spPr>
            <a:xfrm>
              <a:off x="6682139" y="4080671"/>
              <a:ext cx="533400" cy="44491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82139" y="1592208"/>
            <a:ext cx="2352406" cy="1177872"/>
            <a:chOff x="6682139" y="1592208"/>
            <a:chExt cx="2352406" cy="1177872"/>
          </a:xfrm>
        </p:grpSpPr>
        <p:sp>
          <p:nvSpPr>
            <p:cNvPr id="32" name="Rectangle 31"/>
            <p:cNvSpPr/>
            <p:nvPr/>
          </p:nvSpPr>
          <p:spPr>
            <a:xfrm>
              <a:off x="7376225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Verified </a:t>
              </a:r>
              <a:r>
                <a:rPr lang="en-US" sz="2400" dirty="0" err="1">
                  <a:latin typeface="CronosPro-Regular"/>
                  <a:cs typeface="CronosPro-Regular"/>
                </a:rPr>
                <a:t>OCaml</a:t>
              </a:r>
              <a:r>
                <a:rPr lang="en-US" sz="2400" dirty="0">
                  <a:latin typeface="CronosPro-Regular"/>
                  <a:cs typeface="CronosPro-Regular"/>
                </a:rPr>
                <a:t> program</a:t>
              </a:r>
            </a:p>
          </p:txBody>
        </p:sp>
        <p:cxnSp>
          <p:nvCxnSpPr>
            <p:cNvPr id="34" name="Straight Arrow Connector 33"/>
            <p:cNvCxnSpPr>
              <a:stCxn id="7" idx="0"/>
            </p:cNvCxnSpPr>
            <p:nvPr/>
          </p:nvCxnSpPr>
          <p:spPr>
            <a:xfrm flipV="1">
              <a:off x="6682139" y="2181144"/>
              <a:ext cx="533400" cy="28316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2496FD-D81E-7446-B157-A9589C95ADD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1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7" y="2332172"/>
            <a:ext cx="8310187" cy="2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[Wed] A6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formal.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BD22-59C0-0448-9873-42CC118D0C0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endParaRPr lang="en-US" dirty="0"/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small, 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pPr lvl="1"/>
            <a:endParaRPr lang="en-US" dirty="0"/>
          </a:p>
          <a:p>
            <a:r>
              <a:rPr lang="en-US" dirty="0"/>
              <a:t>Be </a:t>
            </a:r>
            <a:r>
              <a:rPr lang="en-US" dirty="0">
                <a:solidFill>
                  <a:schemeClr val="accent1"/>
                </a:solidFill>
              </a:rPr>
              <a:t>rigorous</a:t>
            </a:r>
            <a:r>
              <a:rPr lang="en-US" dirty="0"/>
              <a:t> but not completely formal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5521</TotalTime>
  <Words>2075</Words>
  <Application>Microsoft Macintosh PowerPoint</Application>
  <PresentationFormat>On-screen Show (4:3)</PresentationFormat>
  <Paragraphs>424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Equational Reasoning</vt:lpstr>
      <vt:lpstr>Example 1</vt:lpstr>
      <vt:lpstr>Example 1</vt:lpstr>
      <vt:lpstr>Example 2</vt:lpstr>
      <vt:lpstr>Example 2</vt:lpstr>
      <vt:lpstr>Proofs with Recursion</vt:lpstr>
      <vt:lpstr>Example 1: Summation</vt:lpstr>
      <vt:lpstr>Induction on natural numbers</vt:lpstr>
      <vt:lpstr>Induction principle</vt:lpstr>
      <vt:lpstr>Summation:  proof structure</vt:lpstr>
      <vt:lpstr>Clicker Question 2</vt:lpstr>
      <vt:lpstr>Summation:  proof structure</vt:lpstr>
      <vt:lpstr>Summation:  base case</vt:lpstr>
      <vt:lpstr>Summation:  inductive case</vt:lpstr>
      <vt:lpstr>Example 2: Factorial</vt:lpstr>
      <vt:lpstr>Factorial: correctness</vt:lpstr>
      <vt:lpstr>Factorial:  inductive case</vt:lpstr>
      <vt:lpstr>Strengthened IH</vt:lpstr>
      <vt:lpstr>Factorial: correctness, take 2</vt:lpstr>
      <vt:lpstr>Factorial:  strengthened ind. case</vt:lpstr>
      <vt:lpstr>Factorial: correctness</vt:lpstr>
      <vt:lpstr>CS 4160: Formal Verification</vt:lpstr>
      <vt:lpstr>Proof assistant</vt:lpstr>
      <vt:lpstr>Coq</vt:lpstr>
      <vt:lpstr>Coq for program verification</vt:lpstr>
      <vt:lpstr>PowerPoint Presentation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545</cp:revision>
  <dcterms:created xsi:type="dcterms:W3CDTF">2014-08-25T19:49:24Z</dcterms:created>
  <dcterms:modified xsi:type="dcterms:W3CDTF">2019-11-12T13:22:00Z</dcterms:modified>
</cp:coreProperties>
</file>