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545" r:id="rId2"/>
    <p:sldId id="869" r:id="rId3"/>
    <p:sldId id="727" r:id="rId4"/>
    <p:sldId id="819" r:id="rId5"/>
    <p:sldId id="822" r:id="rId6"/>
    <p:sldId id="820" r:id="rId7"/>
    <p:sldId id="810" r:id="rId8"/>
    <p:sldId id="824" r:id="rId9"/>
    <p:sldId id="766" r:id="rId10"/>
    <p:sldId id="831" r:id="rId11"/>
    <p:sldId id="871" r:id="rId12"/>
    <p:sldId id="858" r:id="rId13"/>
    <p:sldId id="865" r:id="rId14"/>
    <p:sldId id="859" r:id="rId15"/>
    <p:sldId id="855" r:id="rId16"/>
    <p:sldId id="826" r:id="rId17"/>
    <p:sldId id="863" r:id="rId18"/>
    <p:sldId id="864" r:id="rId19"/>
    <p:sldId id="833" r:id="rId20"/>
    <p:sldId id="868" r:id="rId21"/>
    <p:sldId id="873" r:id="rId22"/>
    <p:sldId id="874" r:id="rId23"/>
    <p:sldId id="781" r:id="rId24"/>
    <p:sldId id="875" r:id="rId25"/>
    <p:sldId id="835" r:id="rId26"/>
    <p:sldId id="854" r:id="rId27"/>
    <p:sldId id="782" r:id="rId28"/>
    <p:sldId id="850" r:id="rId29"/>
    <p:sldId id="54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5" autoAdjust="0"/>
    <p:restoredTop sz="83489" autoAdjust="0"/>
  </p:normalViewPr>
  <p:slideViewPr>
    <p:cSldViewPr snapToGrid="0" snapToObjects="1">
      <p:cViewPr varScale="1">
        <p:scale>
          <a:sx n="108" d="100"/>
          <a:sy n="108" d="100"/>
        </p:scale>
        <p:origin x="10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10/8/19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2 copies, start at 10:02:40.</a:t>
            </a:r>
          </a:p>
          <a:p>
            <a:endParaRPr lang="en-US" dirty="0"/>
          </a:p>
          <a:p>
            <a:r>
              <a:rPr lang="en-US" dirty="0"/>
              <a:t>I</a:t>
            </a:r>
            <a:r>
              <a:rPr lang="en-US" baseline="0" dirty="0"/>
              <a:t> chose this music because it’s time to rehash what you know about hash tables.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tour of HashMap.  Will be covered in detail in recitation.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93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25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Would reclaim wasted space in long-running programs</a:t>
            </a:r>
          </a:p>
          <a:p>
            <a:r>
              <a:rPr lang="en-US" dirty="0"/>
              <a:t>Unless use of hash table follows cyclic pattern and space would be needed again later</a:t>
            </a:r>
          </a:p>
          <a:p>
            <a:endParaRPr lang="en-US" dirty="0"/>
          </a:p>
          <a:p>
            <a:r>
              <a:rPr lang="en-US" dirty="0"/>
              <a:t>I talked to Doug Lea about the Java implementation: he says real-world workloads don’t justify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14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go through [Map] interface in [</a:t>
            </a:r>
            <a:r>
              <a:rPr lang="en-US" dirty="0" err="1"/>
              <a:t>maps.ml</a:t>
            </a:r>
            <a:r>
              <a:rPr lang="en-US" dirty="0"/>
              <a:t>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08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RI: no duplicate keys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Insert becomes O(n)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Bindings becomes O(1)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3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38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Injective = one-to-one = preserves distinctness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67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14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1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you achieve the random distribution property?</a:t>
            </a:r>
          </a:p>
          <a:p>
            <a:r>
              <a:rPr lang="en-US" dirty="0"/>
              <a:t>Hard.  CS 2800 (used to/does) cover this.  If you get poor performance from a Java hash table, you might have implemented </a:t>
            </a:r>
            <a:r>
              <a:rPr lang="en-US" dirty="0" err="1"/>
              <a:t>hashCode</a:t>
            </a:r>
            <a:r>
              <a:rPr lang="en-US" dirty="0"/>
              <a:t>() badly.</a:t>
            </a:r>
          </a:p>
          <a:p>
            <a:r>
              <a:rPr lang="en-US" dirty="0"/>
              <a:t>We’ll cover a bit of this </a:t>
            </a:r>
            <a:r>
              <a:rPr lang="en-US"/>
              <a:t>in recitation.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97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factor tells you how well keys ought to be distributed, whether they really are or 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22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37804"/>
            <a:ext cx="7772400" cy="1470025"/>
          </a:xfrm>
        </p:spPr>
        <p:txBody>
          <a:bodyPr>
            <a:noAutofit/>
          </a:bodyPr>
          <a:lstStyle>
            <a:lvl1pPr algn="ctr">
              <a:defRPr sz="8000"/>
            </a:lvl1pPr>
          </a:lstStyle>
          <a:p>
            <a:r>
              <a:rPr lang="en-US" dirty="0"/>
              <a:t>CS 3110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1371600" y="3951012"/>
            <a:ext cx="6400800" cy="1058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i="0" kern="1200">
                <a:solidFill>
                  <a:schemeClr val="tx1"/>
                </a:solidFill>
                <a:latin typeface="CronosPro-Regular"/>
                <a:ea typeface="+mn-ea"/>
                <a:cs typeface="CronosPro-Regular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ronosPro-Regular"/>
                <a:ea typeface="+mn-ea"/>
                <a:cs typeface="CronosPro-Regular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ronosPro-Regular"/>
                <a:ea typeface="+mn-ea"/>
                <a:cs typeface="CronosPro-Regular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ronosPro-Regular"/>
                <a:ea typeface="+mn-ea"/>
                <a:cs typeface="CronosPro-Regular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ronosPro-Regular"/>
                <a:ea typeface="+mn-ea"/>
                <a:cs typeface="CronosPro-Regular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Prof. Clarkson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Spring 2015</a:t>
            </a:r>
          </a:p>
        </p:txBody>
      </p:sp>
    </p:spTree>
    <p:extLst>
      <p:ext uri="{BB962C8B-B14F-4D97-AF65-F5344CB8AC3E}">
        <p14:creationId xmlns:p14="http://schemas.microsoft.com/office/powerpoint/2010/main" val="396895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Hash Tables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822915"/>
          </a:xfrm>
        </p:spPr>
        <p:txBody>
          <a:bodyPr>
            <a:normAutofit/>
          </a:bodyPr>
          <a:lstStyle/>
          <a:p>
            <a:r>
              <a:rPr lang="en-US" dirty="0"/>
              <a:t>Today’s music:  </a:t>
            </a:r>
            <a:r>
              <a:rPr lang="en-US" i="1" dirty="0"/>
              <a:t>Re-hash</a:t>
            </a:r>
            <a:r>
              <a:rPr lang="en-US" dirty="0"/>
              <a:t> by </a:t>
            </a:r>
            <a:r>
              <a:rPr lang="en-US" dirty="0" err="1"/>
              <a:t>Gorillaz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1060192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as rep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7775"/>
          </a:xfrm>
        </p:spPr>
        <p:txBody>
          <a:bodyPr>
            <a:no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/>
              <a:t>Aka </a:t>
            </a:r>
            <a:r>
              <a:rPr lang="en-US" i="1" dirty="0">
                <a:latin typeface="Cronos Pro" panose="020C0502030403020304" pitchFamily="34" charset="77"/>
              </a:rPr>
              <a:t>direct address table</a:t>
            </a:r>
          </a:p>
          <a:p>
            <a:r>
              <a:rPr lang="en-US" sz="2800" dirty="0"/>
              <a:t>Keys must be integers</a:t>
            </a:r>
          </a:p>
          <a:p>
            <a:r>
              <a:rPr lang="en-US" sz="2800" dirty="0"/>
              <a:t>Representation type:</a:t>
            </a:r>
            <a:br>
              <a:rPr lang="en-US" sz="2800" dirty="0"/>
            </a:br>
            <a:r>
              <a:rPr lang="en-US" sz="2800" b="1" dirty="0">
                <a:solidFill>
                  <a:srgbClr val="6B0001"/>
                </a:solidFill>
                <a:latin typeface="Courier-Bold" charset="0"/>
              </a:rPr>
              <a:t>type</a:t>
            </a: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nl-NL" sz="2800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nl-NL" sz="2800" dirty="0">
                <a:solidFill>
                  <a:srgbClr val="000000"/>
                </a:solidFill>
                <a:latin typeface="Courier" charset="0"/>
              </a:rPr>
              <a:t>v t</a:t>
            </a:r>
            <a:r>
              <a:rPr lang="en-US" sz="2800" dirty="0">
                <a:solidFill>
                  <a:srgbClr val="0000DF"/>
                </a:solidFill>
                <a:latin typeface="Courier" charset="0"/>
              </a:rPr>
              <a:t> </a:t>
            </a:r>
            <a:r>
              <a:rPr lang="nl-NL" sz="2800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sz="2800" dirty="0">
                <a:solidFill>
                  <a:srgbClr val="0000DF"/>
                </a:solidFill>
                <a:latin typeface="Courier" charset="0"/>
              </a:rPr>
              <a:t> </a:t>
            </a:r>
            <a:r>
              <a:rPr lang="nl-NL" sz="2800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nl-NL" sz="2800" dirty="0">
                <a:solidFill>
                  <a:srgbClr val="000000"/>
                </a:solidFill>
                <a:latin typeface="Courier" charset="0"/>
              </a:rPr>
              <a:t>v</a:t>
            </a: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 option </a:t>
            </a:r>
            <a:r>
              <a:rPr lang="en-US" sz="2800" b="1" dirty="0">
                <a:solidFill>
                  <a:srgbClr val="6B0001"/>
                </a:solidFill>
                <a:latin typeface="Courier-Bold" charset="0"/>
              </a:rPr>
              <a:t>array</a:t>
            </a:r>
          </a:p>
          <a:p>
            <a:endParaRPr lang="en-US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E5EB99-C49B-1144-B1DE-1A1ED7194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277650"/>
              </p:ext>
            </p:extLst>
          </p:nvPr>
        </p:nvGraphicFramePr>
        <p:xfrm>
          <a:off x="916399" y="3770648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Gries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Clarkson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Muhlberger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does not exist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029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B1D4-30D4-BF43-B86B-9D061ED9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4C257-7CA5-7E4E-973D-1CA32742F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(aka persistent) data structures:</a:t>
            </a:r>
          </a:p>
          <a:p>
            <a:pPr lvl="1"/>
            <a:r>
              <a:rPr lang="en-US" dirty="0"/>
              <a:t>Take as input old rep</a:t>
            </a:r>
          </a:p>
          <a:p>
            <a:pPr lvl="1"/>
            <a:r>
              <a:rPr lang="en-US" dirty="0"/>
              <a:t>Return new rep</a:t>
            </a:r>
          </a:p>
          <a:p>
            <a:r>
              <a:rPr lang="en-US" dirty="0"/>
              <a:t>Imperative data structures:</a:t>
            </a:r>
          </a:p>
          <a:p>
            <a:pPr lvl="1"/>
            <a:r>
              <a:rPr lang="en-US" dirty="0"/>
              <a:t>Take as input rep</a:t>
            </a:r>
          </a:p>
          <a:p>
            <a:pPr lvl="1"/>
            <a:r>
              <a:rPr lang="en-US" dirty="0"/>
              <a:t>Mutate rep, return unit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3F6ACF-4608-D24D-948D-41C918036789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26094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as rep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AF: </a:t>
            </a:r>
          </a:p>
          <a:p>
            <a:pPr lvl="1"/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[|Some v0; Some v1; ...|] </a:t>
            </a:r>
            <a:r>
              <a:rPr lang="en-US" dirty="0">
                <a:solidFill>
                  <a:schemeClr val="accent1"/>
                </a:solidFill>
              </a:rPr>
              <a:t>represents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{0:v0, 1:v1, ...}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But if element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is 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None</a:t>
            </a:r>
            <a:r>
              <a:rPr lang="en-US" dirty="0">
                <a:solidFill>
                  <a:schemeClr val="accent1"/>
                </a:solidFill>
              </a:rPr>
              <a:t>, then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is not bound in the map 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RI: none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Efficiency: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find, insert, remove: O(1)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bindings: O(n)</a:t>
            </a:r>
          </a:p>
        </p:txBody>
      </p:sp>
    </p:spTree>
    <p:extLst>
      <p:ext uri="{BB962C8B-B14F-4D97-AF65-F5344CB8AC3E}">
        <p14:creationId xmlns:p14="http://schemas.microsoft.com/office/powerpoint/2010/main" val="663601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implementations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1504464"/>
              </p:ext>
            </p:extLst>
          </p:nvPr>
        </p:nvGraphicFramePr>
        <p:xfrm>
          <a:off x="788517" y="2097206"/>
          <a:ext cx="7535819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8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6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0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9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ronos Pro" charset="0"/>
                        <a:ea typeface="Cronos Pro" charset="0"/>
                        <a:cs typeface="Cronos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find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remove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Arrays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Association 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ronos Pro" charset="0"/>
                          <a:ea typeface="Cronos Pro" charset="0"/>
                          <a:cs typeface="Cronos Pro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8517" y="4247053"/>
            <a:ext cx="75358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>
                <a:latin typeface="CronosPro-Regular"/>
                <a:cs typeface="CronosPro-Regular"/>
              </a:rPr>
              <a:t>Arrays:  </a:t>
            </a:r>
            <a:r>
              <a:rPr lang="en-US" sz="2400" dirty="0">
                <a:latin typeface="CronosPro-Regular"/>
                <a:cs typeface="CronosPro-Regular"/>
              </a:rPr>
              <a:t>fast, but keys must be integers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latin typeface="CronosPro-Regular"/>
                <a:cs typeface="CronosPro-Regular"/>
              </a:rPr>
              <a:t>Association lists: </a:t>
            </a:r>
            <a:r>
              <a:rPr lang="en-US" sz="2400" dirty="0">
                <a:latin typeface="CronosPro-Regular"/>
                <a:cs typeface="CronosPro-Regular"/>
              </a:rPr>
              <a:t>allow any keys, but slower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CronosPro-Regular"/>
              <a:cs typeface="CronosPro-Regular"/>
            </a:endParaRPr>
          </a:p>
          <a:p>
            <a:r>
              <a:rPr lang="en-US" sz="2400" dirty="0">
                <a:latin typeface="CronosPro-Regular"/>
                <a:cs typeface="CronosPro-Regular"/>
              </a:rPr>
              <a:t>	</a:t>
            </a:r>
            <a:r>
              <a:rPr lang="en-US" sz="2400" dirty="0">
                <a:solidFill>
                  <a:srgbClr val="F79646"/>
                </a:solidFill>
                <a:latin typeface="CronosPro-Regular"/>
                <a:cs typeface="CronosPro-Regular"/>
              </a:rPr>
              <a:t>...we'd like the best of all worlds:</a:t>
            </a:r>
          </a:p>
          <a:p>
            <a:r>
              <a:rPr lang="en-US" sz="2400" dirty="0">
                <a:solidFill>
                  <a:srgbClr val="F79646"/>
                </a:solidFill>
                <a:latin typeface="CronosPro-Regular"/>
                <a:cs typeface="CronosPro-Regular"/>
              </a:rPr>
              <a:t>		 constant efficiency with arbitrary keys</a:t>
            </a:r>
          </a:p>
        </p:txBody>
      </p:sp>
    </p:spTree>
    <p:extLst>
      <p:ext uri="{BB962C8B-B14F-4D97-AF65-F5344CB8AC3E}">
        <p14:creationId xmlns:p14="http://schemas.microsoft.com/office/powerpoint/2010/main" val="94805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25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idea:  convert keys to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we have a conversion function </a:t>
            </a:r>
            <a:br>
              <a:rPr lang="en-US" dirty="0"/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hash :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k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/>
              <a:t>Want to </a:t>
            </a:r>
            <a:r>
              <a:rPr lang="en-US"/>
              <a:t>implement </a:t>
            </a:r>
            <a:r>
              <a:rPr lang="en-US">
                <a:latin typeface="Courier" charset="0"/>
                <a:ea typeface="Courier" charset="0"/>
                <a:cs typeface="Courier" charset="0"/>
              </a:rPr>
              <a:t>insert </a:t>
            </a:r>
            <a:r>
              <a:rPr lang="en-US"/>
              <a:t>by </a:t>
            </a:r>
            <a:endParaRPr lang="en-US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hashing</a:t>
            </a:r>
            <a:r>
              <a:rPr lang="en-US" dirty="0"/>
              <a:t> key to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/>
              <a:t>within array bounds</a:t>
            </a:r>
          </a:p>
          <a:p>
            <a:pPr lvl="1"/>
            <a:r>
              <a:rPr lang="en-US" dirty="0"/>
              <a:t>storing binding at that index</a:t>
            </a:r>
          </a:p>
          <a:p>
            <a:r>
              <a:rPr lang="en-US" dirty="0"/>
              <a:t>Conversion should be fast:  ideally, constant time</a:t>
            </a:r>
          </a:p>
          <a:p>
            <a:r>
              <a:rPr lang="en-US" dirty="0"/>
              <a:t>Problem:  what if conversion function is not </a:t>
            </a:r>
            <a:r>
              <a:rPr lang="en-US" i="1" dirty="0"/>
              <a:t>injective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2266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Injective: one-to-one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1257991" y="2145268"/>
            <a:ext cx="2999684" cy="3537354"/>
            <a:chOff x="1257991" y="2145268"/>
            <a:chExt cx="2999684" cy="3537354"/>
          </a:xfrm>
        </p:grpSpPr>
        <p:sp>
          <p:nvSpPr>
            <p:cNvPr id="7" name="TextBox 6"/>
            <p:cNvSpPr txBox="1"/>
            <p:nvPr/>
          </p:nvSpPr>
          <p:spPr>
            <a:xfrm>
              <a:off x="2406754" y="5313290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injective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1257991" y="2514600"/>
              <a:ext cx="1378054" cy="237172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ronosPro-Regular"/>
                <a:cs typeface="CronosPro-Regular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879621" y="2514600"/>
              <a:ext cx="1378054" cy="237172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ronosPro-Regular"/>
                <a:cs typeface="CronosPro-Regular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36003" y="2145268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ronosPro-Regular"/>
                  <a:cs typeface="CronosPro-Regular"/>
                </a:rPr>
                <a:t>domain</a:t>
              </a:r>
              <a:endParaRPr lang="en-US" dirty="0">
                <a:latin typeface="CronosPro-Regular"/>
                <a:cs typeface="CronosPro-Regular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23678" y="2145268"/>
              <a:ext cx="1151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ronosPro-Regular"/>
                  <a:cs typeface="CronosPro-Regular"/>
                </a:rPr>
                <a:t>co-domain</a:t>
              </a:r>
              <a:endParaRPr lang="en-US" dirty="0">
                <a:latin typeface="CronosPro-Regular"/>
                <a:cs typeface="CronosPro-Regular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91229" y="2796955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A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04854" y="32519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ronosPro-Regular"/>
                  <a:cs typeface="CronosPro-Regular"/>
                </a:rPr>
                <a:t>B</a:t>
              </a:r>
              <a:endParaRPr lang="en-US" dirty="0">
                <a:latin typeface="CronosPro-Regular"/>
                <a:cs typeface="CronosPro-Regular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96038" y="3706963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C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88824" y="4161966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D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20852" y="260645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20852" y="3061454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20852" y="3516458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20852" y="3971461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3</a:t>
              </a:r>
            </a:p>
          </p:txBody>
        </p:sp>
        <p:cxnSp>
          <p:nvCxnSpPr>
            <p:cNvPr id="25" name="Straight Arrow Connector 24"/>
            <p:cNvCxnSpPr>
              <a:stCxn id="15" idx="3"/>
              <a:endCxn id="22" idx="1"/>
            </p:cNvCxnSpPr>
            <p:nvPr/>
          </p:nvCxnSpPr>
          <p:spPr>
            <a:xfrm>
              <a:off x="2120165" y="2981621"/>
              <a:ext cx="1300687" cy="719503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7" idx="3"/>
              <a:endCxn id="20" idx="1"/>
            </p:cNvCxnSpPr>
            <p:nvPr/>
          </p:nvCxnSpPr>
          <p:spPr>
            <a:xfrm flipV="1">
              <a:off x="2106540" y="2791116"/>
              <a:ext cx="1314312" cy="645509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8" idx="3"/>
              <a:endCxn id="33" idx="1"/>
            </p:cNvCxnSpPr>
            <p:nvPr/>
          </p:nvCxnSpPr>
          <p:spPr>
            <a:xfrm>
              <a:off x="2115356" y="3891629"/>
              <a:ext cx="1303666" cy="695698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9" idx="3"/>
              <a:endCxn id="21" idx="1"/>
            </p:cNvCxnSpPr>
            <p:nvPr/>
          </p:nvCxnSpPr>
          <p:spPr>
            <a:xfrm flipV="1">
              <a:off x="2122570" y="3246120"/>
              <a:ext cx="1298282" cy="1100512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419022" y="4402661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4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925291" y="2145268"/>
            <a:ext cx="3892006" cy="3537354"/>
            <a:chOff x="4925291" y="2145268"/>
            <a:chExt cx="3892006" cy="3537354"/>
          </a:xfrm>
        </p:grpSpPr>
        <p:sp>
          <p:nvSpPr>
            <p:cNvPr id="8" name="TextBox 7"/>
            <p:cNvSpPr txBox="1"/>
            <p:nvPr/>
          </p:nvSpPr>
          <p:spPr>
            <a:xfrm>
              <a:off x="5771475" y="5313290"/>
              <a:ext cx="1292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not injective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4925291" y="2514600"/>
              <a:ext cx="1378054" cy="237172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ronosPro-Regular"/>
                <a:cs typeface="CronosPro-Regular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6546921" y="2514600"/>
              <a:ext cx="1378054" cy="237172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ronosPro-Regular"/>
                <a:cs typeface="CronosPro-Regular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03303" y="2145268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ronosPro-Regular"/>
                  <a:cs typeface="CronosPro-Regular"/>
                </a:rPr>
                <a:t>domain</a:t>
              </a:r>
              <a:endParaRPr lang="en-US" dirty="0">
                <a:latin typeface="CronosPro-Regular"/>
                <a:cs typeface="CronosPro-Regular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90978" y="2145268"/>
              <a:ext cx="1151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ronosPro-Regular"/>
                  <a:cs typeface="CronosPro-Regular"/>
                </a:rPr>
                <a:t>co-domain</a:t>
              </a:r>
              <a:endParaRPr lang="en-US" dirty="0">
                <a:latin typeface="CronosPro-Regular"/>
                <a:cs typeface="CronosPro-Regular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58529" y="2796955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A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72154" y="32519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ronosPro-Regular"/>
                  <a:cs typeface="CronosPro-Regular"/>
                </a:rPr>
                <a:t>B</a:t>
              </a:r>
              <a:endParaRPr lang="en-US" dirty="0">
                <a:latin typeface="CronosPro-Regular"/>
                <a:cs typeface="CronosPro-Regular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463338" y="3706963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C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456124" y="4161966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D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088152" y="260645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0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088152" y="3061454"/>
              <a:ext cx="292068" cy="36933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088152" y="3516458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2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088152" y="3971461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3</a:t>
              </a:r>
            </a:p>
          </p:txBody>
        </p:sp>
        <p:cxnSp>
          <p:nvCxnSpPr>
            <p:cNvPr id="46" name="Straight Arrow Connector 45"/>
            <p:cNvCxnSpPr>
              <a:stCxn id="38" idx="3"/>
              <a:endCxn id="44" idx="1"/>
            </p:cNvCxnSpPr>
            <p:nvPr/>
          </p:nvCxnSpPr>
          <p:spPr>
            <a:xfrm>
              <a:off x="5787465" y="2981621"/>
              <a:ext cx="1300687" cy="719503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9" idx="3"/>
              <a:endCxn id="43" idx="1"/>
            </p:cNvCxnSpPr>
            <p:nvPr/>
          </p:nvCxnSpPr>
          <p:spPr>
            <a:xfrm flipV="1">
              <a:off x="5773840" y="3246120"/>
              <a:ext cx="1314312" cy="190505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0" idx="3"/>
            </p:cNvCxnSpPr>
            <p:nvPr/>
          </p:nvCxnSpPr>
          <p:spPr>
            <a:xfrm>
              <a:off x="5782656" y="3891629"/>
              <a:ext cx="1305496" cy="264498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41" idx="3"/>
            </p:cNvCxnSpPr>
            <p:nvPr/>
          </p:nvCxnSpPr>
          <p:spPr>
            <a:xfrm flipV="1">
              <a:off x="5789870" y="3246120"/>
              <a:ext cx="1298282" cy="1100512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086322" y="4402661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4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903264" y="3061454"/>
              <a:ext cx="914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>
                  <a:latin typeface="CronosPro-Regular"/>
                  <a:cs typeface="CronosPro-Regular"/>
                </a:rPr>
                <a:t>collision</a:t>
              </a:r>
              <a:endParaRPr lang="en-US" i="1" dirty="0">
                <a:latin typeface="CronosPro-Regular"/>
                <a:cs typeface="CronosPro-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377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 output of hash called a </a:t>
            </a:r>
            <a:r>
              <a:rPr lang="en-US" i="1" dirty="0">
                <a:solidFill>
                  <a:schemeClr val="accent1"/>
                </a:solidFill>
                <a:latin typeface="Cronos Pro" panose="020C0502030403020304" pitchFamily="34" charset="77"/>
              </a:rPr>
              <a:t>bucket</a:t>
            </a:r>
          </a:p>
          <a:p>
            <a:pPr lvl="1"/>
            <a:r>
              <a:rPr lang="en-US" dirty="0"/>
              <a:t>If hash function not injective, multiple keys will collide at same bucket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We're okay with collisions</a:t>
            </a:r>
          </a:p>
          <a:p>
            <a:r>
              <a:rPr lang="en-US" dirty="0"/>
              <a:t>Dealing with collisions: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Probing: </a:t>
            </a:r>
            <a:r>
              <a:rPr lang="en-US" dirty="0"/>
              <a:t>find an empty bucket somewhere else</a:t>
            </a:r>
          </a:p>
          <a:p>
            <a:pPr lvl="2"/>
            <a:r>
              <a:rPr lang="en-US" dirty="0"/>
              <a:t>aka </a:t>
            </a:r>
            <a:r>
              <a:rPr lang="en-US" i="1" dirty="0">
                <a:latin typeface="Cronos Pro" panose="020C0502030403020304" pitchFamily="34" charset="77"/>
              </a:rPr>
              <a:t>closed hashing, open addressing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Chaining: </a:t>
            </a:r>
            <a:r>
              <a:rPr lang="en-US" dirty="0"/>
              <a:t>store multiple key-value pairs in a list at a bucket</a:t>
            </a:r>
          </a:p>
          <a:p>
            <a:pPr lvl="2"/>
            <a:r>
              <a:rPr lang="en-US" dirty="0"/>
              <a:t>aka </a:t>
            </a:r>
            <a:r>
              <a:rPr lang="en-US" i="1" dirty="0">
                <a:latin typeface="Cronos Pro" panose="020C0502030403020304" pitchFamily="34" charset="77"/>
              </a:rPr>
              <a:t>open hashing, closed addressing</a:t>
            </a:r>
          </a:p>
          <a:p>
            <a:pPr lvl="2"/>
            <a:r>
              <a:rPr lang="en-US" dirty="0" err="1"/>
              <a:t>OCaml's</a:t>
            </a:r>
            <a:r>
              <a:rPr lang="en-US" dirty="0"/>
              <a:t> </a:t>
            </a:r>
            <a:r>
              <a:rPr lang="en-US" b="1" dirty="0" err="1">
                <a:latin typeface="Courier New"/>
                <a:cs typeface="Courier New"/>
              </a:rPr>
              <a:t>Hashtbl</a:t>
            </a:r>
            <a:r>
              <a:rPr lang="en-US" dirty="0"/>
              <a:t> does this</a:t>
            </a:r>
          </a:p>
          <a:p>
            <a:pPr lvl="2"/>
            <a:r>
              <a:rPr lang="en-US" dirty="0"/>
              <a:t>Let’s use it ourselves…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8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 rep type, v1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dirty="0"/>
              <a:t>Representation type </a:t>
            </a:r>
            <a:r>
              <a:rPr lang="en-US" sz="2400" dirty="0">
                <a:solidFill>
                  <a:prstClr val="black"/>
                </a:solidFill>
              </a:rPr>
              <a:t>combines association list with array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  type</a:t>
            </a:r>
            <a:r>
              <a:rPr lang="en-US" sz="24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('</a:t>
            </a:r>
            <a:r>
              <a:rPr lang="en-US" sz="2400" dirty="0">
                <a:solidFill>
                  <a:prstClr val="black"/>
                </a:solidFill>
                <a:latin typeface="Courier"/>
              </a:rPr>
              <a:t>k</a:t>
            </a:r>
            <a:r>
              <a:rPr lang="fi-FI" sz="2400" dirty="0">
                <a:solidFill>
                  <a:srgbClr val="6D6F24"/>
                </a:solidFill>
                <a:latin typeface="Courier"/>
              </a:rPr>
              <a:t>,</a:t>
            </a:r>
            <a:r>
              <a:rPr lang="en-US" sz="2400" dirty="0">
                <a:solidFill>
                  <a:srgbClr val="0000DF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2400" dirty="0">
                <a:solidFill>
                  <a:prstClr val="black"/>
                </a:solidFill>
                <a:latin typeface="Courier"/>
              </a:rPr>
              <a:t>v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Courier"/>
              </a:rPr>
              <a:t> t = </a:t>
            </a:r>
            <a:r>
              <a:rPr lang="en-US" sz="2400" dirty="0">
                <a:solidFill>
                  <a:srgbClr val="F79646"/>
                </a:solidFill>
                <a:latin typeface="Courier"/>
              </a:rPr>
              <a:t>('</a:t>
            </a:r>
            <a:r>
              <a:rPr lang="en-US" sz="2400" dirty="0">
                <a:solidFill>
                  <a:srgbClr val="F79646"/>
                </a:solidFill>
                <a:latin typeface="Courier-Bold"/>
              </a:rPr>
              <a:t>k * </a:t>
            </a:r>
            <a:r>
              <a:rPr lang="en-US" sz="2400" dirty="0">
                <a:solidFill>
                  <a:srgbClr val="F79646"/>
                </a:solidFill>
                <a:latin typeface="Courier"/>
              </a:rPr>
              <a:t>'</a:t>
            </a:r>
            <a:r>
              <a:rPr lang="en-US" sz="2400" dirty="0">
                <a:solidFill>
                  <a:srgbClr val="F79646"/>
                </a:solidFill>
                <a:latin typeface="Courier-Bold"/>
              </a:rPr>
              <a:t>v</a:t>
            </a:r>
            <a:r>
              <a:rPr lang="en-US" sz="2400" dirty="0">
                <a:solidFill>
                  <a:srgbClr val="F79646"/>
                </a:solidFill>
                <a:latin typeface="Courier"/>
              </a:rPr>
              <a:t>)</a:t>
            </a:r>
            <a:r>
              <a:rPr lang="en-US" sz="2400" dirty="0">
                <a:solidFill>
                  <a:srgbClr val="F79646"/>
                </a:solidFill>
                <a:latin typeface="Courier-Bold"/>
              </a:rPr>
              <a:t> </a:t>
            </a:r>
            <a:r>
              <a:rPr lang="en-US" sz="2400" b="1" dirty="0">
                <a:solidFill>
                  <a:srgbClr val="F79646"/>
                </a:solidFill>
                <a:latin typeface="Courier-Bold"/>
              </a:rPr>
              <a:t>list </a:t>
            </a: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array</a:t>
            </a:r>
            <a:r>
              <a:rPr lang="en-US" sz="2400" dirty="0">
                <a:solidFill>
                  <a:prstClr val="black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prstClr val="black"/>
              </a:solidFill>
              <a:latin typeface="Courier"/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Abstraction function:  An array</a:t>
            </a:r>
            <a:br>
              <a:rPr lang="en-US" sz="2400" dirty="0">
                <a:solidFill>
                  <a:schemeClr val="accent1"/>
                </a:solidFill>
              </a:rPr>
            </a:b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b="1" dirty="0">
                <a:solidFill>
                  <a:schemeClr val="accent1"/>
                </a:solidFill>
                <a:latin typeface="Courier New"/>
                <a:cs typeface="Courier New"/>
              </a:rPr>
              <a:t>[| [(k11,v11); (k12,v12);...];</a:t>
            </a:r>
            <a:br>
              <a:rPr lang="en-US" sz="2400" b="1" dirty="0">
                <a:solidFill>
                  <a:schemeClr val="accent1"/>
                </a:solidFill>
                <a:latin typeface="Courier New"/>
                <a:cs typeface="Courier New"/>
              </a:rPr>
            </a:br>
            <a:r>
              <a:rPr lang="en-US" sz="2400" b="1" dirty="0">
                <a:solidFill>
                  <a:schemeClr val="accent1"/>
                </a:solidFill>
                <a:latin typeface="Courier New"/>
                <a:cs typeface="Courier New"/>
              </a:rPr>
              <a:t>   [(k21,v21); (k22,v22);...]; ...|]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br>
              <a:rPr lang="en-US" sz="2400" dirty="0">
                <a:solidFill>
                  <a:schemeClr val="accent1"/>
                </a:solidFill>
              </a:rPr>
            </a:b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represents the map </a:t>
            </a:r>
            <a:br>
              <a:rPr lang="en-US" sz="2400" dirty="0">
                <a:solidFill>
                  <a:schemeClr val="accent1"/>
                </a:solidFill>
              </a:rPr>
            </a:b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b="1" dirty="0">
                <a:solidFill>
                  <a:schemeClr val="accent1"/>
                </a:solidFill>
                <a:latin typeface="Courier New"/>
                <a:cs typeface="Courier New"/>
              </a:rPr>
              <a:t>    {k11:v11,   k12:v12, ..., </a:t>
            </a:r>
            <a:br>
              <a:rPr lang="en-US" sz="2400" b="1" dirty="0">
                <a:solidFill>
                  <a:schemeClr val="accent1"/>
                </a:solidFill>
                <a:latin typeface="Courier New"/>
                <a:cs typeface="Courier New"/>
              </a:rPr>
            </a:br>
            <a:r>
              <a:rPr lang="en-US" sz="2400" b="1" dirty="0">
                <a:solidFill>
                  <a:schemeClr val="accent1"/>
                </a:solidFill>
                <a:latin typeface="Courier New"/>
                <a:cs typeface="Courier New"/>
              </a:rPr>
              <a:t>     k21:v21,   k22:v22, ...,  ...}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61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 rep type, v1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B31B1B"/>
                </a:solidFill>
              </a:rPr>
              <a:t>Representation invariants:</a:t>
            </a:r>
          </a:p>
          <a:p>
            <a:r>
              <a:rPr lang="en-US" dirty="0">
                <a:solidFill>
                  <a:srgbClr val="B31B1B"/>
                </a:solidFill>
              </a:rPr>
              <a:t>No key appears more than once in array</a:t>
            </a:r>
          </a:p>
          <a:p>
            <a:r>
              <a:rPr lang="en-US" dirty="0">
                <a:solidFill>
                  <a:srgbClr val="B31B1B"/>
                </a:solidFill>
              </a:rPr>
              <a:t>All keys are in the right buckets: </a:t>
            </a:r>
            <a:br>
              <a:rPr lang="en-US" dirty="0">
                <a:solidFill>
                  <a:srgbClr val="B31B1B"/>
                </a:solidFill>
              </a:rPr>
            </a:br>
            <a:r>
              <a:rPr lang="en-US" dirty="0">
                <a:solidFill>
                  <a:srgbClr val="B31B1B"/>
                </a:solidFill>
              </a:rPr>
              <a:t>if </a:t>
            </a:r>
            <a:r>
              <a:rPr lang="en-US" b="1" dirty="0">
                <a:solidFill>
                  <a:srgbClr val="B31B1B"/>
                </a:solidFill>
                <a:latin typeface="Courier New"/>
                <a:cs typeface="Courier New"/>
              </a:rPr>
              <a:t>k</a:t>
            </a:r>
            <a:r>
              <a:rPr lang="en-US" dirty="0">
                <a:solidFill>
                  <a:srgbClr val="B31B1B"/>
                </a:solidFill>
              </a:rPr>
              <a:t> is in bucket </a:t>
            </a:r>
            <a:r>
              <a:rPr lang="en-US" b="1" dirty="0">
                <a:solidFill>
                  <a:srgbClr val="B31B1B"/>
                </a:solidFill>
                <a:latin typeface="Courier New"/>
                <a:cs typeface="Courier New"/>
              </a:rPr>
              <a:t>b</a:t>
            </a:r>
            <a:r>
              <a:rPr lang="en-US" dirty="0">
                <a:solidFill>
                  <a:srgbClr val="B31B1B"/>
                </a:solidFill>
              </a:rPr>
              <a:t> then </a:t>
            </a:r>
            <a:r>
              <a:rPr lang="en-US" b="1" dirty="0">
                <a:solidFill>
                  <a:srgbClr val="B31B1B"/>
                </a:solidFill>
                <a:latin typeface="Courier New"/>
                <a:cs typeface="Courier New"/>
              </a:rPr>
              <a:t>hash(k)=b</a:t>
            </a:r>
          </a:p>
          <a:p>
            <a:pPr marL="0" indent="0">
              <a:buNone/>
            </a:pPr>
            <a:endParaRPr lang="en-US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10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0EFB3D-6E46-FD49-AA5D-8212EFEE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99ACBB-9BA5-8247-886D-1FE072E07F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85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Insert (k, v):</a:t>
            </a:r>
          </a:p>
          <a:p>
            <a:pPr lvl="1"/>
            <a:r>
              <a:rPr lang="en-US" dirty="0"/>
              <a:t>Hash k to find bucket b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Search through b </a:t>
            </a:r>
            <a:r>
              <a:rPr lang="en-US" dirty="0"/>
              <a:t>to delete any previous binding of k (to maintain RI)</a:t>
            </a:r>
          </a:p>
          <a:p>
            <a:pPr lvl="1"/>
            <a:r>
              <a:rPr lang="en-US" dirty="0"/>
              <a:t>Mutate bucket to add new binding of k</a:t>
            </a:r>
          </a:p>
          <a:p>
            <a:r>
              <a:rPr lang="en-US" dirty="0"/>
              <a:t>Find k:</a:t>
            </a:r>
          </a:p>
          <a:p>
            <a:pPr lvl="1"/>
            <a:r>
              <a:rPr lang="en-US" dirty="0"/>
              <a:t>Hash k to find bucket b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Search through b </a:t>
            </a:r>
            <a:r>
              <a:rPr lang="en-US" dirty="0"/>
              <a:t>to find binding of k</a:t>
            </a:r>
          </a:p>
          <a:p>
            <a:r>
              <a:rPr lang="en-US" dirty="0"/>
              <a:t>Remove k:</a:t>
            </a:r>
          </a:p>
          <a:p>
            <a:pPr lvl="1"/>
            <a:r>
              <a:rPr lang="en-US" dirty="0"/>
              <a:t>Hash k to find bucket b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Search through b </a:t>
            </a:r>
            <a:r>
              <a:rPr lang="en-US" dirty="0"/>
              <a:t>to delete any binding of 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…every operation requires </a:t>
            </a:r>
            <a:r>
              <a:rPr lang="en-US" dirty="0">
                <a:solidFill>
                  <a:schemeClr val="accent5"/>
                </a:solidFill>
              </a:rPr>
              <a:t>search through bucket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…efficiency depends on bucket length</a:t>
            </a:r>
          </a:p>
        </p:txBody>
      </p:sp>
    </p:spTree>
    <p:extLst>
      <p:ext uri="{BB962C8B-B14F-4D97-AF65-F5344CB8AC3E}">
        <p14:creationId xmlns:p14="http://schemas.microsoft.com/office/powerpoint/2010/main" val="352386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9BBB59"/>
                </a:solidFill>
              </a:rPr>
              <a:t>Bucket length depends on hash function</a:t>
            </a:r>
          </a:p>
          <a:p>
            <a:r>
              <a:rPr lang="en-US" dirty="0"/>
              <a:t>Terrible hash function:  </a:t>
            </a:r>
            <a:r>
              <a:rPr lang="en-US" b="1" dirty="0">
                <a:latin typeface="Courier New"/>
                <a:cs typeface="Courier New"/>
              </a:rPr>
              <a:t>hash(k) = 42</a:t>
            </a:r>
          </a:p>
          <a:p>
            <a:pPr lvl="1"/>
            <a:r>
              <a:rPr lang="en-US" dirty="0"/>
              <a:t>All keys collide; stored in single bucket</a:t>
            </a:r>
          </a:p>
          <a:p>
            <a:pPr lvl="1"/>
            <a:r>
              <a:rPr lang="en-US" dirty="0"/>
              <a:t>Degenerates to an association list in that bucket</a:t>
            </a:r>
          </a:p>
          <a:p>
            <a:pPr lvl="1"/>
            <a:r>
              <a:rPr lang="en-US" dirty="0">
                <a:solidFill>
                  <a:srgbClr val="9BBB59"/>
                </a:solidFill>
              </a:rPr>
              <a:t>insert, find, remove:  O(n)</a:t>
            </a:r>
          </a:p>
        </p:txBody>
      </p:sp>
    </p:spTree>
    <p:extLst>
      <p:ext uri="{BB962C8B-B14F-4D97-AF65-F5344CB8AC3E}">
        <p14:creationId xmlns:p14="http://schemas.microsoft.com/office/powerpoint/2010/main" val="367422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Assume new property of hash function:  </a:t>
            </a:r>
            <a:r>
              <a:rPr lang="en-US" dirty="0">
                <a:solidFill>
                  <a:schemeClr val="accent2"/>
                </a:solidFill>
              </a:rPr>
              <a:t>distribute keys randomly among buckets</a:t>
            </a:r>
          </a:p>
          <a:p>
            <a:r>
              <a:rPr lang="en-US" dirty="0"/>
              <a:t>Random distribution implies all buckets have about the same length</a:t>
            </a:r>
          </a:p>
          <a:p>
            <a:r>
              <a:rPr lang="en-US" dirty="0"/>
              <a:t>If expected bucket length is L, then </a:t>
            </a:r>
            <a:r>
              <a:rPr lang="en-US" dirty="0">
                <a:solidFill>
                  <a:schemeClr val="accent3"/>
                </a:solidFill>
              </a:rPr>
              <a:t>insert, find, remove will have expected running time that is O(L)</a:t>
            </a:r>
          </a:p>
          <a:p>
            <a:r>
              <a:rPr lang="en-US" dirty="0"/>
              <a:t>If L is bounded by a constant, then goal achieved:</a:t>
            </a:r>
            <a:br>
              <a:rPr lang="en-US" dirty="0"/>
            </a:br>
            <a:r>
              <a:rPr lang="en-US" dirty="0">
                <a:solidFill>
                  <a:schemeClr val="accent6"/>
                </a:solidFill>
              </a:rPr>
              <a:t>O(1) operations with arbitrary key types</a:t>
            </a:r>
          </a:p>
          <a:p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36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bucket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1" indent="0">
              <a:buNone/>
            </a:pPr>
            <a:r>
              <a:rPr lang="en-US" sz="3200" dirty="0">
                <a:solidFill>
                  <a:schemeClr val="accent2"/>
                </a:solidFill>
              </a:rPr>
              <a:t>Assuming hash function distributes uniformly…</a:t>
            </a:r>
          </a:p>
          <a:p>
            <a:pPr marL="0" lvl="1" indent="0">
              <a:buNone/>
            </a:pPr>
            <a:endParaRPr lang="en-US" sz="3200" dirty="0">
              <a:solidFill>
                <a:schemeClr val="accent2"/>
              </a:solidFill>
            </a:endParaRPr>
          </a:p>
          <a:p>
            <a:pPr marL="0" lvl="1" indent="0">
              <a:buNone/>
            </a:pPr>
            <a:r>
              <a:rPr lang="en-US" sz="3200" dirty="0"/>
              <a:t>Expected bucket length</a:t>
            </a:r>
          </a:p>
          <a:p>
            <a:pPr marL="400050" lvl="2" indent="0">
              <a:buNone/>
            </a:pPr>
            <a:r>
              <a:rPr lang="en-US" sz="3200" dirty="0"/>
              <a:t>= (# bindings in hash table) / (# buckets in array)</a:t>
            </a:r>
          </a:p>
          <a:p>
            <a:pPr marL="400050" lvl="2" indent="0">
              <a:buNone/>
            </a:pPr>
            <a:endParaRPr lang="en-US" dirty="0"/>
          </a:p>
          <a:p>
            <a:r>
              <a:rPr lang="en-US" i="1" dirty="0">
                <a:latin typeface="Cronos Pro" panose="020C0502030403020304" pitchFamily="34" charset="77"/>
              </a:rPr>
              <a:t>e.g., </a:t>
            </a:r>
            <a:r>
              <a:rPr lang="en-US" dirty="0"/>
              <a:t>10 bindings, 10 buckets, expected length = 1.0</a:t>
            </a:r>
          </a:p>
          <a:p>
            <a:r>
              <a:rPr lang="en-US" i="1" dirty="0">
                <a:latin typeface="Cronos Pro" panose="020C0502030403020304" pitchFamily="34" charset="77"/>
              </a:rPr>
              <a:t>e.g., </a:t>
            </a:r>
            <a:r>
              <a:rPr lang="en-US" dirty="0"/>
              <a:t>20 bindings, 10 buckets, expected length = 2.0</a:t>
            </a:r>
          </a:p>
          <a:p>
            <a:r>
              <a:rPr lang="en-US" i="1" dirty="0">
                <a:latin typeface="Cronos Pro" panose="020C0502030403020304" pitchFamily="34" charset="77"/>
              </a:rPr>
              <a:t>e.g., </a:t>
            </a:r>
            <a:r>
              <a:rPr lang="en-US" dirty="0"/>
              <a:t>5 bindings, 10 buckets, expected length = 0.5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04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Regardless of hash function distribution…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Load factor =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(# bindings in hash table) / (# buckets in array)</a:t>
            </a:r>
          </a:p>
          <a:p>
            <a:pPr marL="114300" indent="0">
              <a:buNone/>
            </a:pPr>
            <a:endParaRPr lang="en-US" sz="2400" dirty="0"/>
          </a:p>
          <a:p>
            <a:pPr marL="57150" indent="0">
              <a:buNone/>
            </a:pPr>
            <a:r>
              <a:rPr lang="en-US" sz="2400" i="1" dirty="0">
                <a:latin typeface="Cronos Pro" panose="020C0502030403020304" pitchFamily="34" charset="77"/>
              </a:rPr>
              <a:t>Both </a:t>
            </a:r>
            <a:r>
              <a:rPr lang="en-US" sz="2400" i="1" dirty="0" err="1">
                <a:latin typeface="Cronos Pro" panose="020C0502030403020304" pitchFamily="34" charset="77"/>
              </a:rPr>
              <a:t>OCaml</a:t>
            </a:r>
            <a:r>
              <a:rPr lang="en-US" sz="2400" i="1" dirty="0">
                <a:latin typeface="Cronos Pro" panose="020C0502030403020304" pitchFamily="34" charset="77"/>
              </a:rPr>
              <a:t> </a:t>
            </a:r>
            <a:r>
              <a:rPr lang="en-US" sz="2400" i="1" dirty="0" err="1">
                <a:latin typeface="Courier" pitchFamily="2" charset="0"/>
                <a:cs typeface="Courier New"/>
              </a:rPr>
              <a:t>Hashtbl</a:t>
            </a:r>
            <a:r>
              <a:rPr lang="en-US" sz="2400" i="1" dirty="0">
                <a:latin typeface="Cronos Pro" panose="020C0502030403020304" pitchFamily="34" charset="77"/>
              </a:rPr>
              <a:t> and </a:t>
            </a:r>
            <a:r>
              <a:rPr lang="en-US" sz="2400" i="1" dirty="0" err="1">
                <a:latin typeface="Courier" pitchFamily="2" charset="0"/>
                <a:cs typeface="Courier New"/>
              </a:rPr>
              <a:t>java.util.HashMap</a:t>
            </a:r>
            <a:r>
              <a:rPr lang="en-US" sz="2400" i="1" dirty="0">
                <a:latin typeface="Cronos Pro" panose="020C0502030403020304" pitchFamily="34" charset="77"/>
              </a:rPr>
              <a:t> provide functionality to query load factor</a:t>
            </a:r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4347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load 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 bindings not under implementer's control</a:t>
            </a:r>
          </a:p>
          <a:p>
            <a:r>
              <a:rPr lang="en-US" dirty="0">
                <a:solidFill>
                  <a:schemeClr val="accent1"/>
                </a:solidFill>
              </a:rPr>
              <a:t># buckets is</a:t>
            </a:r>
          </a:p>
          <a:p>
            <a:r>
              <a:rPr lang="en-US" dirty="0"/>
              <a:t>When load factor gets above some constant, </a:t>
            </a:r>
            <a:r>
              <a:rPr lang="en-US" dirty="0">
                <a:solidFill>
                  <a:schemeClr val="accent1"/>
                </a:solidFill>
              </a:rPr>
              <a:t>make array bigger</a:t>
            </a:r>
          </a:p>
          <a:p>
            <a:pPr lvl="1"/>
            <a:r>
              <a:rPr lang="en-US" dirty="0"/>
              <a:t>Which makes load factor smaller</a:t>
            </a:r>
          </a:p>
          <a:p>
            <a:pPr lvl="1"/>
            <a:r>
              <a:rPr lang="en-US" dirty="0"/>
              <a:t>Then redistribute keys across bigger array</a:t>
            </a:r>
          </a:p>
        </p:txBody>
      </p:sp>
    </p:spTree>
    <p:extLst>
      <p:ext uri="{BB962C8B-B14F-4D97-AF65-F5344CB8AC3E}">
        <p14:creationId xmlns:p14="http://schemas.microsoft.com/office/powerpoint/2010/main" val="201950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Resizing the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Requires a new representation type: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	type (</a:t>
            </a:r>
            <a:r>
              <a:rPr lang="fr-FR" b="1" dirty="0">
                <a:latin typeface="Courier New"/>
                <a:cs typeface="Courier New"/>
              </a:rPr>
              <a:t>'k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fr-FR" b="1" dirty="0">
                <a:latin typeface="Courier New"/>
                <a:cs typeface="Courier New"/>
              </a:rPr>
              <a:t>'v</a:t>
            </a:r>
            <a:r>
              <a:rPr lang="en-US" b="1" dirty="0">
                <a:latin typeface="Courier New"/>
                <a:cs typeface="Courier New"/>
              </a:rPr>
              <a:t>) t = { 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mutable buckets 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  : (</a:t>
            </a:r>
            <a:r>
              <a:rPr lang="fr-FR" b="1" dirty="0">
                <a:latin typeface="Courier New"/>
                <a:cs typeface="Courier New"/>
              </a:rPr>
              <a:t>'k </a:t>
            </a:r>
            <a:r>
              <a:rPr lang="en-US" b="1" dirty="0">
                <a:latin typeface="Courier New"/>
                <a:cs typeface="Courier New"/>
              </a:rPr>
              <a:t>* </a:t>
            </a:r>
            <a:r>
              <a:rPr lang="fr-FR" b="1" dirty="0">
                <a:latin typeface="Courier New"/>
                <a:cs typeface="Courier New"/>
              </a:rPr>
              <a:t>'v</a:t>
            </a:r>
            <a:r>
              <a:rPr lang="en-US" b="1" dirty="0">
                <a:latin typeface="Courier New"/>
                <a:cs typeface="Courier New"/>
              </a:rPr>
              <a:t>) list array </a:t>
            </a:r>
            <a:br>
              <a:rPr lang="en-US" b="1" dirty="0">
                <a:latin typeface="Courier New"/>
                <a:cs typeface="Courier New"/>
              </a:rPr>
            </a:br>
            <a:r>
              <a:rPr lang="en-US" b="1" dirty="0">
                <a:latin typeface="Courier New"/>
                <a:cs typeface="Courier New"/>
              </a:rPr>
              <a:t>  }</a:t>
            </a:r>
            <a:endParaRPr lang="en-US" b="1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dirty="0"/>
              <a:t>Mutate an </a:t>
            </a:r>
            <a:r>
              <a:rPr lang="en-US" dirty="0">
                <a:solidFill>
                  <a:schemeClr val="accent1"/>
                </a:solidFill>
              </a:rPr>
              <a:t>array element </a:t>
            </a:r>
            <a:r>
              <a:rPr lang="en-US" dirty="0"/>
              <a:t>to </a:t>
            </a:r>
            <a:r>
              <a:rPr lang="en-US" b="1" dirty="0">
                <a:latin typeface="Courier New"/>
                <a:cs typeface="Courier New"/>
              </a:rPr>
              <a:t>insert</a:t>
            </a:r>
            <a:r>
              <a:rPr lang="en-US" dirty="0"/>
              <a:t> or </a:t>
            </a:r>
            <a:r>
              <a:rPr lang="en-US" b="1" dirty="0">
                <a:latin typeface="Courier New"/>
                <a:cs typeface="Courier New"/>
              </a:rPr>
              <a:t>remove</a:t>
            </a:r>
          </a:p>
          <a:p>
            <a:r>
              <a:rPr lang="en-US" dirty="0"/>
              <a:t>Mutate </a:t>
            </a:r>
            <a:r>
              <a:rPr lang="en-US" dirty="0">
                <a:solidFill>
                  <a:srgbClr val="4F81BD"/>
                </a:solidFill>
              </a:rPr>
              <a:t>buckets field </a:t>
            </a:r>
            <a:r>
              <a:rPr lang="en-US" dirty="0"/>
              <a:t>to resize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318091-1409-754D-BA5B-6B08A9AFB66F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3461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If load factor ≥ 2.0 then:</a:t>
            </a:r>
          </a:p>
          <a:p>
            <a:pPr lvl="1"/>
            <a:r>
              <a:rPr lang="en-US" dirty="0"/>
              <a:t>double array size</a:t>
            </a:r>
          </a:p>
          <a:p>
            <a:pPr lvl="1"/>
            <a:r>
              <a:rPr lang="en-US" dirty="0"/>
              <a:t>rehash elements into new buckets</a:t>
            </a:r>
          </a:p>
          <a:p>
            <a:pPr lvl="1"/>
            <a:r>
              <a:rPr lang="en-US" dirty="0"/>
              <a:t>thus bringing load factor back to around 1.0</a:t>
            </a:r>
          </a:p>
          <a:p>
            <a:endParaRPr lang="en-US" dirty="0"/>
          </a:p>
          <a:p>
            <a:r>
              <a:rPr lang="en-US" dirty="0"/>
              <a:t>Both </a:t>
            </a:r>
            <a:r>
              <a:rPr lang="en-US" dirty="0" err="1"/>
              <a:t>OCaml</a:t>
            </a:r>
            <a:r>
              <a:rPr lang="en-US" dirty="0"/>
              <a:t> </a:t>
            </a:r>
            <a:r>
              <a:rPr lang="en-US" b="1" dirty="0" err="1">
                <a:latin typeface="Courier New"/>
                <a:cs typeface="Courier New"/>
              </a:rPr>
              <a:t>Hashtbl</a:t>
            </a:r>
            <a:r>
              <a:rPr lang="en-US" dirty="0"/>
              <a:t> and </a:t>
            </a:r>
            <a:r>
              <a:rPr lang="en-US" b="1" dirty="0" err="1">
                <a:latin typeface="Courier New"/>
                <a:cs typeface="Courier New"/>
              </a:rPr>
              <a:t>java.util.HashMap</a:t>
            </a:r>
            <a:r>
              <a:rPr lang="en-US" dirty="0"/>
              <a:t> do this</a:t>
            </a:r>
          </a:p>
          <a:p>
            <a:endParaRPr lang="en-US" dirty="0"/>
          </a:p>
          <a:p>
            <a:r>
              <a:rPr lang="en-US" dirty="0">
                <a:solidFill>
                  <a:srgbClr val="9BBB59"/>
                </a:solidFill>
              </a:rPr>
              <a:t>Efficiency:</a:t>
            </a:r>
          </a:p>
          <a:p>
            <a:pPr lvl="1"/>
            <a:r>
              <a:rPr lang="en-US" dirty="0">
                <a:solidFill>
                  <a:srgbClr val="9BBB59"/>
                </a:solidFill>
              </a:rPr>
              <a:t>find, and remove:  expected O(1)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But insert:  O(n), because it can require rehashing all elements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Next lecture:  how to make insert O(1)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2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load factor &lt; 0.5 then:</a:t>
            </a:r>
          </a:p>
          <a:p>
            <a:pPr lvl="1"/>
            <a:r>
              <a:rPr lang="en-US" dirty="0"/>
              <a:t>half array size</a:t>
            </a:r>
          </a:p>
          <a:p>
            <a:pPr lvl="1"/>
            <a:r>
              <a:rPr lang="en-US" dirty="0"/>
              <a:t>rehash elements into new buckets</a:t>
            </a:r>
          </a:p>
          <a:p>
            <a:pPr lvl="1"/>
            <a:r>
              <a:rPr lang="en-US" dirty="0"/>
              <a:t>thus bringing load factor back to around 1.0</a:t>
            </a:r>
          </a:p>
          <a:p>
            <a:endParaRPr lang="en-US" dirty="0"/>
          </a:p>
          <a:p>
            <a:r>
              <a:rPr lang="en-US" dirty="0"/>
              <a:t>Neither </a:t>
            </a:r>
            <a:r>
              <a:rPr lang="en-US" dirty="0" err="1"/>
              <a:t>OCaml</a:t>
            </a:r>
            <a:r>
              <a:rPr lang="en-US" dirty="0"/>
              <a:t> </a:t>
            </a:r>
            <a:r>
              <a:rPr lang="en-US" b="1" dirty="0" err="1">
                <a:latin typeface="Courier New"/>
                <a:cs typeface="Courier New"/>
              </a:rPr>
              <a:t>Hashtbl</a:t>
            </a:r>
            <a:r>
              <a:rPr lang="en-US" dirty="0"/>
              <a:t> nor </a:t>
            </a:r>
            <a:r>
              <a:rPr lang="en-US" b="1" dirty="0" err="1">
                <a:latin typeface="Courier New"/>
                <a:cs typeface="Courier New"/>
              </a:rPr>
              <a:t>java.util.HashMap</a:t>
            </a:r>
            <a:r>
              <a:rPr lang="en-US" dirty="0"/>
              <a:t> do this</a:t>
            </a:r>
          </a:p>
        </p:txBody>
      </p:sp>
    </p:spTree>
    <p:extLst>
      <p:ext uri="{BB962C8B-B14F-4D97-AF65-F5344CB8AC3E}">
        <p14:creationId xmlns:p14="http://schemas.microsoft.com/office/powerpoint/2010/main" val="2333883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[last night] A4 due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[today] no A5; will release 10/24 after </a:t>
            </a:r>
            <a:r>
              <a:rPr lang="en-US" sz="3200" dirty="0" err="1"/>
              <a:t>break+prelim</a:t>
            </a:r>
            <a:endParaRPr lang="en-US" sz="3200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#3110.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269315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Previously in 3110: </a:t>
            </a:r>
          </a:p>
          <a:p>
            <a:r>
              <a:rPr lang="en-US" dirty="0">
                <a:solidFill>
                  <a:srgbClr val="000000"/>
                </a:solidFill>
              </a:rPr>
              <a:t>Efficiency: Big Oh</a:t>
            </a:r>
          </a:p>
          <a:p>
            <a:r>
              <a:rPr lang="en-US" dirty="0">
                <a:solidFill>
                  <a:srgbClr val="000000"/>
                </a:solidFill>
              </a:rPr>
              <a:t>Mutable data types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Today: 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Hash tables: </a:t>
            </a:r>
            <a:r>
              <a:rPr lang="en-US" dirty="0"/>
              <a:t>an efficient map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43997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defTabSz="914400">
              <a:spcBef>
                <a:spcPts val="0"/>
              </a:spcBef>
              <a:defRPr/>
            </a:pPr>
            <a:r>
              <a:rPr lang="en-US" dirty="0">
                <a:solidFill>
                  <a:schemeClr val="accent1"/>
                </a:solidFill>
              </a:rPr>
              <a:t>Maps bind keys to values</a:t>
            </a:r>
          </a:p>
          <a:p>
            <a:pPr defTabSz="914400">
              <a:spcBef>
                <a:spcPts val="0"/>
              </a:spcBef>
              <a:defRPr/>
            </a:pPr>
            <a:r>
              <a:rPr lang="en-US" dirty="0"/>
              <a:t>Aka associative array, dictionary, symbol table</a:t>
            </a:r>
          </a:p>
          <a:p>
            <a:pPr defTabSz="914400">
              <a:spcBef>
                <a:spcPts val="0"/>
              </a:spcBef>
              <a:defRPr/>
            </a:pPr>
            <a:r>
              <a:rPr lang="en-US" dirty="0"/>
              <a:t>Abstract notation: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</a:rPr>
              <a:t>{k1 : v1, k2 : v2, </a:t>
            </a:r>
            <a:r>
              <a:rPr lang="mr-IN" dirty="0">
                <a:solidFill>
                  <a:schemeClr val="accent1"/>
                </a:solidFill>
              </a:rPr>
              <a:t>…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kn</a:t>
            </a:r>
            <a:r>
              <a:rPr lang="en-US" dirty="0">
                <a:solidFill>
                  <a:schemeClr val="accent1"/>
                </a:solidFill>
              </a:rPr>
              <a:t> : </a:t>
            </a:r>
            <a:r>
              <a:rPr lang="en-US" dirty="0" err="1">
                <a:solidFill>
                  <a:schemeClr val="accent1"/>
                </a:solidFill>
              </a:rPr>
              <a:t>vn</a:t>
            </a:r>
            <a:r>
              <a:rPr lang="en-US" dirty="0">
                <a:solidFill>
                  <a:schemeClr val="accent1"/>
                </a:solidFill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e.g. </a:t>
            </a:r>
          </a:p>
          <a:p>
            <a:pPr defTabSz="914400">
              <a:spcBef>
                <a:spcPts val="0"/>
              </a:spcBef>
            </a:pPr>
            <a:r>
              <a:rPr lang="en-US" dirty="0"/>
              <a:t>{3110 : "Fun", 2110 : "OO"}</a:t>
            </a:r>
          </a:p>
          <a:p>
            <a:pPr defTabSz="914400">
              <a:spcBef>
                <a:spcPts val="0"/>
              </a:spcBef>
            </a:pPr>
            <a:r>
              <a:rPr lang="en-US" dirty="0"/>
              <a:t>{"Harvard" : 1636, "Princeton" : 1746, </a:t>
            </a:r>
            <a:br>
              <a:rPr lang="en-US" dirty="0"/>
            </a:br>
            <a:r>
              <a:rPr lang="en-US" dirty="0"/>
              <a:t>"Penn": 1740, "Cornell" : 1865}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D9A1BC-04CF-4A4B-B939-935F62A97357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9009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Up next:  three implementations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implementation:</a:t>
            </a:r>
          </a:p>
          <a:p>
            <a:r>
              <a:rPr lang="en-US" dirty="0"/>
              <a:t>What is the representation type?</a:t>
            </a:r>
          </a:p>
          <a:p>
            <a:r>
              <a:rPr lang="en-US" dirty="0">
                <a:solidFill>
                  <a:schemeClr val="accent1"/>
                </a:solidFill>
              </a:rPr>
              <a:t>What is the abstraction function?</a:t>
            </a:r>
          </a:p>
          <a:p>
            <a:r>
              <a:rPr lang="en-US" dirty="0">
                <a:solidFill>
                  <a:srgbClr val="B31B1B"/>
                </a:solidFill>
              </a:rPr>
              <a:t>What are the representation invariants?</a:t>
            </a:r>
          </a:p>
          <a:p>
            <a:r>
              <a:rPr lang="en-US" dirty="0">
                <a:solidFill>
                  <a:srgbClr val="9BBB59"/>
                </a:solidFill>
              </a:rPr>
              <a:t>What is the efficiency of each operation?</a:t>
            </a:r>
          </a:p>
        </p:txBody>
      </p:sp>
    </p:spTree>
    <p:extLst>
      <p:ext uri="{BB962C8B-B14F-4D97-AF65-F5344CB8AC3E}">
        <p14:creationId xmlns:p14="http://schemas.microsoft.com/office/powerpoint/2010/main" val="122802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r>
              <a:rPr lang="en-US" dirty="0"/>
              <a:t> 1: Association Lists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1538B9-495D-6541-BDBC-460B0DD7428D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34303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lists as rep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742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Representation type: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  type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('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k</a:t>
            </a:r>
            <a:r>
              <a:rPr lang="fi-FI" dirty="0">
                <a:solidFill>
                  <a:srgbClr val="6D6F24"/>
                </a:solidFill>
                <a:latin typeface="Courier"/>
              </a:rPr>
              <a:t>,</a:t>
            </a:r>
            <a:r>
              <a:rPr lang="en-US" dirty="0">
                <a:solidFill>
                  <a:srgbClr val="0000DF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v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 t =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('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k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*'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v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list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"/>
              </a:rPr>
              <a:t> 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AF: 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  <a:latin typeface="Courier New"/>
                <a:cs typeface="Courier New"/>
              </a:rPr>
              <a:t>[(k1,v1); (k2,v2); ...]</a:t>
            </a:r>
            <a:r>
              <a:rPr lang="en-US" dirty="0">
                <a:solidFill>
                  <a:schemeClr val="accent1"/>
                </a:solidFill>
              </a:rPr>
              <a:t> represents </a:t>
            </a:r>
            <a:r>
              <a:rPr lang="en-US" b="1" dirty="0">
                <a:solidFill>
                  <a:schemeClr val="accent1"/>
                </a:solidFill>
                <a:latin typeface="Courier New"/>
                <a:cs typeface="Courier New"/>
              </a:rPr>
              <a:t>{k1:v1, k2:v2, ...}</a:t>
            </a:r>
            <a:r>
              <a:rPr lang="en-US" dirty="0">
                <a:solidFill>
                  <a:schemeClr val="accent1"/>
                </a:solidFill>
              </a:rPr>
              <a:t>.  If </a:t>
            </a:r>
            <a:r>
              <a:rPr lang="en-US" b="1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en-US" dirty="0">
                <a:solidFill>
                  <a:schemeClr val="accent1"/>
                </a:solidFill>
              </a:rPr>
              <a:t> occurs more than once in the list, then in the map it is bound to the left-most value in the list.  The empty list represents the empty map.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RI:  none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Efficiency: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insert:  cons to front of list:  O(1)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find:  traverse entire list:  O(n)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remove:  traverse entire list:  O(n)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bindings:  nested list traversal: O(n</a:t>
            </a:r>
            <a:r>
              <a:rPr lang="en-US" baseline="30000" dirty="0">
                <a:solidFill>
                  <a:schemeClr val="accent3"/>
                </a:solidFill>
              </a:rPr>
              <a:t>2</a:t>
            </a:r>
            <a:r>
              <a:rPr lang="en-US" dirty="0">
                <a:solidFill>
                  <a:schemeClr val="accent3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chemeClr val="accent6"/>
                </a:solidFill>
              </a:rPr>
              <a:t>Discussion:  how would efficiency change given ”RI: no duplicate keys”?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6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r>
              <a:rPr lang="en-US" dirty="0"/>
              <a:t> 2: Arrays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22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Indexing</a:t>
            </a:r>
            <a:r>
              <a:rPr lang="en-US" dirty="0"/>
              <a:t> maps integers to values in O(1) time:  </a:t>
            </a:r>
            <a:r>
              <a:rPr lang="en-US" dirty="0">
                <a:latin typeface="Courier" pitchFamily="2" charset="0"/>
              </a:rPr>
              <a:t>e1.(e2)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solidFill>
                  <a:schemeClr val="accent1"/>
                </a:solidFill>
              </a:rPr>
              <a:t>Update</a:t>
            </a:r>
            <a:r>
              <a:rPr lang="en-US" dirty="0"/>
              <a:t> destructively mutates array in O(1) time: </a:t>
            </a:r>
            <a:r>
              <a:rPr lang="en-US" dirty="0">
                <a:latin typeface="Courier" pitchFamily="2" charset="0"/>
              </a:rPr>
              <a:t>e1.(e2) &lt;- e3</a:t>
            </a:r>
          </a:p>
        </p:txBody>
      </p:sp>
    </p:spTree>
    <p:extLst>
      <p:ext uri="{BB962C8B-B14F-4D97-AF65-F5344CB8AC3E}">
        <p14:creationId xmlns:p14="http://schemas.microsoft.com/office/powerpoint/2010/main" val="2001545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 sz="2400"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8282</TotalTime>
  <Words>1183</Words>
  <Application>Microsoft Macintosh PowerPoint</Application>
  <PresentationFormat>On-screen Show (4:3)</PresentationFormat>
  <Paragraphs>273</Paragraphs>
  <Slides>29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Courier</vt:lpstr>
      <vt:lpstr>Courier New</vt:lpstr>
      <vt:lpstr>Courier-Bold</vt:lpstr>
      <vt:lpstr>Cronos Pro</vt:lpstr>
      <vt:lpstr>CronosPro-Regular</vt:lpstr>
      <vt:lpstr>Engravers MT</vt:lpstr>
      <vt:lpstr>Wingdings</vt:lpstr>
      <vt:lpstr>Office Theme</vt:lpstr>
      <vt:lpstr>PowerPoint Presentation</vt:lpstr>
      <vt:lpstr>Clicker Question 1</vt:lpstr>
      <vt:lpstr>Review</vt:lpstr>
      <vt:lpstr>Maps</vt:lpstr>
      <vt:lpstr>Map implementations</vt:lpstr>
      <vt:lpstr>Impl 1: Association Lists</vt:lpstr>
      <vt:lpstr>Association lists as rep type</vt:lpstr>
      <vt:lpstr>Impl 2: Arrays</vt:lpstr>
      <vt:lpstr>Array operations</vt:lpstr>
      <vt:lpstr>Arrays as rep type</vt:lpstr>
      <vt:lpstr>Interface changes</vt:lpstr>
      <vt:lpstr>Arrays as rep type</vt:lpstr>
      <vt:lpstr>Map implementations</vt:lpstr>
      <vt:lpstr>Hash Tables</vt:lpstr>
      <vt:lpstr>Key idea:  convert keys to integers</vt:lpstr>
      <vt:lpstr>Injective: one-to-one</vt:lpstr>
      <vt:lpstr>Hash tables</vt:lpstr>
      <vt:lpstr>Hash table rep type, v1</vt:lpstr>
      <vt:lpstr>Hash table rep type, v1</vt:lpstr>
      <vt:lpstr>Implementation of operations</vt:lpstr>
      <vt:lpstr>Bucket length</vt:lpstr>
      <vt:lpstr>Bucket length</vt:lpstr>
      <vt:lpstr>Expected bucket length</vt:lpstr>
      <vt:lpstr>Load factor</vt:lpstr>
      <vt:lpstr>Bounding the load factor</vt:lpstr>
      <vt:lpstr>Resizing the array</vt:lpstr>
      <vt:lpstr>Rehashing</vt:lpstr>
      <vt:lpstr>Rehashing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714</cp:revision>
  <cp:lastPrinted>2017-10-17T00:04:39Z</cp:lastPrinted>
  <dcterms:created xsi:type="dcterms:W3CDTF">2014-08-25T19:49:24Z</dcterms:created>
  <dcterms:modified xsi:type="dcterms:W3CDTF">2019-10-09T02:24:05Z</dcterms:modified>
</cp:coreProperties>
</file>