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41" r:id="rId2"/>
    <p:sldId id="543" r:id="rId3"/>
    <p:sldId id="443" r:id="rId4"/>
    <p:sldId id="525" r:id="rId5"/>
    <p:sldId id="512" r:id="rId6"/>
    <p:sldId id="513" r:id="rId7"/>
    <p:sldId id="514" r:id="rId8"/>
    <p:sldId id="535" r:id="rId9"/>
    <p:sldId id="517" r:id="rId10"/>
    <p:sldId id="519" r:id="rId11"/>
    <p:sldId id="523" r:id="rId12"/>
    <p:sldId id="544" r:id="rId13"/>
    <p:sldId id="520" r:id="rId14"/>
    <p:sldId id="521" r:id="rId15"/>
    <p:sldId id="524" r:id="rId16"/>
    <p:sldId id="465" r:id="rId17"/>
    <p:sldId id="539" r:id="rId18"/>
    <p:sldId id="475" r:id="rId19"/>
    <p:sldId id="474" r:id="rId20"/>
    <p:sldId id="476" r:id="rId21"/>
    <p:sldId id="478" r:id="rId22"/>
    <p:sldId id="489" r:id="rId23"/>
    <p:sldId id="479" r:id="rId24"/>
    <p:sldId id="480" r:id="rId25"/>
    <p:sldId id="482" r:id="rId26"/>
    <p:sldId id="483" r:id="rId27"/>
    <p:sldId id="466" r:id="rId28"/>
    <p:sldId id="545" r:id="rId29"/>
    <p:sldId id="485" r:id="rId30"/>
    <p:sldId id="486" r:id="rId31"/>
    <p:sldId id="540" r:id="rId32"/>
    <p:sldId id="336" r:id="rId33"/>
    <p:sldId id="546" r:id="rId34"/>
    <p:sldId id="46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/>
    <p:restoredTop sz="71172" autoAdjust="0"/>
  </p:normalViewPr>
  <p:slideViewPr>
    <p:cSldViewPr snapToGrid="0" snapToObjects="1">
      <p:cViewPr varScale="1">
        <p:scale>
          <a:sx n="91" d="100"/>
          <a:sy n="91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PROP:  bring rubber duck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Music: two copies, start at 10:02:38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suites</a:t>
            </a:r>
            <a:r>
              <a:rPr lang="en-US" baseline="0" dirty="0"/>
              <a:t> are like a wrecking ball, tearing down your illusions about the correctness of your code. 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“Social”: </a:t>
            </a:r>
            <a:r>
              <a:rPr lang="en-US" baseline="0" dirty="0"/>
              <a:t>rubber duck debugging</a:t>
            </a:r>
          </a:p>
          <a:p>
            <a:endParaRPr lang="en-US" baseline="0" dirty="0"/>
          </a:p>
          <a:p>
            <a:r>
              <a:rPr lang="en-US" baseline="0" dirty="0"/>
              <a:t>Slide credit: Benjamin C. Pierce (</a:t>
            </a:r>
            <a:r>
              <a:rPr lang="en-US" baseline="0" dirty="0" err="1"/>
              <a:t>UPenn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18092-22B5-094C-B3E9-AFC9008E53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Rubber duck debugging: explaining your thinking to another human, or lacking that, a rubber duck, is surprisingly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bug found by Grace Hopper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5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8041"/>
            <a:ext cx="6400800" cy="124109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Wrecking Ball by Miley Cyrus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is to expose existence of faults, so that they can be fixed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Unit testing:  </a:t>
            </a:r>
            <a:r>
              <a:rPr lang="en-US" dirty="0"/>
              <a:t>isolated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Integration testing:  </a:t>
            </a:r>
            <a:r>
              <a:rPr lang="en-US" dirty="0"/>
              <a:t>combined components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System testing:  </a:t>
            </a:r>
            <a:r>
              <a:rPr lang="en-US" dirty="0"/>
              <a:t>functionality, performance, acceptance, installation</a:t>
            </a:r>
          </a:p>
        </p:txBody>
      </p:sp>
    </p:spTree>
    <p:extLst>
      <p:ext uri="{BB962C8B-B14F-4D97-AF65-F5344CB8AC3E}">
        <p14:creationId xmlns:p14="http://schemas.microsoft.com/office/powerpoint/2010/main" val="5506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Regression:  </a:t>
            </a:r>
            <a:r>
              <a:rPr lang="en-US" dirty="0"/>
              <a:t>a previously fixed fault is reintroduced into the code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Regression testing:  </a:t>
            </a:r>
            <a:r>
              <a:rPr lang="en-US" dirty="0"/>
              <a:t>running tests against new version of software to ensure no regressions</a:t>
            </a:r>
          </a:p>
          <a:p>
            <a:r>
              <a:rPr lang="en-US" dirty="0"/>
              <a:t>If you ever find and fix a fault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Put a test case into your suite for it</a:t>
            </a:r>
          </a:p>
          <a:p>
            <a:pPr lvl="1"/>
            <a:r>
              <a:rPr lang="en-US" dirty="0"/>
              <a:t>Run suite frequently to detect regressions</a:t>
            </a:r>
          </a:p>
        </p:txBody>
      </p:sp>
    </p:spTree>
    <p:extLst>
      <p:ext uri="{BB962C8B-B14F-4D97-AF65-F5344CB8AC3E}">
        <p14:creationId xmlns:p14="http://schemas.microsoft.com/office/powerpoint/2010/main" val="116723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0C68E-11E7-F44E-A95D-0CB527E6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51A93-8701-504F-9BA4-EFEF727A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Bad answer:  </a:t>
            </a:r>
            <a:r>
              <a:rPr lang="en-US" dirty="0"/>
              <a:t>when time is up</a:t>
            </a:r>
          </a:p>
          <a:p>
            <a:r>
              <a:rPr lang="en-US" b="1" dirty="0"/>
              <a:t>Bad answer:  </a:t>
            </a:r>
            <a:r>
              <a:rPr lang="en-US" dirty="0"/>
              <a:t>what all tests pass</a:t>
            </a:r>
          </a:p>
        </p:txBody>
      </p:sp>
    </p:spTree>
    <p:extLst>
      <p:ext uri="{BB962C8B-B14F-4D97-AF65-F5344CB8AC3E}">
        <p14:creationId xmlns:p14="http://schemas.microsoft.com/office/powerpoint/2010/main" val="6365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do you stop testing?</a:t>
            </a:r>
          </a:p>
          <a:p>
            <a:r>
              <a:rPr lang="en-US" b="1" dirty="0"/>
              <a:t>Good answer:  </a:t>
            </a:r>
            <a:r>
              <a:rPr lang="en-US" dirty="0"/>
              <a:t>when testing methodology is complete </a:t>
            </a:r>
          </a:p>
          <a:p>
            <a:r>
              <a:rPr lang="en-US" b="1" dirty="0"/>
              <a:t>Future answer:  </a:t>
            </a:r>
            <a:r>
              <a:rPr lang="en-US" dirty="0"/>
              <a:t>statistical estimation says </a:t>
            </a:r>
            <a:r>
              <a:rPr lang="en-US" i="1" dirty="0" err="1"/>
              <a:t>Pr</a:t>
            </a:r>
            <a:r>
              <a:rPr lang="en-US" i="1" dirty="0"/>
              <a:t>[undetected faults] </a:t>
            </a:r>
            <a:r>
              <a:rPr lang="en-US" dirty="0"/>
              <a:t>is low enough  </a:t>
            </a:r>
            <a:br>
              <a:rPr lang="en-US" dirty="0"/>
            </a:br>
            <a:r>
              <a:rPr lang="en-US" dirty="0"/>
              <a:t>(active research)</a:t>
            </a:r>
          </a:p>
        </p:txBody>
      </p:sp>
    </p:spTree>
    <p:extLst>
      <p:ext uri="{BB962C8B-B14F-4D97-AF65-F5344CB8AC3E}">
        <p14:creationId xmlns:p14="http://schemas.microsoft.com/office/powerpoint/2010/main" val="17402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pic>
        <p:nvPicPr>
          <p:cNvPr id="2" name="Picture 1" descr="black_box-3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625" y="1793875"/>
            <a:ext cx="3810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62144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9447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B8-Fathe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625" y="1603375"/>
            <a:ext cx="2951226" cy="43062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317" y="6117709"/>
            <a:ext cx="795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nothing about internals of functionality being tested</a:t>
            </a:r>
          </a:p>
        </p:txBody>
      </p:sp>
    </p:spTree>
    <p:extLst>
      <p:ext uri="{BB962C8B-B14F-4D97-AF65-F5344CB8AC3E}">
        <p14:creationId xmlns:p14="http://schemas.microsoft.com/office/powerpoint/2010/main" val="375488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462" y="1793876"/>
            <a:ext cx="5181496" cy="34480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625" y="3328084"/>
            <a:ext cx="116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81850" y="3328084"/>
            <a:ext cx="15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62" y="369887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80912" y="6117709"/>
            <a:ext cx="628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tester knows internals of functionality being tested</a:t>
            </a:r>
          </a:p>
        </p:txBody>
      </p:sp>
      <p:pic>
        <p:nvPicPr>
          <p:cNvPr id="2" name="Picture 1" descr="cat-bb8-b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2054" y="1793876"/>
            <a:ext cx="2945821" cy="37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62F27-7C9E-FD4A-8ED8-0149841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89479-8F18-7045-948E-F33C83613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Tests are based on the </a:t>
            </a:r>
            <a:r>
              <a:rPr lang="en-US" dirty="0">
                <a:solidFill>
                  <a:srgbClr val="F79646"/>
                </a:solidFill>
              </a:rPr>
              <a:t>specification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Tester is not biased by assumptions made in implementation</a:t>
            </a:r>
          </a:p>
          <a:p>
            <a:pPr lvl="1"/>
            <a:r>
              <a:rPr lang="en-US" dirty="0"/>
              <a:t>Tests are robust </a:t>
            </a:r>
            <a:r>
              <a:rPr lang="en-US" dirty="0" err="1"/>
              <a:t>w.r.t</a:t>
            </a:r>
            <a:r>
              <a:rPr lang="en-US" dirty="0"/>
              <a:t>. changes in implementation</a:t>
            </a:r>
          </a:p>
          <a:p>
            <a:pPr lvl="1"/>
            <a:r>
              <a:rPr lang="en-US" dirty="0"/>
              <a:t>Tests can be read and evaluated by reviewers who are not implementers</a:t>
            </a:r>
          </a:p>
          <a:p>
            <a:r>
              <a:rPr lang="en-US" dirty="0"/>
              <a:t>Main kinds of black box tests:</a:t>
            </a:r>
          </a:p>
          <a:p>
            <a:pPr lvl="1"/>
            <a:r>
              <a:rPr lang="en-US" dirty="0"/>
              <a:t>Example inputs provided by spec</a:t>
            </a:r>
          </a:p>
          <a:p>
            <a:pPr lvl="1"/>
            <a:r>
              <a:rPr lang="en-US" dirty="0"/>
              <a:t>Typical inputs</a:t>
            </a:r>
          </a:p>
          <a:p>
            <a:pPr lvl="1"/>
            <a:r>
              <a:rPr lang="en-US" dirty="0"/>
              <a:t>Boundary cases</a:t>
            </a:r>
          </a:p>
          <a:p>
            <a:pPr lvl="1"/>
            <a:r>
              <a:rPr lang="en-US" dirty="0"/>
              <a:t>Paths through spec</a:t>
            </a:r>
          </a:p>
        </p:txBody>
      </p:sp>
    </p:spTree>
    <p:extLst>
      <p:ext uri="{BB962C8B-B14F-4D97-AF65-F5344CB8AC3E}">
        <p14:creationId xmlns:p14="http://schemas.microsoft.com/office/powerpoint/2010/main" val="961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79646"/>
                </a:solidFill>
              </a:rPr>
              <a:t>Common, simple values of a type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small integers like 1 or 10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alphabetic letters,  digits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whose length is a small integer and whose characters are typical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a small integer number of elements, each of which is a typical value of type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each field/component with a typical value</a:t>
            </a:r>
          </a:p>
          <a:p>
            <a:pPr lvl="1"/>
            <a:r>
              <a:rPr lang="en-US" b="1" dirty="0"/>
              <a:t>variants: </a:t>
            </a:r>
            <a:r>
              <a:rPr lang="en-US" dirty="0"/>
              <a:t>typical constructors, if there is such a thing</a:t>
            </a:r>
          </a:p>
        </p:txBody>
      </p:sp>
    </p:spTree>
    <p:extLst>
      <p:ext uri="{BB962C8B-B14F-4D97-AF65-F5344CB8AC3E}">
        <p14:creationId xmlns:p14="http://schemas.microsoft.com/office/powerpoint/2010/main" val="6383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ADA1B-DC12-0E4F-8318-CC6147DB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911350"/>
            <a:ext cx="7327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aka </a:t>
            </a:r>
            <a:r>
              <a:rPr lang="en-US" i="1" dirty="0"/>
              <a:t>corner cases </a:t>
            </a:r>
            <a:r>
              <a:rPr lang="en-US" dirty="0"/>
              <a:t>or </a:t>
            </a:r>
            <a:r>
              <a:rPr lang="en-US" i="1" dirty="0"/>
              <a:t>edge cases</a:t>
            </a:r>
          </a:p>
          <a:p>
            <a:r>
              <a:rPr lang="en-US" dirty="0">
                <a:solidFill>
                  <a:srgbClr val="F79646"/>
                </a:solidFill>
              </a:rPr>
              <a:t>Atypical or </a:t>
            </a:r>
            <a:r>
              <a:rPr lang="en-US" dirty="0" err="1">
                <a:solidFill>
                  <a:srgbClr val="F79646"/>
                </a:solidFill>
              </a:rPr>
              <a:t>extremal</a:t>
            </a:r>
            <a:r>
              <a:rPr lang="en-US" dirty="0">
                <a:solidFill>
                  <a:srgbClr val="F79646"/>
                </a:solidFill>
              </a:rPr>
              <a:t> values of a type, and values nearby</a:t>
            </a:r>
          </a:p>
          <a:p>
            <a:pPr lvl="1"/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0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-1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min_int</a:t>
            </a:r>
            <a:r>
              <a:rPr lang="en-US" dirty="0"/>
              <a:t>, </a:t>
            </a:r>
            <a:r>
              <a:rPr lang="en-US" b="1" dirty="0" err="1">
                <a:latin typeface="Courier"/>
                <a:cs typeface="Courier"/>
              </a:rPr>
              <a:t>max_int</a:t>
            </a:r>
            <a:endParaRPr lang="en-US" b="1" dirty="0">
              <a:latin typeface="Courier"/>
              <a:cs typeface="Courier"/>
            </a:endParaRPr>
          </a:p>
          <a:p>
            <a:pPr lvl="1"/>
            <a:r>
              <a:rPr lang="en-US" b="1" dirty="0">
                <a:latin typeface="Courier"/>
                <a:cs typeface="Courier"/>
              </a:rPr>
              <a:t>char</a:t>
            </a:r>
            <a:r>
              <a:rPr lang="en-US" dirty="0"/>
              <a:t>:  </a:t>
            </a:r>
            <a:r>
              <a:rPr lang="en-US" b="1" dirty="0">
                <a:latin typeface="Courier"/>
                <a:cs typeface="Courier"/>
              </a:rPr>
              <a:t>'\000'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'\255'</a:t>
            </a:r>
            <a:r>
              <a:rPr lang="en-US" dirty="0"/>
              <a:t>, </a:t>
            </a:r>
            <a:r>
              <a:rPr lang="en-US" b="1" dirty="0">
                <a:latin typeface="Courier"/>
                <a:cs typeface="Courier"/>
              </a:rPr>
              <a:t>'\032'</a:t>
            </a:r>
            <a:r>
              <a:rPr lang="en-US" dirty="0"/>
              <a:t>(space), </a:t>
            </a:r>
            <a:r>
              <a:rPr lang="en-US" b="1" dirty="0">
                <a:latin typeface="Courier"/>
                <a:cs typeface="Courier"/>
              </a:rPr>
              <a:t>'\127'</a:t>
            </a:r>
            <a:r>
              <a:rPr lang="en-US" dirty="0"/>
              <a:t>(delete)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string</a:t>
            </a:r>
            <a:r>
              <a:rPr lang="en-US" dirty="0"/>
              <a:t>:  empty string, string with a single character, unreasonably long string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'a list</a:t>
            </a:r>
            <a:r>
              <a:rPr lang="en-US" dirty="0"/>
              <a:t>:  empty list, list with a single element, list with enough elements to trigger stack overflow on non-tail-recursive functions</a:t>
            </a:r>
          </a:p>
          <a:p>
            <a:pPr lvl="1"/>
            <a:r>
              <a:rPr lang="en-US" b="1" dirty="0"/>
              <a:t>records/tuples: </a:t>
            </a:r>
            <a:r>
              <a:rPr lang="en-US" dirty="0"/>
              <a:t>combinations of atypical values</a:t>
            </a:r>
          </a:p>
          <a:p>
            <a:pPr lvl="1"/>
            <a:r>
              <a:rPr lang="en-US" b="1" dirty="0"/>
              <a:t>variants:  </a:t>
            </a:r>
            <a:r>
              <a:rPr lang="en-US" dirty="0"/>
              <a:t>all constructors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classes of outputs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n] is true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iff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[n] is prime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is_prime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classes of output:</a:t>
            </a:r>
          </a:p>
          <a:p>
            <a:r>
              <a:rPr lang="en-US" dirty="0"/>
              <a:t>true:  representative input:  n=13</a:t>
            </a:r>
          </a:p>
          <a:p>
            <a:r>
              <a:rPr lang="en-US" dirty="0"/>
              <a:t>false:  </a:t>
            </a:r>
            <a:r>
              <a:rPr lang="en-US"/>
              <a:t>representative input:  </a:t>
            </a:r>
            <a:r>
              <a:rPr lang="en-US" dirty="0"/>
              <a:t>n=42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examples:</a:t>
            </a:r>
          </a:p>
          <a:p>
            <a:r>
              <a:rPr lang="en-US" b="1" dirty="0">
                <a:latin typeface="Courier"/>
                <a:cs typeface="Courier"/>
              </a:rPr>
              <a:t>compare</a:t>
            </a:r>
            <a:r>
              <a:rPr lang="en-US" dirty="0"/>
              <a:t> functions have three classes of output</a:t>
            </a:r>
          </a:p>
          <a:p>
            <a:r>
              <a:rPr lang="en-US" dirty="0"/>
              <a:t>functions that return variants have several classes of output</a:t>
            </a:r>
          </a:p>
        </p:txBody>
      </p:sp>
    </p:spTree>
    <p:extLst>
      <p:ext uri="{BB962C8B-B14F-4D97-AF65-F5344CB8AC3E}">
        <p14:creationId xmlns:p14="http://schemas.microsoft.com/office/powerpoint/2010/main" val="22162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satisfying the precondition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n] is the square root of [x]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computed to an accuracy of [n]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significant digits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requires: x &gt;= 0 and n &gt;= 1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x=0.0, n=1,   (ii) x=1.0, n=1,   </a:t>
            </a:r>
            <a:br>
              <a:rPr lang="en-US" dirty="0"/>
            </a:br>
            <a:r>
              <a:rPr lang="en-US" dirty="0"/>
              <a:t>(iii) x=0.0, n=2,   (iv) x=1.0, n=2</a:t>
            </a:r>
          </a:p>
        </p:txBody>
      </p:sp>
    </p:spTree>
    <p:extLst>
      <p:ext uri="{BB962C8B-B14F-4D97-AF65-F5344CB8AC3E}">
        <p14:creationId xmlns:p14="http://schemas.microsoft.com/office/powerpoint/2010/main" val="33357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through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79646"/>
                </a:solidFill>
              </a:rPr>
              <a:t>Representative inputs for each way of raising and not raising exception</a:t>
            </a:r>
          </a:p>
          <a:p>
            <a:pPr marL="0" indent="0">
              <a:buNone/>
            </a:pPr>
            <a:endParaRPr lang="en-US" sz="2400" dirty="0">
              <a:solidFill>
                <a:srgbClr val="565656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(*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x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is the 0-based position of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the first element of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 that equals [x].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/>
              </a:rPr>
              <a:t> * raises:  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Not_found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 if [x] is not in [</a:t>
            </a:r>
            <a:r>
              <a:rPr lang="en-US" sz="2400" dirty="0" err="1">
                <a:solidFill>
                  <a:srgbClr val="565656"/>
                </a:solidFill>
                <a:latin typeface="Courier"/>
              </a:rPr>
              <a:t>lst</a:t>
            </a:r>
            <a:r>
              <a:rPr lang="en-US" sz="2400" dirty="0">
                <a:solidFill>
                  <a:srgbClr val="565656"/>
                </a:solidFill>
                <a:latin typeface="Courier"/>
              </a:rPr>
              <a:t>]. *)</a:t>
            </a:r>
            <a:endParaRPr lang="en-US" sz="24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pos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: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 '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en-US" sz="2400" b="1" dirty="0">
                <a:solidFill>
                  <a:srgbClr val="6B0001"/>
                </a:solidFill>
                <a:latin typeface="Courier-Bold"/>
              </a:rPr>
              <a:t>list </a:t>
            </a:r>
            <a:r>
              <a:rPr lang="en-US" sz="24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x=1, </a:t>
            </a:r>
            <a:r>
              <a:rPr lang="en-US" dirty="0" err="1"/>
              <a:t>lst</a:t>
            </a:r>
            <a:r>
              <a:rPr lang="en-US" dirty="0"/>
              <a:t>=[1],   (ii) x=0, </a:t>
            </a:r>
            <a:r>
              <a:rPr lang="en-US" dirty="0" err="1"/>
              <a:t>lst</a:t>
            </a:r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233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 </a:t>
            </a:r>
            <a:r>
              <a:rPr lang="en-US" i="1" dirty="0"/>
              <a:t>white box testing</a:t>
            </a:r>
            <a:endParaRPr lang="en-US" dirty="0"/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can determine whether a new test case really yields additional information about correctness of implementation</a:t>
            </a:r>
          </a:p>
          <a:p>
            <a:pPr lvl="1"/>
            <a:r>
              <a:rPr lang="en-US" dirty="0"/>
              <a:t>can address likely errors that are not apparent from specification</a:t>
            </a:r>
          </a:p>
          <a:p>
            <a:r>
              <a:rPr lang="en-US" b="1" dirty="0"/>
              <a:t>Supplements</a:t>
            </a:r>
            <a:r>
              <a:rPr lang="en-US" dirty="0"/>
              <a:t> black-box testing; does not </a:t>
            </a:r>
            <a:r>
              <a:rPr lang="en-US" b="1" dirty="0"/>
              <a:t>replace</a:t>
            </a:r>
            <a:r>
              <a:rPr lang="en-US" dirty="0"/>
              <a:t> examination of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984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Goal is to </a:t>
            </a:r>
            <a:r>
              <a:rPr lang="en-US" b="1" dirty="0"/>
              <a:t>cover</a:t>
            </a:r>
            <a:r>
              <a:rPr lang="en-US" dirty="0"/>
              <a:t> entire program with test cases: ensure entire program exercised by tests</a:t>
            </a:r>
          </a:p>
          <a:p>
            <a:r>
              <a:rPr lang="en-US" dirty="0"/>
              <a:t>Branches (if, match, Boolean ops, exceptions, loops, etc.) make it challenging</a:t>
            </a:r>
          </a:p>
          <a:p>
            <a:r>
              <a:rPr lang="en-US" dirty="0"/>
              <a:t>Exact definition of </a:t>
            </a:r>
            <a:r>
              <a:rPr lang="en-US" dirty="0">
                <a:solidFill>
                  <a:schemeClr val="accent1"/>
                </a:solidFill>
              </a:rPr>
              <a:t>coverage</a:t>
            </a:r>
            <a:r>
              <a:rPr lang="en-US" dirty="0"/>
              <a:t> is flexible; could attempt to:</a:t>
            </a:r>
          </a:p>
          <a:p>
            <a:pPr lvl="1"/>
            <a:r>
              <a:rPr lang="en-US" dirty="0"/>
              <a:t>Evaluate every expression</a:t>
            </a:r>
          </a:p>
          <a:p>
            <a:pPr lvl="1"/>
            <a:r>
              <a:rPr lang="en-US" dirty="0"/>
              <a:t>Evaluate every Boolean/pattern match to each possible value</a:t>
            </a:r>
          </a:p>
          <a:p>
            <a:pPr lvl="1"/>
            <a:r>
              <a:rPr lang="en-US" dirty="0"/>
              <a:t>Cause every possible execution path through program to occur</a:t>
            </a:r>
          </a:p>
          <a:p>
            <a:pPr lvl="1"/>
            <a:r>
              <a:rPr lang="en-US" dirty="0"/>
              <a:t>Classically those are called </a:t>
            </a:r>
            <a:r>
              <a:rPr lang="en-US" dirty="0">
                <a:solidFill>
                  <a:schemeClr val="accent1"/>
                </a:solidFill>
              </a:rPr>
              <a:t>statement, condition, and path coverage</a:t>
            </a:r>
          </a:p>
        </p:txBody>
      </p:sp>
    </p:spTree>
    <p:extLst>
      <p:ext uri="{BB962C8B-B14F-4D97-AF65-F5344CB8AC3E}">
        <p14:creationId xmlns:p14="http://schemas.microsoft.com/office/powerpoint/2010/main" val="33324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max3 x y z 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=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y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if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</a:t>
            </a:r>
            <a:r>
              <a:rPr lang="pl-PL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z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then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pl-PL" b="1" dirty="0" err="1">
                <a:solidFill>
                  <a:srgbClr val="6B0001"/>
                </a:solidFill>
                <a:latin typeface="Courier-Bold"/>
              </a:rPr>
              <a:t>else</a:t>
            </a:r>
            <a:r>
              <a:rPr lang="pl-PL" dirty="0">
                <a:solidFill>
                  <a:srgbClr val="000000"/>
                </a:solidFill>
                <a:latin typeface="Courier"/>
              </a:rPr>
              <a:t> z 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Courier"/>
              </a:rPr>
              <a:t>  </a:t>
            </a:r>
            <a:r>
              <a:rPr lang="hu-HU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z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z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Testing according to black-box specification might lead to all kinds of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But there are really only four paths through implementation!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Representatives:  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3 2 1,   (ii) 3, 2, 4,   (iii) 1, 2, 1,   (iv) 1, 2,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Specification (functions, modules)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Black box</a:t>
            </a:r>
          </a:p>
          <a:p>
            <a:pPr lvl="1"/>
            <a:r>
              <a:rPr lang="en-US" dirty="0"/>
              <a:t>Glass box</a:t>
            </a:r>
          </a:p>
        </p:txBody>
      </p:sp>
    </p:spTree>
    <p:extLst>
      <p:ext uri="{BB962C8B-B14F-4D97-AF65-F5344CB8AC3E}">
        <p14:creationId xmlns:p14="http://schemas.microsoft.com/office/powerpoint/2010/main" val="193983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good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test cases for:</a:t>
            </a:r>
          </a:p>
          <a:p>
            <a:pPr lvl="1"/>
            <a:r>
              <a:rPr lang="en-US" dirty="0"/>
              <a:t>each branch of each (nested) if expression </a:t>
            </a:r>
          </a:p>
          <a:p>
            <a:pPr lvl="1"/>
            <a:r>
              <a:rPr lang="en-US" dirty="0"/>
              <a:t>each branch of each (nested) pattern match</a:t>
            </a:r>
          </a:p>
          <a:p>
            <a:r>
              <a:rPr lang="en-US" dirty="0"/>
              <a:t>Particularly watch out for:</a:t>
            </a:r>
          </a:p>
          <a:p>
            <a:pPr lvl="1"/>
            <a:r>
              <a:rPr lang="en-US" dirty="0"/>
              <a:t>base cases of recursive function</a:t>
            </a:r>
          </a:p>
          <a:p>
            <a:pPr lvl="1"/>
            <a:r>
              <a:rPr lang="en-US" dirty="0"/>
              <a:t>recursive calls in recursive function</a:t>
            </a:r>
          </a:p>
          <a:p>
            <a:pPr lvl="1"/>
            <a:r>
              <a:rPr lang="en-US" dirty="0"/>
              <a:t>every place where an exception might be raised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B211-6C16-CC4E-859F-2785B473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D188-DD0B-EE4B-A0DE-BBED96CF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OCaml</a:t>
            </a:r>
            <a:r>
              <a:rPr lang="en-US" dirty="0"/>
              <a:t> tool for glass-box testing (statement and condition coverage)</a:t>
            </a:r>
          </a:p>
          <a:p>
            <a:r>
              <a:rPr lang="en-US" dirty="0"/>
              <a:t>Tutorial in textbook</a:t>
            </a:r>
          </a:p>
          <a:p>
            <a:r>
              <a:rPr lang="en-US" dirty="0"/>
              <a:t>You will use it on A4</a:t>
            </a:r>
          </a:p>
        </p:txBody>
      </p:sp>
    </p:spTree>
    <p:extLst>
      <p:ext uri="{BB962C8B-B14F-4D97-AF65-F5344CB8AC3E}">
        <p14:creationId xmlns:p14="http://schemas.microsoft.com/office/powerpoint/2010/main" val="139655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R4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[tomorrow] A3 due, </a:t>
            </a:r>
            <a:r>
              <a:rPr lang="en-US" sz="3200" dirty="0">
                <a:solidFill>
                  <a:schemeClr val="accent3"/>
                </a:solidFill>
              </a:rPr>
              <a:t>followed by demos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saving your code from being </a:t>
            </a:r>
            <a:r>
              <a:rPr lang="en-US" i="1" dirty="0" err="1"/>
              <a:t>rekt</a:t>
            </a:r>
            <a:r>
              <a:rPr lang="en-US" i="1" dirty="0"/>
              <a:t>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9CEB-0959-254E-85BB-8EC160A6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1D24-5AE1-FA48-8D10-5F318B0D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43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data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every value returned by abstraction, check the RI</a:t>
            </a:r>
          </a:p>
          <a:p>
            <a:r>
              <a:rPr lang="en-US" dirty="0"/>
              <a:t>Some functions of a data abstraction </a:t>
            </a:r>
            <a:r>
              <a:rPr lang="en-US" i="1" dirty="0"/>
              <a:t>produce</a:t>
            </a:r>
            <a:r>
              <a:rPr lang="en-US" dirty="0"/>
              <a:t> a value of it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empty</a:t>
            </a:r>
            <a:r>
              <a:rPr lang="en-US" dirty="0"/>
              <a:t> produces an empty set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union</a:t>
            </a:r>
            <a:r>
              <a:rPr lang="en-US" dirty="0"/>
              <a:t> produces a set</a:t>
            </a:r>
          </a:p>
          <a:p>
            <a:r>
              <a:rPr lang="en-US" dirty="0"/>
              <a:t>Other functions </a:t>
            </a:r>
            <a:r>
              <a:rPr lang="en-US" i="1" dirty="0"/>
              <a:t>consume </a:t>
            </a:r>
            <a:r>
              <a:rPr lang="en-US" dirty="0"/>
              <a:t>a value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size</a:t>
            </a:r>
            <a:r>
              <a:rPr lang="en-US" dirty="0"/>
              <a:t> consumes a dictionary and produces an integer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bindings</a:t>
            </a:r>
            <a:r>
              <a:rPr lang="en-US" dirty="0"/>
              <a:t> consumes a dictionary and produces a list</a:t>
            </a:r>
          </a:p>
          <a:p>
            <a:r>
              <a:rPr lang="en-US" dirty="0"/>
              <a:t>For every possible path through spec and </a:t>
            </a:r>
            <a:r>
              <a:rPr lang="en-US" dirty="0" err="1"/>
              <a:t>impl</a:t>
            </a:r>
            <a:r>
              <a:rPr lang="en-US" dirty="0"/>
              <a:t> of producers...  test how a consumer handles it</a:t>
            </a:r>
          </a:p>
          <a:p>
            <a:pPr lvl="1"/>
            <a:r>
              <a:rPr lang="en-US" dirty="0"/>
              <a:t>e.g. if producers of a set handle sets of size 0, 1, and &gt;1 differently...</a:t>
            </a:r>
          </a:p>
          <a:p>
            <a:pPr lvl="1"/>
            <a:r>
              <a:rPr lang="en-US" dirty="0"/>
              <a:t>then test each such set with every consumer</a:t>
            </a:r>
          </a:p>
        </p:txBody>
      </p:sp>
    </p:spTree>
    <p:extLst>
      <p:ext uri="{BB962C8B-B14F-4D97-AF65-F5344CB8AC3E}">
        <p14:creationId xmlns:p14="http://schemas.microsoft.com/office/powerpoint/2010/main" val="17824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Validation:  </a:t>
            </a:r>
            <a:r>
              <a:rPr lang="en-US" dirty="0"/>
              <a:t>does program behave as intended?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Testing:  </a:t>
            </a:r>
            <a:r>
              <a:rPr lang="en-US" dirty="0"/>
              <a:t>a process for validation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Debugging:  </a:t>
            </a:r>
            <a:r>
              <a:rPr lang="en-US" dirty="0"/>
              <a:t>determining cause of unintended behavior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Defensive programming:  </a:t>
            </a:r>
            <a:r>
              <a:rPr lang="en-US" dirty="0"/>
              <a:t>implementation techniques for making validation and debugging easier</a:t>
            </a:r>
          </a:p>
        </p:txBody>
      </p:sp>
    </p:spTree>
    <p:extLst>
      <p:ext uri="{BB962C8B-B14F-4D97-AF65-F5344CB8AC3E}">
        <p14:creationId xmlns:p14="http://schemas.microsoft.com/office/powerpoint/2010/main" val="65350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Social</a:t>
            </a:r>
          </a:p>
          <a:p>
            <a:pPr lvl="1"/>
            <a:r>
              <a:rPr lang="en-US" dirty="0"/>
              <a:t>Code reviews</a:t>
            </a:r>
          </a:p>
          <a:p>
            <a:pPr lvl="1"/>
            <a:r>
              <a:rPr lang="en-US" dirty="0"/>
              <a:t>Extreme/Pair programming</a:t>
            </a:r>
          </a:p>
          <a:p>
            <a:pPr lvl="1"/>
            <a:endParaRPr lang="en-US" dirty="0"/>
          </a:p>
          <a:p>
            <a:r>
              <a:rPr lang="en-US" dirty="0"/>
              <a:t>Methodological</a:t>
            </a:r>
          </a:p>
          <a:p>
            <a:pPr lvl="1"/>
            <a:r>
              <a:rPr lang="en-US" dirty="0"/>
              <a:t>Test-driven development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r>
              <a:rPr lang="en-US" dirty="0"/>
              <a:t>Bug tracking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Technological</a:t>
            </a:r>
          </a:p>
          <a:p>
            <a:pPr lvl="1"/>
            <a:r>
              <a:rPr lang="en-US" dirty="0"/>
              <a:t>Static analysis</a:t>
            </a:r>
            <a:br>
              <a:rPr lang="en-US" dirty="0"/>
            </a:br>
            <a:r>
              <a:rPr lang="en-US" dirty="0"/>
              <a:t>(“lint” tools, </a:t>
            </a:r>
            <a:r>
              <a:rPr lang="en-US" dirty="0" err="1"/>
              <a:t>FindBugs</a:t>
            </a:r>
            <a:r>
              <a:rPr lang="en-US" dirty="0"/>
              <a:t>, …)</a:t>
            </a:r>
          </a:p>
          <a:p>
            <a:pPr lvl="1"/>
            <a:r>
              <a:rPr lang="en-US" dirty="0" err="1"/>
              <a:t>Fuzzers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Mathematical</a:t>
            </a:r>
          </a:p>
          <a:p>
            <a:pPr lvl="1"/>
            <a:r>
              <a:rPr lang="en-US" dirty="0"/>
              <a:t>Type systems</a:t>
            </a:r>
          </a:p>
          <a:p>
            <a:pPr lvl="1"/>
            <a:r>
              <a:rPr lang="en-US" dirty="0"/>
              <a:t>Formal verification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200" y="1600200"/>
            <a:ext cx="4800600" cy="4495800"/>
            <a:chOff x="3886200" y="1600200"/>
            <a:chExt cx="4800600" cy="4495800"/>
          </a:xfrm>
        </p:grpSpPr>
        <p:grpSp>
          <p:nvGrpSpPr>
            <p:cNvPr id="7" name="Group 6"/>
            <p:cNvGrpSpPr/>
            <p:nvPr/>
          </p:nvGrpSpPr>
          <p:grpSpPr>
            <a:xfrm>
              <a:off x="4648200" y="4953000"/>
              <a:ext cx="4038600" cy="1143000"/>
              <a:chOff x="3276600" y="4953000"/>
              <a:chExt cx="4038600" cy="1143000"/>
            </a:xfrm>
          </p:grpSpPr>
          <p:sp>
            <p:nvSpPr>
              <p:cNvPr id="5" name="Right Brace 4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rgbClr val="99993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23809" y="5096470"/>
                <a:ext cx="3591391" cy="923330"/>
              </a:xfrm>
              <a:prstGeom prst="rect">
                <a:avLst/>
              </a:prstGeom>
              <a:solidFill>
                <a:srgbClr val="A3C446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More formal:  eliminate </a:t>
                </a:r>
                <a:br>
                  <a:rPr lang="en-US" dirty="0">
                    <a:latin typeface="CronosPro-Regular"/>
                  </a:rPr>
                </a:br>
                <a:r>
                  <a:rPr lang="en-US" i="1" dirty="0">
                    <a:latin typeface="CronosPro-Regular"/>
                  </a:rPr>
                  <a:t>with certainty </a:t>
                </a:r>
                <a:r>
                  <a:rPr lang="en-US" dirty="0">
                    <a:latin typeface="CronosPro-Regular"/>
                  </a:rPr>
                  <a:t>as many problems </a:t>
                </a:r>
                <a:br>
                  <a:rPr lang="en-US" dirty="0">
                    <a:latin typeface="CronosPro-Regular"/>
                  </a:rPr>
                </a:br>
                <a:r>
                  <a:rPr lang="en-US" dirty="0">
                    <a:latin typeface="CronosPro-Regular"/>
                  </a:rPr>
                  <a:t>as possible.</a:t>
                </a:r>
              </a:p>
            </p:txBody>
          </p:sp>
        </p:grpSp>
        <p:sp>
          <p:nvSpPr>
            <p:cNvPr id="8" name="Up-Down Arrow 7"/>
            <p:cNvSpPr/>
            <p:nvPr/>
          </p:nvSpPr>
          <p:spPr>
            <a:xfrm>
              <a:off x="3886200" y="1600200"/>
              <a:ext cx="762000" cy="4343400"/>
            </a:xfrm>
            <a:prstGeom prst="upDownArrow">
              <a:avLst/>
            </a:prstGeom>
            <a:gradFill>
              <a:gsLst>
                <a:gs pos="0">
                  <a:srgbClr val="A3C446"/>
                </a:gs>
                <a:gs pos="100000">
                  <a:schemeClr val="accent6">
                    <a:lumMod val="75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ronosPro-Regular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800600" y="1600200"/>
              <a:ext cx="3886200" cy="1143000"/>
              <a:chOff x="3276600" y="4953000"/>
              <a:chExt cx="3886200" cy="1143000"/>
            </a:xfrm>
          </p:grpSpPr>
          <p:sp>
            <p:nvSpPr>
              <p:cNvPr id="10" name="Right Brace 9"/>
              <p:cNvSpPr/>
              <p:nvPr/>
            </p:nvSpPr>
            <p:spPr>
              <a:xfrm>
                <a:off x="3276600" y="4953000"/>
                <a:ext cx="381000" cy="1143000"/>
              </a:xfrm>
              <a:prstGeom prst="rightBrac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ronosPro-Regular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57600" y="5115341"/>
                <a:ext cx="3505200" cy="646331"/>
              </a:xfrm>
              <a:prstGeom prst="rect">
                <a:avLst/>
              </a:prstGeom>
              <a:solidFill>
                <a:srgbClr val="E46C0A"/>
              </a:solidFill>
              <a:ln>
                <a:solidFill>
                  <a:srgbClr val="99993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ronosPro-Regular"/>
                  </a:rPr>
                  <a:t>Less formal:  Techniques may </a:t>
                </a:r>
              </a:p>
              <a:p>
                <a:r>
                  <a:rPr lang="en-US" dirty="0">
                    <a:latin typeface="CronosPro-Regular"/>
                  </a:rPr>
                  <a:t>miss problems in programs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181600" y="2939388"/>
            <a:ext cx="3505200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EFCC37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All of these methods should be used!</a:t>
            </a:r>
          </a:p>
          <a:p>
            <a:endParaRPr lang="en-US" dirty="0">
              <a:latin typeface="CronosPro-Regular"/>
              <a:cs typeface="CronosPro-Regular"/>
            </a:endParaRPr>
          </a:p>
          <a:p>
            <a:r>
              <a:rPr lang="en-US" dirty="0">
                <a:latin typeface="CronosPro-Regular"/>
                <a:cs typeface="CronosPro-Regular"/>
              </a:rPr>
              <a:t>Even the most formal can still</a:t>
            </a:r>
            <a:br>
              <a:rPr lang="en-US" dirty="0">
                <a:latin typeface="CronosPro-Regular"/>
                <a:cs typeface="CronosPro-Regular"/>
              </a:rPr>
            </a:br>
            <a:r>
              <a:rPr lang="en-US" dirty="0">
                <a:latin typeface="CronosPro-Regular"/>
                <a:cs typeface="CronosPro-Regular"/>
              </a:rPr>
              <a:t>have holes: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did you prove the right thing?</a:t>
            </a:r>
          </a:p>
          <a:p>
            <a:pPr>
              <a:buFont typeface="Arial"/>
              <a:buChar char="•"/>
            </a:pPr>
            <a:r>
              <a:rPr lang="en-US" sz="1400" dirty="0">
                <a:latin typeface="CronosPro-Regular"/>
                <a:cs typeface="CronosPro-Regular"/>
              </a:rPr>
              <a:t>  do your assumptions match reality?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73C3C-605F-C248-B984-36ACBDE14098}"/>
              </a:ext>
            </a:extLst>
          </p:cNvPr>
          <p:cNvSpPr/>
          <p:nvPr/>
        </p:nvSpPr>
        <p:spPr>
          <a:xfrm>
            <a:off x="5435934" y="646649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Slide credit: Benjamin C. Pierce (</a:t>
            </a:r>
            <a:r>
              <a:rPr lang="en-US" dirty="0" err="1">
                <a:latin typeface="Cronos Pro" panose="020C0502030403020304" pitchFamily="34" charset="77"/>
              </a:rPr>
              <a:t>UPenn</a:t>
            </a:r>
            <a:r>
              <a:rPr lang="en-US" dirty="0">
                <a:latin typeface="Cronos Pro" panose="020C0502030403020304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4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Testing: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2"/>
                </a:solidFill>
              </a:rPr>
              <a:t>tested</a:t>
            </a:r>
            <a:r>
              <a:rPr lang="en-US" dirty="0"/>
              <a:t> inputs and in </a:t>
            </a:r>
            <a:r>
              <a:rPr lang="en-US" dirty="0">
                <a:solidFill>
                  <a:srgbClr val="C0504D"/>
                </a:solidFill>
              </a:rPr>
              <a:t>tested</a:t>
            </a:r>
            <a:r>
              <a:rPr lang="en-US" dirty="0"/>
              <a:t> environments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Verification: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Guarantee that program is correct on </a:t>
            </a:r>
            <a:r>
              <a:rPr lang="en-US" dirty="0">
                <a:solidFill>
                  <a:schemeClr val="accent3"/>
                </a:solidFill>
              </a:rPr>
              <a:t>all</a:t>
            </a:r>
            <a:r>
              <a:rPr lang="en-US" dirty="0"/>
              <a:t> inputs and in </a:t>
            </a:r>
            <a:r>
              <a:rPr lang="en-US" dirty="0">
                <a:solidFill>
                  <a:srgbClr val="9BBB59"/>
                </a:solidFill>
              </a:rPr>
              <a:t>all</a:t>
            </a:r>
            <a:r>
              <a:rPr lang="en-US" dirty="0"/>
              <a:t>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</a:t>
            </a:r>
            <a:r>
              <a:rPr lang="en-US" dirty="0" err="1"/>
              <a:t>Dijkstra</a:t>
            </a:r>
            <a:endParaRPr lang="en-US" dirty="0"/>
          </a:p>
        </p:txBody>
      </p:sp>
      <p:pic>
        <p:nvPicPr>
          <p:cNvPr id="5" name="Picture 4" descr="Edsger-W-Dijkstra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1" y="2318525"/>
            <a:ext cx="1927743" cy="2523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9820" y="5069881"/>
            <a:ext cx="125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(1930-2002)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0720" y="2318525"/>
            <a:ext cx="4575121" cy="267019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b="1" dirty="0"/>
              <a:t>Turing Award Winner </a:t>
            </a:r>
            <a:r>
              <a:rPr lang="en-US" dirty="0"/>
              <a:t>(1972)</a:t>
            </a:r>
          </a:p>
          <a:p>
            <a:endParaRPr lang="en-US" dirty="0"/>
          </a:p>
          <a:p>
            <a:r>
              <a:rPr lang="en-US" i="1" dirty="0"/>
              <a:t>For eloquent insistence and practical demonstration that programs should be composed correctly, not just debugged into correctness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"Program testing can at best show the presence of errors but never their absence."</a:t>
            </a:r>
          </a:p>
        </p:txBody>
      </p:sp>
    </p:spTree>
    <p:extLst>
      <p:ext uri="{BB962C8B-B14F-4D97-AF65-F5344CB8AC3E}">
        <p14:creationId xmlns:p14="http://schemas.microsoft.com/office/powerpoint/2010/main" val="19648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advice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790AF-8239-5949-B43A-7F8CC1E68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(more in recitation)</a:t>
            </a:r>
          </a:p>
        </p:txBody>
      </p:sp>
      <p:pic>
        <p:nvPicPr>
          <p:cNvPr id="4" name="Picture 3" descr="Rubber_duck_assisting_with_debugg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051" y="3968751"/>
            <a:ext cx="2444749" cy="24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F81BD"/>
                </a:solidFill>
              </a:rPr>
              <a:t>"bug":  </a:t>
            </a:r>
            <a:r>
              <a:rPr lang="en-US" sz="2400" dirty="0"/>
              <a:t>suggests something just wandered 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[IEEE 729]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Fault:  </a:t>
            </a:r>
            <a:r>
              <a:rPr lang="en-US" sz="2400" dirty="0"/>
              <a:t>result of human error in software system</a:t>
            </a:r>
          </a:p>
          <a:p>
            <a:pPr lvl="1"/>
            <a:r>
              <a:rPr lang="en-US" sz="2000" dirty="0"/>
              <a:t>E.g., implementation doesn't match design, or design doesn't match requirements</a:t>
            </a:r>
          </a:p>
          <a:p>
            <a:pPr lvl="1"/>
            <a:r>
              <a:rPr lang="en-US" sz="2000" dirty="0"/>
              <a:t>Might never appear to end user</a:t>
            </a:r>
          </a:p>
          <a:p>
            <a:r>
              <a:rPr lang="en-US" sz="2400" dirty="0">
                <a:solidFill>
                  <a:srgbClr val="4F81BD"/>
                </a:solidFill>
              </a:rPr>
              <a:t>Failure:  </a:t>
            </a:r>
            <a:r>
              <a:rPr lang="en-US" sz="2400" dirty="0"/>
              <a:t>violation of requirement</a:t>
            </a:r>
          </a:p>
          <a:p>
            <a:pPr lvl="1"/>
            <a:r>
              <a:rPr lang="en-US" sz="2000" dirty="0"/>
              <a:t>Something goes wrong for end 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83453"/>
            <a:ext cx="2179487" cy="7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Human error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36687" y="5883453"/>
            <a:ext cx="2885552" cy="723375"/>
            <a:chOff x="2636687" y="5883453"/>
            <a:chExt cx="2885552" cy="723375"/>
          </a:xfrm>
        </p:grpSpPr>
        <p:sp>
          <p:nvSpPr>
            <p:cNvPr id="5" name="Rectangle 4"/>
            <p:cNvSpPr/>
            <p:nvPr/>
          </p:nvSpPr>
          <p:spPr>
            <a:xfrm>
              <a:off x="334275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Fault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636687" y="6245141"/>
              <a:ext cx="7060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522239" y="5883453"/>
            <a:ext cx="2861770" cy="723375"/>
            <a:chOff x="5522239" y="5883453"/>
            <a:chExt cx="2861770" cy="723375"/>
          </a:xfrm>
        </p:grpSpPr>
        <p:sp>
          <p:nvSpPr>
            <p:cNvPr id="6" name="Rectangle 5"/>
            <p:cNvSpPr/>
            <p:nvPr/>
          </p:nvSpPr>
          <p:spPr>
            <a:xfrm>
              <a:off x="6204522" y="5883453"/>
              <a:ext cx="2179487" cy="723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ronosPro-Regular"/>
                  <a:cs typeface="CronosPro-Regular"/>
                </a:rPr>
                <a:t>Failure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522239" y="6245141"/>
              <a:ext cx="6822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mark2bu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23" y="56999"/>
            <a:ext cx="4286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0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4405</TotalTime>
  <Words>1454</Words>
  <Application>Microsoft Macintosh PowerPoint</Application>
  <PresentationFormat>On-screen Show (4:3)</PresentationFormat>
  <Paragraphs>248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Validation</vt:lpstr>
      <vt:lpstr>Approaches to validation</vt:lpstr>
      <vt:lpstr>Testing vs. Verification</vt:lpstr>
      <vt:lpstr>Edsger W. Dijkstra</vt:lpstr>
      <vt:lpstr>Debugging advice</vt:lpstr>
      <vt:lpstr>Bugs</vt:lpstr>
      <vt:lpstr>Testing</vt:lpstr>
      <vt:lpstr>Regression testing</vt:lpstr>
      <vt:lpstr>Clicker Question 2</vt:lpstr>
      <vt:lpstr>Testing</vt:lpstr>
      <vt:lpstr>Testing</vt:lpstr>
      <vt:lpstr>Testing</vt:lpstr>
      <vt:lpstr>Black box testing</vt:lpstr>
      <vt:lpstr>Glass box testing</vt:lpstr>
      <vt:lpstr>Black box testing</vt:lpstr>
      <vt:lpstr>Glass box testing</vt:lpstr>
      <vt:lpstr>Black box testing</vt:lpstr>
      <vt:lpstr>Typical inputs</vt:lpstr>
      <vt:lpstr>Boundary cases</vt:lpstr>
      <vt:lpstr>Boundary cases</vt:lpstr>
      <vt:lpstr>Paths through spec</vt:lpstr>
      <vt:lpstr>Paths through spec</vt:lpstr>
      <vt:lpstr>Paths through spec</vt:lpstr>
      <vt:lpstr>Glass box testing</vt:lpstr>
      <vt:lpstr>Glass box testing</vt:lpstr>
      <vt:lpstr>Coverage</vt:lpstr>
      <vt:lpstr>Achieving good coverage</vt:lpstr>
      <vt:lpstr>Bisect</vt:lpstr>
      <vt:lpstr>Upcoming events</vt:lpstr>
      <vt:lpstr>Move to recitation</vt:lpstr>
      <vt:lpstr>Testing data abstractions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455</cp:revision>
  <cp:lastPrinted>2018-09-27T02:22:11Z</cp:lastPrinted>
  <dcterms:created xsi:type="dcterms:W3CDTF">2014-08-25T19:49:24Z</dcterms:created>
  <dcterms:modified xsi:type="dcterms:W3CDTF">2019-09-29T22:50:53Z</dcterms:modified>
</cp:coreProperties>
</file>