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441" r:id="rId2"/>
    <p:sldId id="520" r:id="rId3"/>
    <p:sldId id="443" r:id="rId4"/>
    <p:sldId id="515" r:id="rId5"/>
    <p:sldId id="497" r:id="rId6"/>
    <p:sldId id="500" r:id="rId7"/>
    <p:sldId id="518" r:id="rId8"/>
    <p:sldId id="521" r:id="rId9"/>
    <p:sldId id="522" r:id="rId10"/>
    <p:sldId id="524" r:id="rId11"/>
    <p:sldId id="523" r:id="rId12"/>
    <p:sldId id="525" r:id="rId13"/>
    <p:sldId id="526" r:id="rId14"/>
    <p:sldId id="527" r:id="rId15"/>
    <p:sldId id="528" r:id="rId16"/>
    <p:sldId id="529" r:id="rId17"/>
    <p:sldId id="530" r:id="rId18"/>
    <p:sldId id="531" r:id="rId19"/>
    <p:sldId id="532" r:id="rId20"/>
    <p:sldId id="533" r:id="rId21"/>
    <p:sldId id="601" r:id="rId22"/>
    <p:sldId id="614" r:id="rId23"/>
    <p:sldId id="534" r:id="rId24"/>
    <p:sldId id="611" r:id="rId25"/>
    <p:sldId id="610" r:id="rId26"/>
    <p:sldId id="603" r:id="rId27"/>
    <p:sldId id="604" r:id="rId28"/>
    <p:sldId id="605" r:id="rId29"/>
    <p:sldId id="606" r:id="rId30"/>
    <p:sldId id="607" r:id="rId31"/>
    <p:sldId id="608" r:id="rId32"/>
    <p:sldId id="612" r:id="rId33"/>
    <p:sldId id="609" r:id="rId34"/>
    <p:sldId id="613" r:id="rId35"/>
    <p:sldId id="49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F497D"/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78"/>
    <p:restoredTop sz="77031" autoAdjust="0"/>
  </p:normalViewPr>
  <p:slideViewPr>
    <p:cSldViewPr snapToGrid="0" snapToObjects="1">
      <p:cViewPr varScale="1">
        <p:scale>
          <a:sx n="99" d="100"/>
          <a:sy n="99" d="100"/>
        </p:scale>
        <p:origin x="15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ronos Pro Regular" panose="020C0502030403020304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ronos Pro Regular" panose="020C0502030403020304" pitchFamily="34" charset="77"/>
              </a:defRPr>
            </a:lvl1pPr>
          </a:lstStyle>
          <a:p>
            <a:fld id="{5367F125-181F-9A48-A24E-AAD89CB055B5}" type="datetimeFigureOut">
              <a:rPr lang="en-US" smtClean="0"/>
              <a:pPr/>
              <a:t>11/12/19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ronos Pro Regular" panose="020C0502030403020304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ronos Pro Regular" panose="020C0502030403020304" pitchFamily="34" charset="77"/>
              </a:defRPr>
            </a:lvl1pPr>
          </a:lstStyle>
          <a:p>
            <a:fld id="{B7975FD5-AB21-4C45-BFE8-1D3F02B463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 start at 10:02:58.</a:t>
            </a:r>
          </a:p>
          <a:p>
            <a:endParaRPr lang="en-US" dirty="0"/>
          </a:p>
          <a:p>
            <a:r>
              <a:rPr lang="en-US" dirty="0"/>
              <a:t>I chose this music because I love how formal Downton Abbey is, and we’re about to do some formal reasoning </a:t>
            </a:r>
            <a:r>
              <a:rPr lang="en-US"/>
              <a:t>about programs.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TBH this is just giving a fancy name to a really simple concept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44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proof format: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chain of equalities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step has a hint as to justification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equalities are outdented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transitivity piece is obvious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Proof format credited to Wim </a:t>
            </a:r>
            <a:r>
              <a:rPr lang="en-US" dirty="0" err="1"/>
              <a:t>Feijen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76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two-column approach.</a:t>
            </a:r>
          </a:p>
          <a:p>
            <a:r>
              <a:rPr lang="en-US" dirty="0"/>
              <a:t>Or could do one-column, one after the other.</a:t>
            </a:r>
          </a:p>
          <a:p>
            <a:r>
              <a:rPr lang="en-US" dirty="0"/>
              <a:t>The idea is to work from each end toward the middle.</a:t>
            </a:r>
          </a:p>
          <a:p>
            <a:endParaRPr lang="en-US" dirty="0"/>
          </a:p>
          <a:p>
            <a:r>
              <a:rPr lang="en-US" dirty="0"/>
              <a:t>Strategy:  simplify each as much as possible, hopefully reaching same expression.  If you get stuck, think about why you’re stuck and adjust.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34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Prove the correctness of recursive functions.  Using:  induction!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55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might recall needing induction to prove that math equation in CS 2800</a:t>
            </a:r>
          </a:p>
          <a:p>
            <a:r>
              <a:rPr lang="en-US" dirty="0"/>
              <a:t>We’ll also need induction to prove the code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98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Aka “weak induction” in CS 2800</a:t>
            </a:r>
          </a:p>
          <a:p>
            <a:endParaRPr lang="en-US" dirty="0"/>
          </a:p>
          <a:p>
            <a:r>
              <a:rPr lang="en-US" dirty="0"/>
              <a:t>Always state the P, state what each case is, state what you need to show in each case, explicitly state IH.</a:t>
            </a:r>
          </a:p>
          <a:p>
            <a:r>
              <a:rPr lang="en-US" dirty="0"/>
              <a:t>Why?  Because it will keep you from making mistakes, and guide your work.</a:t>
            </a:r>
          </a:p>
          <a:p>
            <a:endParaRPr lang="en-US" dirty="0"/>
          </a:p>
          <a:p>
            <a:r>
              <a:rPr lang="en-US" dirty="0"/>
              <a:t>Why does induction work as a proof technique…?  See next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55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OCaml</a:t>
            </a:r>
            <a:r>
              <a:rPr lang="en-US" dirty="0"/>
              <a:t> integers don’t work exactly like mathematical naturals, but we’re going to not be fussy about that in this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09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iterative:  closely resembles a while loop solution in say Java.  See notes.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80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skip straight to the inductive case, since the base case is quite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35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get stuck after applying IH, ask yourself:  am I proving too weak a statement?  Do I need a strengthened IH?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99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unit is experimental:  we had tried something the last couple years [more about that at the end], now we’re trying something different.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68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11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again, let’s skip straight to the inductive case, since the base case is quite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11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74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918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18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Flight controller, autonomous vehicle, space shuttle, DNA sequencer, power grid 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29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18092-22B5-094C-B3E9-AFC9008E534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35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in the 70’s, our own </a:t>
            </a:r>
            <a:r>
              <a:rPr lang="en-US" dirty="0" err="1"/>
              <a:t>Gries</a:t>
            </a:r>
            <a:r>
              <a:rPr lang="en-US" dirty="0"/>
              <a:t> was one of the people leading the charge.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129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29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Harder to reason about equality between code and English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Easier to reason about equality between two pieces of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05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definition of function equality known as extensionality:  functions produce the same output for all inputs</a:t>
            </a:r>
          </a:p>
          <a:p>
            <a:r>
              <a:rPr lang="en-US" dirty="0"/>
              <a:t>Maybe they compute it a different way (one is slow, the other fast, etc.):  that doesn’t matter</a:t>
            </a:r>
          </a:p>
          <a:p>
            <a:r>
              <a:rPr lang="en-US" dirty="0"/>
              <a:t>Bubble sort and Quicksort and Merge sort could all be seen as extensionally equal.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40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Doesn’t matter whether we use big or small step model.  They are consistent and get the same answers after all.</a:t>
            </a:r>
          </a:p>
          <a:p>
            <a:r>
              <a:rPr lang="en-US" dirty="0"/>
              <a:t>Same for substitution vs. environment.  Under lexical scope they get the same answers.</a:t>
            </a:r>
          </a:p>
          <a:p>
            <a:endParaRPr lang="en-US" dirty="0"/>
          </a:p>
          <a:p>
            <a:r>
              <a:rPr lang="en-US" dirty="0"/>
              <a:t>But for examples if it’s ever relevant we’ll use the small-step substitution model.  Substitution is easier to think about than closures; and if e --&gt;* e’ we know they must reach the same value, so small-step can sometimes make the reasoning easier</a:t>
            </a:r>
          </a:p>
          <a:p>
            <a:endParaRPr lang="en-US" dirty="0"/>
          </a:p>
          <a:p>
            <a:r>
              <a:rPr lang="en-US" dirty="0"/>
              <a:t>The fine print is technically important but not going to be our focus.  We’re not allowed references, I/O, exceptions, or infinite loops basically.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16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Proofs about Programs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736244"/>
          </a:xfrm>
        </p:spPr>
        <p:txBody>
          <a:bodyPr>
            <a:normAutofit/>
          </a:bodyPr>
          <a:lstStyle/>
          <a:p>
            <a:r>
              <a:rPr lang="en-US" dirty="0"/>
              <a:t>Today’s music:  Suite from </a:t>
            </a:r>
            <a:r>
              <a:rPr lang="en-US" i="1" dirty="0">
                <a:latin typeface="Cronos Pro" panose="020C0502030403020304" pitchFamily="34" charset="77"/>
              </a:rPr>
              <a:t>Downton Abbey </a:t>
            </a:r>
            <a:r>
              <a:rPr lang="en-US" dirty="0"/>
              <a:t>by John Lunn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2380-50AE-284A-9FD7-CD5B5083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C2FF4-004E-D640-8E07-1790A3FC1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equality between expressions</a:t>
            </a:r>
          </a:p>
          <a:p>
            <a:endParaRPr lang="en-US" dirty="0"/>
          </a:p>
          <a:p>
            <a:r>
              <a:rPr lang="en-US" dirty="0"/>
              <a:t>When does e </a:t>
            </a:r>
            <a:r>
              <a:rPr lang="en-US" dirty="0">
                <a:solidFill>
                  <a:schemeClr val="tx2"/>
                </a:solidFill>
              </a:rPr>
              <a:t>=</a:t>
            </a:r>
            <a:r>
              <a:rPr lang="en-US" dirty="0"/>
              <a:t> e’?</a:t>
            </a:r>
          </a:p>
          <a:p>
            <a:pPr lvl="1"/>
            <a:r>
              <a:rPr lang="en-US" dirty="0"/>
              <a:t>Not asking about </a:t>
            </a:r>
            <a:r>
              <a:rPr lang="en-US" dirty="0" err="1"/>
              <a:t>OCaml</a:t>
            </a:r>
            <a:r>
              <a:rPr lang="en-US" dirty="0"/>
              <a:t> Boolean equality</a:t>
            </a:r>
          </a:p>
          <a:p>
            <a:pPr lvl="1"/>
            <a:r>
              <a:rPr lang="en-US" dirty="0"/>
              <a:t>Asking whether two pieces of code are equal…</a:t>
            </a:r>
          </a:p>
        </p:txBody>
      </p:sp>
    </p:spTree>
    <p:extLst>
      <p:ext uri="{BB962C8B-B14F-4D97-AF65-F5344CB8AC3E}">
        <p14:creationId xmlns:p14="http://schemas.microsoft.com/office/powerpoint/2010/main" val="1082353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FDD6-0E8B-F94E-BEB8-8EF91801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of expressions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81D04-5EBC-EC41-B56A-7A7722FB8582}"/>
              </a:ext>
            </a:extLst>
          </p:cNvPr>
          <p:cNvSpPr txBox="1"/>
          <p:nvPr/>
        </p:nvSpPr>
        <p:spPr>
          <a:xfrm>
            <a:off x="2086378" y="2202288"/>
            <a:ext cx="45191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ronosPro-Regular"/>
                <a:cs typeface="CronosPro-Regular"/>
              </a:rPr>
              <a:t>41 + 1 </a:t>
            </a:r>
            <a:r>
              <a:rPr lang="en-US" sz="7200" dirty="0">
                <a:solidFill>
                  <a:schemeClr val="tx2"/>
                </a:solidFill>
                <a:latin typeface="CronosPro-Regular"/>
                <a:cs typeface="CronosPro-Regular"/>
              </a:rPr>
              <a:t>≟</a:t>
            </a:r>
            <a:r>
              <a:rPr lang="en-US" sz="7200" dirty="0">
                <a:latin typeface="CronosPro-Regular"/>
                <a:cs typeface="CronosPro-Regular"/>
              </a:rPr>
              <a:t>  42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60739-83E4-664F-B503-539205BC88ED}"/>
              </a:ext>
            </a:extLst>
          </p:cNvPr>
          <p:cNvSpPr txBox="1"/>
          <p:nvPr/>
        </p:nvSpPr>
        <p:spPr>
          <a:xfrm>
            <a:off x="721217" y="4584879"/>
            <a:ext cx="2574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Semantically:  </a:t>
            </a:r>
            <a:r>
              <a:rPr lang="en-US" sz="2800" dirty="0">
                <a:solidFill>
                  <a:schemeClr val="accent3"/>
                </a:solidFill>
                <a:latin typeface="CronosPro-Regular"/>
                <a:cs typeface="CronosPro-Regular"/>
              </a:rPr>
              <a:t>yes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577D3-D70C-444A-811E-DABA4A0CEB85}"/>
              </a:ext>
            </a:extLst>
          </p:cNvPr>
          <p:cNvSpPr txBox="1"/>
          <p:nvPr/>
        </p:nvSpPr>
        <p:spPr>
          <a:xfrm>
            <a:off x="5358267" y="4584879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Syntactically:  </a:t>
            </a:r>
            <a:r>
              <a:rPr lang="en-US" sz="2800" dirty="0">
                <a:solidFill>
                  <a:schemeClr val="accent2"/>
                </a:solidFill>
                <a:latin typeface="CronosPro-Regular"/>
                <a:cs typeface="CronosPro-Regular"/>
              </a:rPr>
              <a:t>no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64245E-A8EF-2147-A62A-32C6799DE164}"/>
              </a:ext>
            </a:extLst>
          </p:cNvPr>
          <p:cNvGrpSpPr/>
          <p:nvPr/>
        </p:nvGrpSpPr>
        <p:grpSpPr>
          <a:xfrm>
            <a:off x="5245452" y="5336186"/>
            <a:ext cx="1410235" cy="954175"/>
            <a:chOff x="5425756" y="4547547"/>
            <a:chExt cx="1410235" cy="9541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DF0015-23C0-5347-B7F4-9D59C8BD497C}"/>
                </a:ext>
              </a:extLst>
            </p:cNvPr>
            <p:cNvSpPr txBox="1"/>
            <p:nvPr/>
          </p:nvSpPr>
          <p:spPr>
            <a:xfrm>
              <a:off x="5425756" y="5115614"/>
              <a:ext cx="46038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41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F66C3A3-3F84-A946-B6E6-919DA60410A5}"/>
                </a:ext>
              </a:extLst>
            </p:cNvPr>
            <p:cNvSpPr txBox="1"/>
            <p:nvPr/>
          </p:nvSpPr>
          <p:spPr>
            <a:xfrm>
              <a:off x="5987939" y="4547547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993542-E416-754F-ADEF-355F21B2F6C1}"/>
                </a:ext>
              </a:extLst>
            </p:cNvPr>
            <p:cNvSpPr txBox="1"/>
            <p:nvPr/>
          </p:nvSpPr>
          <p:spPr>
            <a:xfrm>
              <a:off x="6513467" y="5132390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1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8A544B5-E558-F24B-A7A0-A88919EB0BB4}"/>
                </a:ext>
              </a:extLst>
            </p:cNvPr>
            <p:cNvCxnSpPr>
              <a:stCxn id="9" idx="2"/>
              <a:endCxn id="8" idx="0"/>
            </p:cNvCxnSpPr>
            <p:nvPr/>
          </p:nvCxnSpPr>
          <p:spPr>
            <a:xfrm flipH="1">
              <a:off x="5655947" y="4916879"/>
              <a:ext cx="493586" cy="19873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82CDE6-8C95-874E-A301-B9859D680E63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6149533" y="4916879"/>
              <a:ext cx="525196" cy="215511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AD9EB4D-D6FD-1544-9051-69813E54C479}"/>
              </a:ext>
            </a:extLst>
          </p:cNvPr>
          <p:cNvSpPr txBox="1"/>
          <p:nvPr/>
        </p:nvSpPr>
        <p:spPr>
          <a:xfrm>
            <a:off x="7227928" y="5353397"/>
            <a:ext cx="4603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42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F53F64-B2D0-5546-81DF-59974458F2A4}"/>
              </a:ext>
            </a:extLst>
          </p:cNvPr>
          <p:cNvSpPr txBox="1"/>
          <p:nvPr/>
        </p:nvSpPr>
        <p:spPr>
          <a:xfrm>
            <a:off x="996933" y="5280456"/>
            <a:ext cx="20233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ronosPro-Regular"/>
                <a:cs typeface="CronosPro-Regular"/>
              </a:rPr>
              <a:t>41 + 1 </a:t>
            </a: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8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800" b="1" dirty="0">
                <a:solidFill>
                  <a:srgbClr val="1F497D"/>
                </a:solidFill>
                <a:latin typeface="Cronos Pro" panose="020C0502030403020304" pitchFamily="34" charset="77"/>
                <a:cs typeface="Courier New"/>
              </a:rPr>
              <a:t> </a:t>
            </a:r>
            <a:r>
              <a:rPr lang="en-US" sz="2800" dirty="0">
                <a:latin typeface="CronosPro-Regular"/>
                <a:cs typeface="CronosPro-Regular"/>
              </a:rPr>
              <a:t>42</a:t>
            </a:r>
            <a:br>
              <a:rPr lang="en-US" sz="2800" dirty="0">
                <a:latin typeface="CronosPro-Regular"/>
                <a:cs typeface="CronosPro-Regular"/>
              </a:rPr>
            </a:br>
            <a:r>
              <a:rPr lang="en-US" sz="2800" dirty="0">
                <a:latin typeface="CronosPro-Regular"/>
                <a:cs typeface="CronosPro-Regular"/>
              </a:rPr>
              <a:t>42 </a:t>
            </a: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8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800" b="1" dirty="0">
                <a:solidFill>
                  <a:srgbClr val="1F497D"/>
                </a:solidFill>
                <a:latin typeface="Cronos Pro" panose="020C0502030403020304" pitchFamily="34" charset="77"/>
                <a:cs typeface="Courier New"/>
              </a:rPr>
              <a:t> </a:t>
            </a:r>
            <a:r>
              <a:rPr lang="en-US" sz="2800" dirty="0">
                <a:latin typeface="CronosPro-Regular"/>
                <a:cs typeface="CronosPro-Regular"/>
              </a:rPr>
              <a:t>42</a:t>
            </a:r>
          </a:p>
          <a:p>
            <a:pPr algn="ctr"/>
            <a:endParaRPr lang="en-US" sz="2800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7101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FDD6-0E8B-F94E-BEB8-8EF91801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of expressions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81D04-5EBC-EC41-B56A-7A7722FB8582}"/>
              </a:ext>
            </a:extLst>
          </p:cNvPr>
          <p:cNvSpPr txBox="1"/>
          <p:nvPr/>
        </p:nvSpPr>
        <p:spPr>
          <a:xfrm>
            <a:off x="597194" y="2277626"/>
            <a:ext cx="8047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Courier" pitchFamily="2" charset="0"/>
                <a:cs typeface="CronosPro-Regular"/>
              </a:rPr>
              <a:t>fun</a:t>
            </a:r>
            <a:r>
              <a:rPr lang="en-US" sz="4400" dirty="0">
                <a:latin typeface="Courier" pitchFamily="2" charset="0"/>
                <a:cs typeface="CronosPro-Regular"/>
              </a:rPr>
              <a:t> x -&gt; x </a:t>
            </a:r>
            <a:r>
              <a:rPr lang="en-US" sz="4400" dirty="0">
                <a:solidFill>
                  <a:schemeClr val="tx2"/>
                </a:solidFill>
                <a:latin typeface="CronosPro-Regular"/>
                <a:cs typeface="CronosPro-Regular"/>
              </a:rPr>
              <a:t>≟</a:t>
            </a:r>
            <a:r>
              <a:rPr lang="en-US" sz="4400" dirty="0">
                <a:latin typeface="Courier" pitchFamily="2" charset="0"/>
                <a:cs typeface="CronosPro-Regular"/>
              </a:rPr>
              <a:t> </a:t>
            </a:r>
            <a:r>
              <a:rPr lang="en-US" sz="4400" b="1" dirty="0">
                <a:latin typeface="Courier" pitchFamily="2" charset="0"/>
                <a:cs typeface="CronosPro-Regular"/>
              </a:rPr>
              <a:t>fun</a:t>
            </a:r>
            <a:r>
              <a:rPr lang="en-US" sz="4400" dirty="0">
                <a:latin typeface="Courier" pitchFamily="2" charset="0"/>
                <a:cs typeface="CronosPro-Regular"/>
              </a:rPr>
              <a:t> y -&gt; 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60739-83E4-664F-B503-539205BC88ED}"/>
              </a:ext>
            </a:extLst>
          </p:cNvPr>
          <p:cNvSpPr txBox="1"/>
          <p:nvPr/>
        </p:nvSpPr>
        <p:spPr>
          <a:xfrm>
            <a:off x="721217" y="4584879"/>
            <a:ext cx="2574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Semantically:  </a:t>
            </a:r>
            <a:r>
              <a:rPr lang="en-US" sz="2800" dirty="0">
                <a:solidFill>
                  <a:schemeClr val="accent3"/>
                </a:solidFill>
                <a:latin typeface="CronosPro-Regular"/>
                <a:cs typeface="CronosPro-Regular"/>
              </a:rPr>
              <a:t>yes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577D3-D70C-444A-811E-DABA4A0CEB85}"/>
              </a:ext>
            </a:extLst>
          </p:cNvPr>
          <p:cNvSpPr txBox="1"/>
          <p:nvPr/>
        </p:nvSpPr>
        <p:spPr>
          <a:xfrm>
            <a:off x="5358267" y="4584879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Syntactically:  </a:t>
            </a:r>
            <a:r>
              <a:rPr lang="en-US" sz="2800" dirty="0">
                <a:solidFill>
                  <a:schemeClr val="accent2"/>
                </a:solidFill>
                <a:latin typeface="CronosPro-Regular"/>
                <a:cs typeface="CronosPro-Regular"/>
              </a:rPr>
              <a:t>no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64245E-A8EF-2147-A62A-32C6799DE164}"/>
              </a:ext>
            </a:extLst>
          </p:cNvPr>
          <p:cNvGrpSpPr/>
          <p:nvPr/>
        </p:nvGrpSpPr>
        <p:grpSpPr>
          <a:xfrm>
            <a:off x="5567424" y="5431315"/>
            <a:ext cx="1410235" cy="945049"/>
            <a:chOff x="5425756" y="4556673"/>
            <a:chExt cx="1410235" cy="94504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DF0015-23C0-5347-B7F4-9D59C8BD497C}"/>
                </a:ext>
              </a:extLst>
            </p:cNvPr>
            <p:cNvSpPr txBox="1"/>
            <p:nvPr/>
          </p:nvSpPr>
          <p:spPr>
            <a:xfrm>
              <a:off x="5425756" y="5115614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F66C3A3-3F84-A946-B6E6-919DA60410A5}"/>
                </a:ext>
              </a:extLst>
            </p:cNvPr>
            <p:cNvSpPr txBox="1"/>
            <p:nvPr/>
          </p:nvSpPr>
          <p:spPr>
            <a:xfrm>
              <a:off x="5886138" y="4556673"/>
              <a:ext cx="598241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fun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993542-E416-754F-ADEF-355F21B2F6C1}"/>
                </a:ext>
              </a:extLst>
            </p:cNvPr>
            <p:cNvSpPr txBox="1"/>
            <p:nvPr/>
          </p:nvSpPr>
          <p:spPr>
            <a:xfrm>
              <a:off x="6513467" y="5132390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x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8A544B5-E558-F24B-A7A0-A88919EB0BB4}"/>
                </a:ext>
              </a:extLst>
            </p:cNvPr>
            <p:cNvCxnSpPr>
              <a:stCxn id="9" idx="2"/>
              <a:endCxn id="8" idx="0"/>
            </p:cNvCxnSpPr>
            <p:nvPr/>
          </p:nvCxnSpPr>
          <p:spPr>
            <a:xfrm flipH="1">
              <a:off x="5587018" y="4926005"/>
              <a:ext cx="598241" cy="189609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82CDE6-8C95-874E-A301-B9859D680E63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6185259" y="4926005"/>
              <a:ext cx="489470" cy="2063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FF53F64-B2D0-5546-81DF-59974458F2A4}"/>
              </a:ext>
            </a:extLst>
          </p:cNvPr>
          <p:cNvSpPr txBox="1"/>
          <p:nvPr/>
        </p:nvSpPr>
        <p:spPr>
          <a:xfrm>
            <a:off x="183489" y="5211755"/>
            <a:ext cx="46249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for all </a:t>
            </a:r>
            <a:r>
              <a:rPr lang="en-US" sz="2800" dirty="0">
                <a:latin typeface="Courier" pitchFamily="2" charset="0"/>
                <a:cs typeface="CronosPro-Regular"/>
              </a:rPr>
              <a:t>v</a:t>
            </a:r>
            <a:r>
              <a:rPr lang="en-US" sz="2800" dirty="0">
                <a:latin typeface="CronosPro-Regular"/>
                <a:cs typeface="CronosPro-Regular"/>
              </a:rPr>
              <a:t>, </a:t>
            </a:r>
          </a:p>
          <a:p>
            <a:r>
              <a:rPr lang="en-US" sz="2800" dirty="0">
                <a:latin typeface="Courier" pitchFamily="2" charset="0"/>
                <a:cs typeface="CronosPro-Regular"/>
              </a:rPr>
              <a:t>(</a:t>
            </a:r>
            <a:r>
              <a:rPr lang="en-US" sz="2800" b="1" dirty="0">
                <a:latin typeface="Courier" pitchFamily="2" charset="0"/>
                <a:cs typeface="CronosPro-Regular"/>
              </a:rPr>
              <a:t>fun</a:t>
            </a:r>
            <a:r>
              <a:rPr lang="en-US" sz="2800" dirty="0">
                <a:latin typeface="Courier" pitchFamily="2" charset="0"/>
                <a:cs typeface="CronosPro-Regular"/>
              </a:rPr>
              <a:t> x -&gt; x) v </a:t>
            </a:r>
            <a:r>
              <a:rPr lang="en-US" sz="2800" b="1" dirty="0">
                <a:solidFill>
                  <a:schemeClr val="tx2"/>
                </a:solidFill>
                <a:latin typeface="Courier" pitchFamily="2" charset="0"/>
                <a:cs typeface="Arial" panose="020B0604020202020204" pitchFamily="34" charset="0"/>
              </a:rPr>
              <a:t>→</a:t>
            </a:r>
            <a:r>
              <a:rPr lang="en-US" sz="2800" b="1" dirty="0">
                <a:solidFill>
                  <a:srgbClr val="1F497D"/>
                </a:solidFill>
                <a:latin typeface="Courier" pitchFamily="2" charset="0"/>
                <a:cs typeface="Arial" panose="020B0604020202020204" pitchFamily="34" charset="0"/>
              </a:rPr>
              <a:t>* </a:t>
            </a:r>
            <a:r>
              <a:rPr lang="en-US" sz="2800" dirty="0">
                <a:latin typeface="Courier" pitchFamily="2" charset="0"/>
                <a:cs typeface="CronosPro-Regular"/>
              </a:rPr>
              <a:t>v </a:t>
            </a:r>
          </a:p>
          <a:p>
            <a:r>
              <a:rPr lang="en-US" sz="2800" dirty="0">
                <a:latin typeface="Courier" pitchFamily="2" charset="0"/>
                <a:cs typeface="CronosPro-Regular"/>
              </a:rPr>
              <a:t>(</a:t>
            </a:r>
            <a:r>
              <a:rPr lang="en-US" sz="2800" b="1" dirty="0">
                <a:latin typeface="Courier" pitchFamily="2" charset="0"/>
                <a:cs typeface="CronosPro-Regular"/>
              </a:rPr>
              <a:t>fun</a:t>
            </a:r>
            <a:r>
              <a:rPr lang="en-US" sz="2800" dirty="0">
                <a:latin typeface="Courier" pitchFamily="2" charset="0"/>
                <a:cs typeface="CronosPro-Regular"/>
              </a:rPr>
              <a:t> y -&gt; y) v</a:t>
            </a:r>
            <a:r>
              <a:rPr lang="en-US" sz="2800" b="1" dirty="0">
                <a:solidFill>
                  <a:schemeClr val="tx2"/>
                </a:solidFill>
                <a:latin typeface="Courier" pitchFamily="2" charset="0"/>
                <a:cs typeface="Arial" panose="020B0604020202020204" pitchFamily="34" charset="0"/>
              </a:rPr>
              <a:t> →</a:t>
            </a:r>
            <a:r>
              <a:rPr lang="en-US" sz="2800" b="1" dirty="0">
                <a:solidFill>
                  <a:srgbClr val="1F497D"/>
                </a:solidFill>
                <a:latin typeface="Courier" pitchFamily="2" charset="0"/>
                <a:cs typeface="Arial" panose="020B0604020202020204" pitchFamily="34" charset="0"/>
              </a:rPr>
              <a:t>* </a:t>
            </a:r>
            <a:r>
              <a:rPr lang="en-US" sz="2800" dirty="0">
                <a:latin typeface="Courier" pitchFamily="2" charset="0"/>
                <a:cs typeface="CronosPro-Regular"/>
              </a:rPr>
              <a:t>v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DB0202C-0B3D-D849-B54D-7903445D359B}"/>
              </a:ext>
            </a:extLst>
          </p:cNvPr>
          <p:cNvGrpSpPr/>
          <p:nvPr/>
        </p:nvGrpSpPr>
        <p:grpSpPr>
          <a:xfrm>
            <a:off x="7414638" y="5431727"/>
            <a:ext cx="1410235" cy="945049"/>
            <a:chOff x="5425756" y="4556673"/>
            <a:chExt cx="1410235" cy="94504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799E10-DCA3-204F-88CC-8BCF8359EF4A}"/>
                </a:ext>
              </a:extLst>
            </p:cNvPr>
            <p:cNvSpPr txBox="1"/>
            <p:nvPr/>
          </p:nvSpPr>
          <p:spPr>
            <a:xfrm>
              <a:off x="5425756" y="5115614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E1A61E-135A-CA45-8485-45A2DD5E45F7}"/>
                </a:ext>
              </a:extLst>
            </p:cNvPr>
            <p:cNvSpPr txBox="1"/>
            <p:nvPr/>
          </p:nvSpPr>
          <p:spPr>
            <a:xfrm>
              <a:off x="5886138" y="4556673"/>
              <a:ext cx="598241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fun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595E42-4FB1-5044-89DD-96D94B8E6CDA}"/>
                </a:ext>
              </a:extLst>
            </p:cNvPr>
            <p:cNvSpPr txBox="1"/>
            <p:nvPr/>
          </p:nvSpPr>
          <p:spPr>
            <a:xfrm>
              <a:off x="6513467" y="5132390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y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2734CD0-DBEE-E64F-9C0C-5AEA3CF07A54}"/>
                </a:ext>
              </a:extLst>
            </p:cNvPr>
            <p:cNvCxnSpPr>
              <a:stCxn id="18" idx="2"/>
              <a:endCxn id="17" idx="0"/>
            </p:cNvCxnSpPr>
            <p:nvPr/>
          </p:nvCxnSpPr>
          <p:spPr>
            <a:xfrm flipH="1">
              <a:off x="5587018" y="4926005"/>
              <a:ext cx="598241" cy="189609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F60320C-B033-564E-81F2-D34898C8F78A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6185259" y="4926005"/>
              <a:ext cx="489470" cy="2063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9AADA6F6-9B17-304A-BC07-8A419E1A51D0}"/>
              </a:ext>
            </a:extLst>
          </p:cNvPr>
          <p:cNvSpPr/>
          <p:nvPr/>
        </p:nvSpPr>
        <p:spPr>
          <a:xfrm>
            <a:off x="3902299" y="3786389"/>
            <a:ext cx="2752836" cy="798490"/>
          </a:xfrm>
          <a:prstGeom prst="wedgeRoundRectCallout">
            <a:avLst>
              <a:gd name="adj1" fmla="val -94284"/>
              <a:gd name="adj2" fmla="val 177016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CronosPro-Regular"/>
                <a:cs typeface="CronosPro-Regular"/>
              </a:rPr>
              <a:t>Extensionality</a:t>
            </a:r>
          </a:p>
        </p:txBody>
      </p:sp>
    </p:spTree>
    <p:extLst>
      <p:ext uri="{BB962C8B-B14F-4D97-AF65-F5344CB8AC3E}">
        <p14:creationId xmlns:p14="http://schemas.microsoft.com/office/powerpoint/2010/main" val="202963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DC54-15C1-8646-9BD8-1508B466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of expressions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F762-AF4A-8346-8842-E65E6234C770}"/>
              </a:ext>
            </a:extLst>
          </p:cNvPr>
          <p:cNvSpPr txBox="1"/>
          <p:nvPr/>
        </p:nvSpPr>
        <p:spPr>
          <a:xfrm>
            <a:off x="3535498" y="2562896"/>
            <a:ext cx="2073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ronosPro-Regular"/>
                <a:cs typeface="CronosPro-Regular"/>
              </a:rPr>
              <a:t>e </a:t>
            </a:r>
            <a:r>
              <a:rPr lang="en-US" sz="7200" dirty="0">
                <a:solidFill>
                  <a:schemeClr val="tx2"/>
                </a:solidFill>
                <a:latin typeface="CronosPro-Regular"/>
                <a:cs typeface="CronosPro-Regular"/>
              </a:rPr>
              <a:t>=</a:t>
            </a:r>
            <a:r>
              <a:rPr lang="en-US" sz="7200" dirty="0">
                <a:latin typeface="CronosPro-Regular"/>
                <a:cs typeface="CronosPro-Regular"/>
              </a:rPr>
              <a:t> e’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5B080E-6D46-5344-85E1-96D4730568FD}"/>
              </a:ext>
            </a:extLst>
          </p:cNvPr>
          <p:cNvSpPr txBox="1"/>
          <p:nvPr/>
        </p:nvSpPr>
        <p:spPr>
          <a:xfrm>
            <a:off x="1233585" y="4131389"/>
            <a:ext cx="6676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if e and e’ evaluate to the same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B15CF4-C240-B449-8437-F78045C81F36}"/>
              </a:ext>
            </a:extLst>
          </p:cNvPr>
          <p:cNvSpPr txBox="1"/>
          <p:nvPr/>
        </p:nvSpPr>
        <p:spPr>
          <a:xfrm>
            <a:off x="2973644" y="6076866"/>
            <a:ext cx="3196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ronos Pro" panose="020C0502030403020304" pitchFamily="34" charset="77"/>
                <a:cs typeface="CronosPro-Regular"/>
              </a:rPr>
              <a:t>must be well typed, pure, total</a:t>
            </a:r>
          </a:p>
        </p:txBody>
      </p:sp>
    </p:spTree>
    <p:extLst>
      <p:ext uri="{BB962C8B-B14F-4D97-AF65-F5344CB8AC3E}">
        <p14:creationId xmlns:p14="http://schemas.microsoft.com/office/powerpoint/2010/main" val="907302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EAF435-E776-5446-A910-D53E268A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Equational Reasoning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EC2E7-9A19-2F49-AD67-210C2F617C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13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4D40FC-9AA3-5D44-9154-E03885C3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B2836D-E463-A543-9199-5E7CA601D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twice f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f x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compose f g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g x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twice h x   =   h (h x)      </a:t>
            </a: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</a:rPr>
              <a:t>(by evaluation)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compose h h x   =   h (h x)      </a:t>
            </a: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</a:rPr>
              <a:t>(by evaluation)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so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twice h x   =   compose h h x      </a:t>
            </a: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</a:rPr>
              <a:t>(by transitivity)</a:t>
            </a:r>
          </a:p>
        </p:txBody>
      </p:sp>
    </p:spTree>
    <p:extLst>
      <p:ext uri="{BB962C8B-B14F-4D97-AF65-F5344CB8AC3E}">
        <p14:creationId xmlns:p14="http://schemas.microsoft.com/office/powerpoint/2010/main" val="307959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4D40FC-9AA3-5D44-9154-E03885C3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B2836D-E463-A543-9199-5E7CA601D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twice f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f x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compose f g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g x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  twice h x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=  </a:t>
            </a: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</a:rPr>
              <a:t>{evaluation}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  h (h x)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= </a:t>
            </a: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</a:rPr>
              <a:t>{evaluation}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  compose h h x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5C04D-4024-934A-9527-EAE1686E539D}"/>
              </a:ext>
            </a:extLst>
          </p:cNvPr>
          <p:cNvSpPr/>
          <p:nvPr/>
        </p:nvSpPr>
        <p:spPr>
          <a:xfrm>
            <a:off x="5061397" y="3928056"/>
            <a:ext cx="2318197" cy="1133341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Please use this proof format </a:t>
            </a:r>
          </a:p>
        </p:txBody>
      </p:sp>
    </p:spTree>
    <p:extLst>
      <p:ext uri="{BB962C8B-B14F-4D97-AF65-F5344CB8AC3E}">
        <p14:creationId xmlns:p14="http://schemas.microsoft.com/office/powerpoint/2010/main" val="236014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669A-1C05-694E-836E-E1E44F9A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3EB42-AC07-7B4E-A850-AED3F6DE7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(&lt;&lt;)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compose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Theorem:  composition is associative.</a:t>
            </a:r>
          </a:p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 </a:t>
            </a:r>
            <a:r>
              <a:rPr lang="en-US" dirty="0"/>
              <a:t>(f &lt;&lt; g) &lt;&lt; h   =   f &lt;&lt; (g &lt;&lt; h)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Proof:</a:t>
            </a:r>
            <a:r>
              <a:rPr lang="en-US" dirty="0"/>
              <a:t>  by extensionality, we need to show: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forall</a:t>
            </a:r>
            <a:r>
              <a:rPr lang="en-US" dirty="0"/>
              <a:t> x,   ((f &lt;&lt; g) &lt;&lt; h) x   =   (f &lt;&lt; (g &lt;&lt; h)) x</a:t>
            </a:r>
          </a:p>
        </p:txBody>
      </p:sp>
    </p:spTree>
    <p:extLst>
      <p:ext uri="{BB962C8B-B14F-4D97-AF65-F5344CB8AC3E}">
        <p14:creationId xmlns:p14="http://schemas.microsoft.com/office/powerpoint/2010/main" val="2674035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6CFC-8540-F74C-B0C6-F3A9E6D6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E6EDC-63B2-7344-9144-E33EA46EB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485623"/>
            <a:ext cx="4038600" cy="36405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((f &lt;&lt; g) &lt;&lt; h) x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 { evaluation }</a:t>
            </a:r>
          </a:p>
          <a:p>
            <a:pPr marL="0" indent="0">
              <a:buNone/>
            </a:pPr>
            <a:r>
              <a:rPr lang="en-US" dirty="0"/>
              <a:t>  (f &lt;&lt; g) (h x)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 { evaluation }</a:t>
            </a:r>
          </a:p>
          <a:p>
            <a:pPr marL="0" indent="0">
              <a:buNone/>
            </a:pPr>
            <a:r>
              <a:rPr lang="en-US" dirty="0"/>
              <a:t>  f (g (h x))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3B7CD4-F546-1343-AC40-2906E621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485623"/>
            <a:ext cx="4038600" cy="36405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(f &lt;&lt; (g &lt;&lt; h)) x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 { evaluation }</a:t>
            </a:r>
          </a:p>
          <a:p>
            <a:pPr marL="0" indent="0">
              <a:buNone/>
            </a:pPr>
            <a:r>
              <a:rPr lang="en-US" dirty="0"/>
              <a:t>  f ((g &lt;&lt; h) x)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 { evaluation }</a:t>
            </a:r>
          </a:p>
          <a:p>
            <a:pPr marL="0" indent="0">
              <a:buNone/>
            </a:pPr>
            <a:r>
              <a:rPr lang="en-US" dirty="0"/>
              <a:t>  f (g (h x))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612734-15F8-E649-887B-87996C897D1C}"/>
              </a:ext>
            </a:extLst>
          </p:cNvPr>
          <p:cNvSpPr/>
          <p:nvPr/>
        </p:nvSpPr>
        <p:spPr>
          <a:xfrm>
            <a:off x="6482378" y="5864553"/>
            <a:ext cx="8547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800" b="1" dirty="0">
                <a:latin typeface="Cronos Pro" panose="020C0502030403020304" pitchFamily="34" charset="77"/>
              </a:rPr>
              <a:t>QED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2A65BA-DA0F-9F43-87D8-F8740F2E6459}"/>
              </a:ext>
            </a:extLst>
          </p:cNvPr>
          <p:cNvSpPr/>
          <p:nvPr/>
        </p:nvSpPr>
        <p:spPr>
          <a:xfrm>
            <a:off x="596184" y="1428410"/>
            <a:ext cx="5355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ronos Pro" panose="020C0502030403020304" pitchFamily="34" charset="77"/>
              </a:rPr>
              <a:t>((f &lt;&lt; g) &lt;&lt; h) x   =   (f &lt;&lt; (g &lt;&lt; h)) 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589A21-B05D-8145-B825-31C5203946BB}"/>
              </a:ext>
            </a:extLst>
          </p:cNvPr>
          <p:cNvSpPr/>
          <p:nvPr/>
        </p:nvSpPr>
        <p:spPr>
          <a:xfrm>
            <a:off x="4648200" y="149827"/>
            <a:ext cx="443677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compose f1 f2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f1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f2 x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44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C68680-F2AE-BF46-A6B8-F57ECA45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 with Recursion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9E224E-7DAC-4343-B994-C77A4F0D3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8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150597-CBD4-3848-A460-ED8E836A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D20B2-36D1-A04B-B495-80AF7134FD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07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3BA94-87C4-444A-A6CD-59467B900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Summation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AAFA41F-E310-B647-97AB-08E1F2120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94904" y="1702995"/>
                <a:ext cx="3754192" cy="164527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AAFA41F-E310-B647-97AB-08E1F2120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94904" y="1702995"/>
                <a:ext cx="3754192" cy="1645276"/>
              </a:xfrm>
              <a:blipFill>
                <a:blip r:embed="rId3"/>
                <a:stretch>
                  <a:fillRect l="-28283" t="-94656" b="-131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CD734B9-489D-F74B-88B6-4C9768B76736}"/>
              </a:ext>
            </a:extLst>
          </p:cNvPr>
          <p:cNvSpPr txBox="1"/>
          <p:nvPr/>
        </p:nvSpPr>
        <p:spPr>
          <a:xfrm>
            <a:off x="193183" y="3645385"/>
            <a:ext cx="46089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 pitchFamily="2" charset="0"/>
              </a:rPr>
              <a:t>sumto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sz="2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400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107D02"/>
                </a:solidFill>
                <a:latin typeface="Courier" pitchFamily="2" charset="0"/>
              </a:rPr>
              <a:t>0</a:t>
            </a:r>
            <a:endParaRPr lang="en-US" sz="2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400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 pitchFamily="2" charset="0"/>
              </a:rPr>
              <a:t>sumto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sz="240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US" sz="2400" dirty="0">
              <a:latin typeface="CronosPro-Regular"/>
              <a:cs typeface="CronosPro-Regular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DEA2AC-610A-4342-9880-67DFD560BDF3}"/>
              </a:ext>
            </a:extLst>
          </p:cNvPr>
          <p:cNvSpPr/>
          <p:nvPr/>
        </p:nvSpPr>
        <p:spPr>
          <a:xfrm>
            <a:off x="4052446" y="5512159"/>
            <a:ext cx="4977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urier" pitchFamily="2" charset="0"/>
              </a:rPr>
              <a:t>sumto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≟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107D02"/>
                </a:solidFill>
                <a:latin typeface="Courier" pitchFamily="2" charset="0"/>
              </a:rPr>
              <a:t>2</a:t>
            </a:r>
            <a:endParaRPr lang="en-US" sz="240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63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Induction on natural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29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Theorem: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natural numbers n, P(n).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Proof: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by induction on n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Base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P(0)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k+1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P(k)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P(k+1)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QED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76F7CF-ACE8-AD46-A7A3-C9682BED1DA6}"/>
              </a:ext>
            </a:extLst>
          </p:cNvPr>
          <p:cNvSpPr/>
          <p:nvPr/>
        </p:nvSpPr>
        <p:spPr>
          <a:xfrm>
            <a:off x="5061397" y="3928056"/>
            <a:ext cx="2318197" cy="1133341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Please use this proof format </a:t>
            </a:r>
          </a:p>
        </p:txBody>
      </p:sp>
    </p:spTree>
    <p:extLst>
      <p:ext uri="{BB962C8B-B14F-4D97-AF65-F5344CB8AC3E}">
        <p14:creationId xmlns:p14="http://schemas.microsoft.com/office/powerpoint/2010/main" val="334562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principle on naturals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 properties P,  </a:t>
            </a:r>
          </a:p>
          <a:p>
            <a:pPr marL="0" indent="0">
              <a:buNone/>
            </a:pPr>
            <a:r>
              <a:rPr lang="en-US" sz="3600" dirty="0">
                <a:latin typeface="Cronos Pro" panose="020C0502030403020304" pitchFamily="34" charset="77"/>
                <a:cs typeface="Courier"/>
              </a:rPr>
              <a:t>  if P(0) </a:t>
            </a:r>
          </a:p>
          <a:p>
            <a:pPr marL="0" indent="0">
              <a:buNone/>
            </a:pPr>
            <a:r>
              <a:rPr lang="en-US" sz="3600" dirty="0">
                <a:latin typeface="Cronos Pro" panose="020C0502030403020304" pitchFamily="34" charset="77"/>
                <a:cs typeface="Courier"/>
              </a:rPr>
              <a:t>  and (</a:t>
            </a:r>
            <a:r>
              <a:rPr lang="en-US" sz="3600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 n, P(n) implies P(n+1))</a:t>
            </a:r>
          </a:p>
          <a:p>
            <a:pPr marL="0" indent="0">
              <a:buNone/>
            </a:pPr>
            <a:r>
              <a:rPr lang="en-US" sz="3600" dirty="0">
                <a:latin typeface="Cronos Pro" panose="020C0502030403020304" pitchFamily="34" charset="77"/>
                <a:cs typeface="Courier"/>
              </a:rPr>
              <a:t>  then (</a:t>
            </a:r>
            <a:r>
              <a:rPr lang="en-US" sz="3600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 n, P(n))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 descr="Dominoeff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571" y="3769021"/>
            <a:ext cx="3600385" cy="27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02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Summation:  proof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ronos Pro" panose="020C0502030403020304" pitchFamily="34" charset="77"/>
              </a:rPr>
              <a:t>Claim: </a:t>
            </a:r>
            <a:r>
              <a:rPr lang="en-US" sz="2400" dirty="0" err="1"/>
              <a:t>forall</a:t>
            </a:r>
            <a:r>
              <a:rPr lang="en-US" sz="2400" dirty="0"/>
              <a:t> n, </a:t>
            </a:r>
            <a:r>
              <a:rPr lang="en-US" sz="2400" dirty="0" err="1"/>
              <a:t>sumto</a:t>
            </a:r>
            <a:r>
              <a:rPr lang="en-US" sz="2400" dirty="0"/>
              <a:t> n = n * (n + 1) / 2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b="1" dirty="0">
                <a:latin typeface="Cronos Pro" panose="020C0502030403020304" pitchFamily="34" charset="77"/>
              </a:rPr>
              <a:t>Proof: </a:t>
            </a:r>
            <a:r>
              <a:rPr lang="en-US" sz="2400" dirty="0"/>
              <a:t>by induction on n.</a:t>
            </a:r>
          </a:p>
          <a:p>
            <a:pPr marL="0" indent="0">
              <a:buNone/>
            </a:pPr>
            <a:r>
              <a:rPr lang="en-US" sz="2400" dirty="0"/>
              <a:t>P(n)   =   </a:t>
            </a:r>
            <a:r>
              <a:rPr lang="en-US" sz="2400" dirty="0" err="1"/>
              <a:t>sumto</a:t>
            </a:r>
            <a:r>
              <a:rPr lang="en-US" sz="2400" dirty="0"/>
              <a:t> n = n * (n + 1) / 2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Base case:  </a:t>
            </a:r>
            <a:r>
              <a:rPr lang="en-US" sz="24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0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sz="24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sumto</a:t>
            </a:r>
            <a:r>
              <a:rPr lang="en-US" sz="24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0 = 0 * (0 + 1) / 2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sz="24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 + 1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sz="2400" dirty="0"/>
              <a:t>???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6467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EC40F6-1A7E-3343-915B-829BA100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8B27A-4160-6845-A099-D1F7517D9F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04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Summation:  proof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Claim: </a:t>
            </a:r>
            <a:r>
              <a:rPr lang="en-US" dirty="0" err="1"/>
              <a:t>forall</a:t>
            </a:r>
            <a:r>
              <a:rPr lang="en-US" dirty="0"/>
              <a:t> n, </a:t>
            </a:r>
            <a:r>
              <a:rPr lang="en-US" dirty="0" err="1"/>
              <a:t>sumto</a:t>
            </a:r>
            <a:r>
              <a:rPr lang="en-US" dirty="0"/>
              <a:t> n = n * (n + 1) / 2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latin typeface="Cronos Pro" panose="020C0502030403020304" pitchFamily="34" charset="77"/>
              </a:rPr>
              <a:t>Proof: </a:t>
            </a:r>
            <a:r>
              <a:rPr lang="en-US" dirty="0"/>
              <a:t>by induction on n.</a:t>
            </a:r>
          </a:p>
          <a:p>
            <a:pPr marL="0" indent="0">
              <a:buNone/>
            </a:pPr>
            <a:r>
              <a:rPr lang="en-US" dirty="0"/>
              <a:t>P(n)   =   </a:t>
            </a:r>
            <a:r>
              <a:rPr lang="en-US" dirty="0" err="1"/>
              <a:t>sumto</a:t>
            </a:r>
            <a:r>
              <a:rPr lang="en-US" dirty="0"/>
              <a:t> n = n * (n + 1) /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Base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sumto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0 = 0 * (0 + 1) / 2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 + 1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dirty="0" err="1"/>
              <a:t>sumto</a:t>
            </a:r>
            <a:r>
              <a:rPr lang="en-US" dirty="0"/>
              <a:t> k = k * (k + 1) / 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 err="1"/>
              <a:t>sumto</a:t>
            </a:r>
            <a:r>
              <a:rPr lang="en-US" dirty="0"/>
              <a:t> (k + 1) = (k + 1) * ((k + 1) + 1) / 2</a:t>
            </a: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04481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Summation:  base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Base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sumto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0 = 0 * (0 + 1) / 2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sumto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0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evaluation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0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algebra (or evaluation)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0 * (0 + 1) /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FBC79-FFF3-FA4F-95B0-0ECCEE90AAFF}"/>
              </a:ext>
            </a:extLst>
          </p:cNvPr>
          <p:cNvSpPr txBox="1"/>
          <p:nvPr/>
        </p:nvSpPr>
        <p:spPr>
          <a:xfrm>
            <a:off x="5650736" y="5939084"/>
            <a:ext cx="3493264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sumto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0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sumto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5452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Summation:  inductive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 + 1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sz="2800" dirty="0" err="1"/>
              <a:t>sumto</a:t>
            </a:r>
            <a:r>
              <a:rPr lang="en-US" sz="2800" dirty="0"/>
              <a:t> k = k * (k + 1) / 2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sz="2800" dirty="0" err="1"/>
              <a:t>sumto</a:t>
            </a:r>
            <a:r>
              <a:rPr lang="en-US" sz="2800" dirty="0"/>
              <a:t> (k + 1) = (k + 1) * ((k + 1) + 1) / 2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sumto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(k + 1)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evaluation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k + 1 + </a:t>
            </a:r>
            <a:r>
              <a:rPr lang="en-US" sz="28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sumto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k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IH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k + 1 + k * (k + 1) / 2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algebra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(k + 1) * ((k + 1) + 1) /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CB4228-D4F9-674C-9224-0FC12606F604}"/>
              </a:ext>
            </a:extLst>
          </p:cNvPr>
          <p:cNvSpPr/>
          <p:nvPr/>
        </p:nvSpPr>
        <p:spPr>
          <a:xfrm>
            <a:off x="457200" y="6213243"/>
            <a:ext cx="8755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QED </a:t>
            </a:r>
            <a:endParaRPr lang="en-US" sz="2600" dirty="0">
              <a:latin typeface="Cronos Pro Regular" panose="020C0502030403020304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D8B13-FC99-AC46-A1BC-E6DDF427B7C2}"/>
              </a:ext>
            </a:extLst>
          </p:cNvPr>
          <p:cNvSpPr txBox="1"/>
          <p:nvPr/>
        </p:nvSpPr>
        <p:spPr>
          <a:xfrm>
            <a:off x="5650736" y="5939084"/>
            <a:ext cx="3493264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sumto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0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sumto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6760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FC43-F84E-3A40-BBEF-31842DC6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Factorial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908FD-6D0A-434E-90A0-D7241CFC8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fact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fact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urier" pitchFamily="2" charset="0"/>
              </a:rPr>
            </a:b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urier" pitchFamily="2" charset="0"/>
              </a:rPr>
            </a:b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fact_tr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05BAEA64-CED3-D94E-BE49-FDED309109A9}"/>
              </a:ext>
            </a:extLst>
          </p:cNvPr>
          <p:cNvSpPr/>
          <p:nvPr/>
        </p:nvSpPr>
        <p:spPr>
          <a:xfrm>
            <a:off x="5177307" y="2756079"/>
            <a:ext cx="2125014" cy="850006"/>
          </a:xfrm>
          <a:prstGeom prst="wedgeRoundRectCallout">
            <a:avLst>
              <a:gd name="adj1" fmla="val -146287"/>
              <a:gd name="adj2" fmla="val 4886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“</a:t>
            </a:r>
            <a:r>
              <a:rPr lang="en-US" sz="2400" dirty="0" err="1">
                <a:latin typeface="CronosPro-Regular"/>
                <a:cs typeface="CronosPro-Regular"/>
              </a:rPr>
              <a:t>i</a:t>
            </a:r>
            <a:r>
              <a:rPr lang="en-US" sz="2400" dirty="0">
                <a:latin typeface="CronosPro-Regular"/>
                <a:cs typeface="CronosPro-Regular"/>
              </a:rPr>
              <a:t>” suggests </a:t>
            </a:r>
            <a:r>
              <a:rPr lang="en-US" sz="2400" dirty="0">
                <a:solidFill>
                  <a:srgbClr val="FFFF00"/>
                </a:solidFill>
                <a:latin typeface="CronosPro-Regular"/>
                <a:cs typeface="CronosPro-Regular"/>
              </a:rPr>
              <a:t>iterative</a:t>
            </a:r>
          </a:p>
        </p:txBody>
      </p:sp>
    </p:spTree>
    <p:extLst>
      <p:ext uri="{BB962C8B-B14F-4D97-AF65-F5344CB8AC3E}">
        <p14:creationId xmlns:p14="http://schemas.microsoft.com/office/powerpoint/2010/main" val="223790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Factorial: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Claim: </a:t>
            </a:r>
            <a:r>
              <a:rPr lang="en-US" dirty="0" err="1"/>
              <a:t>forall</a:t>
            </a:r>
            <a:r>
              <a:rPr lang="en-US" dirty="0"/>
              <a:t> n, fact n = </a:t>
            </a:r>
            <a:r>
              <a:rPr lang="en-US" dirty="0" err="1"/>
              <a:t>facti</a:t>
            </a:r>
            <a:r>
              <a:rPr lang="en-US" dirty="0"/>
              <a:t> 1 n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latin typeface="Cronos Pro" panose="020C0502030403020304" pitchFamily="34" charset="77"/>
              </a:rPr>
              <a:t>Proof: </a:t>
            </a:r>
            <a:r>
              <a:rPr lang="en-US" dirty="0"/>
              <a:t>by induction on n.</a:t>
            </a:r>
          </a:p>
          <a:p>
            <a:pPr marL="0" indent="0">
              <a:buNone/>
            </a:pPr>
            <a:r>
              <a:rPr lang="en-US" dirty="0"/>
              <a:t>P(n)   =   fact n = </a:t>
            </a:r>
            <a:r>
              <a:rPr lang="en-US" dirty="0" err="1"/>
              <a:t>facti</a:t>
            </a:r>
            <a:r>
              <a:rPr lang="en-US" dirty="0"/>
              <a:t> 1 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Base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 0 =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1 0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 + 1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dirty="0"/>
              <a:t>fact k = </a:t>
            </a:r>
            <a:r>
              <a:rPr lang="en-US" dirty="0" err="1"/>
              <a:t>facti</a:t>
            </a:r>
            <a:r>
              <a:rPr lang="en-US" dirty="0"/>
              <a:t> 1 k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 (k + 1) =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1 (k + 1)</a:t>
            </a:r>
          </a:p>
        </p:txBody>
      </p:sp>
    </p:spTree>
    <p:extLst>
      <p:ext uri="{BB962C8B-B14F-4D97-AF65-F5344CB8AC3E}">
        <p14:creationId xmlns:p14="http://schemas.microsoft.com/office/powerpoint/2010/main" val="63829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/>
              <a:t>Functional programming </a:t>
            </a:r>
          </a:p>
          <a:p>
            <a:r>
              <a:rPr lang="en-US" dirty="0"/>
              <a:t>Modular programming</a:t>
            </a:r>
          </a:p>
          <a:p>
            <a:r>
              <a:rPr lang="en-US" dirty="0"/>
              <a:t>Efficiency</a:t>
            </a:r>
          </a:p>
          <a:p>
            <a:r>
              <a:rPr lang="en-US" dirty="0"/>
              <a:t>Interpreters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Next unit of course:  </a:t>
            </a:r>
            <a:r>
              <a:rPr lang="en-US" dirty="0">
                <a:solidFill>
                  <a:schemeClr val="accent1"/>
                </a:solidFill>
              </a:rPr>
              <a:t>proofs about programs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Today:</a:t>
            </a:r>
          </a:p>
          <a:p>
            <a:r>
              <a:rPr lang="en-US" dirty="0"/>
              <a:t>Equational reasoning</a:t>
            </a:r>
          </a:p>
          <a:p>
            <a:r>
              <a:rPr lang="en-US" dirty="0"/>
              <a:t>Proving correctness of recursive functions</a:t>
            </a:r>
          </a:p>
        </p:txBody>
      </p:sp>
    </p:spTree>
    <p:extLst>
      <p:ext uri="{BB962C8B-B14F-4D97-AF65-F5344CB8AC3E}">
        <p14:creationId xmlns:p14="http://schemas.microsoft.com/office/powerpoint/2010/main" val="1083082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Factorial:  inductive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846231"/>
            <a:ext cx="4038600" cy="3279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fact (k + 1)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evaluation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(k + 1) * fact k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IH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(k + 1) * </a:t>
            </a:r>
            <a:r>
              <a:rPr lang="en-US" sz="28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1 k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AB5BEA-FF16-3E4D-B162-3A814C9E3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846231"/>
            <a:ext cx="4038600" cy="32799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facti</a:t>
            </a:r>
            <a:r>
              <a:rPr lang="en-US" dirty="0"/>
              <a:t> 1 (k + 1)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 { evaluation }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facti</a:t>
            </a:r>
            <a:r>
              <a:rPr lang="en-US" dirty="0"/>
              <a:t> (k + 1) 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C67B72-5C37-EE45-9BB7-0C93C5644085}"/>
              </a:ext>
            </a:extLst>
          </p:cNvPr>
          <p:cNvSpPr/>
          <p:nvPr/>
        </p:nvSpPr>
        <p:spPr>
          <a:xfrm>
            <a:off x="5273899" y="5011341"/>
            <a:ext cx="4572000" cy="18466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fact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1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fact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facti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facti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sz="1600" dirty="0">
              <a:latin typeface="Cronos Pro Regular" panose="020C0502030403020304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12B1E9-7A75-034F-8EBA-26555E2B304E}"/>
              </a:ext>
            </a:extLst>
          </p:cNvPr>
          <p:cNvSpPr/>
          <p:nvPr/>
        </p:nvSpPr>
        <p:spPr>
          <a:xfrm>
            <a:off x="457200" y="1321892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 + 1</a:t>
            </a:r>
          </a:p>
          <a:p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sz="2800" dirty="0">
                <a:latin typeface="Cronos Pro Regular" panose="020C0502030403020304" pitchFamily="34" charset="77"/>
              </a:rPr>
              <a:t>fact k = </a:t>
            </a:r>
            <a:r>
              <a:rPr lang="en-US" sz="2800" dirty="0" err="1">
                <a:latin typeface="Cronos Pro Regular" panose="020C0502030403020304" pitchFamily="34" charset="77"/>
              </a:rPr>
              <a:t>facti</a:t>
            </a:r>
            <a:r>
              <a:rPr lang="en-US" sz="2800" dirty="0">
                <a:latin typeface="Cronos Pro Regular" panose="020C0502030403020304" pitchFamily="34" charset="77"/>
              </a:rPr>
              <a:t> 1 k</a:t>
            </a:r>
          </a:p>
          <a:p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 (k + 1) = </a:t>
            </a:r>
            <a:r>
              <a:rPr lang="en-US" sz="28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1 (k + 1)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149EC7-F745-CA41-9B52-C398FE5C9AAD}"/>
              </a:ext>
            </a:extLst>
          </p:cNvPr>
          <p:cNvSpPr txBox="1"/>
          <p:nvPr/>
        </p:nvSpPr>
        <p:spPr>
          <a:xfrm>
            <a:off x="3323798" y="4486197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ronosPro-Regular"/>
                <a:cs typeface="CronosPro-Regular"/>
              </a:rPr>
              <a:t>STUCK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D33D6C-9464-3C49-A0B2-9FFD3D325EF7}"/>
              </a:ext>
            </a:extLst>
          </p:cNvPr>
          <p:cNvSpPr/>
          <p:nvPr/>
        </p:nvSpPr>
        <p:spPr>
          <a:xfrm>
            <a:off x="553792" y="4868214"/>
            <a:ext cx="2588653" cy="579549"/>
          </a:xfrm>
          <a:prstGeom prst="rect">
            <a:avLst/>
          </a:prstGeom>
          <a:noFill/>
          <a:ln w="381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ronosPro-Regular"/>
              <a:cs typeface="CronosPro-Regular"/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3352F1C8-17C9-F849-9F3D-475552E73B7C}"/>
              </a:ext>
            </a:extLst>
          </p:cNvPr>
          <p:cNvSpPr/>
          <p:nvPr/>
        </p:nvSpPr>
        <p:spPr>
          <a:xfrm>
            <a:off x="115910" y="5700605"/>
            <a:ext cx="5157989" cy="1129804"/>
          </a:xfrm>
          <a:prstGeom prst="wedgeRoundRectCallout">
            <a:avLst>
              <a:gd name="adj1" fmla="val -28782"/>
              <a:gd name="adj2" fmla="val -79866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want to move (k + 1) into accumulator:  </a:t>
            </a:r>
            <a:br>
              <a:rPr lang="en-US" sz="2400" dirty="0">
                <a:latin typeface="CronosPro-Regular"/>
                <a:cs typeface="CronosPro-Regular"/>
              </a:rPr>
            </a:br>
            <a:r>
              <a:rPr lang="en-US" sz="2400" dirty="0" err="1">
                <a:solidFill>
                  <a:srgbClr val="FFFF00"/>
                </a:solidFill>
                <a:latin typeface="CronosPro-Regular"/>
                <a:cs typeface="CronosPro-Regular"/>
              </a:rPr>
              <a:t>facti</a:t>
            </a:r>
            <a:r>
              <a:rPr lang="en-US" sz="2400" dirty="0">
                <a:solidFill>
                  <a:srgbClr val="FFFF00"/>
                </a:solidFill>
                <a:latin typeface="CronosPro-Regular"/>
                <a:cs typeface="CronosPro-Regular"/>
              </a:rPr>
              <a:t> (k + 1) k</a:t>
            </a:r>
          </a:p>
          <a:p>
            <a:pPr algn="ctr"/>
            <a:r>
              <a:rPr lang="en-US" sz="2400" dirty="0">
                <a:latin typeface="CronosPro-Regular"/>
                <a:cs typeface="CronosPro-Regular"/>
              </a:rPr>
              <a:t>but how?</a:t>
            </a:r>
          </a:p>
        </p:txBody>
      </p:sp>
    </p:spTree>
    <p:extLst>
      <p:ext uri="{BB962C8B-B14F-4D97-AF65-F5344CB8AC3E}">
        <p14:creationId xmlns:p14="http://schemas.microsoft.com/office/powerpoint/2010/main" val="126392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282ECE-56C7-6C49-9214-52BA751F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Strengthened IH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0F161-11DA-A948-8B3A-28D2E2A11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What we have from IH: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 (k + 1) * fact k  =  </a:t>
            </a:r>
            <a:r>
              <a:rPr lang="en-US" dirty="0">
                <a:solidFill>
                  <a:schemeClr val="accent6"/>
                </a:solidFill>
                <a:latin typeface="Cronos Pro" panose="020C0502030403020304" pitchFamily="34" charset="77"/>
                <a:cs typeface="Courier"/>
              </a:rPr>
              <a:t>(k + 1) *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1 k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What we want: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(k + 1) * fact k  =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ronos Pro" panose="020C0502030403020304" pitchFamily="34" charset="77"/>
                <a:cs typeface="Courier"/>
              </a:rPr>
              <a:t>(k + 1)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k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So, strengthen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P(n) to give us what we want: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p, p * fact n =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 n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7D71BB32-038C-5846-AF04-1B479BF6669D}"/>
              </a:ext>
            </a:extLst>
          </p:cNvPr>
          <p:cNvSpPr/>
          <p:nvPr/>
        </p:nvSpPr>
        <p:spPr>
          <a:xfrm>
            <a:off x="6465194" y="2665927"/>
            <a:ext cx="2678806" cy="914400"/>
          </a:xfrm>
          <a:prstGeom prst="wedgeRoundRectCallout">
            <a:avLst>
              <a:gd name="adj1" fmla="val -93467"/>
              <a:gd name="adj2" fmla="val 3151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want to multiply</a:t>
            </a:r>
            <a:br>
              <a:rPr lang="en-US" sz="2400" dirty="0">
                <a:latin typeface="CronosPro-Regular"/>
                <a:cs typeface="CronosPro-Regular"/>
              </a:rPr>
            </a:br>
            <a:r>
              <a:rPr lang="en-US" sz="2400" dirty="0">
                <a:latin typeface="CronosPro-Regular"/>
                <a:cs typeface="CronosPro-Regular"/>
              </a:rPr>
              <a:t>(k + 1) into </a:t>
            </a:r>
            <a:r>
              <a:rPr lang="en-US" sz="2400" dirty="0" err="1">
                <a:latin typeface="CronosPro-Regular"/>
                <a:cs typeface="CronosPro-Regular"/>
              </a:rPr>
              <a:t>acc</a:t>
            </a:r>
            <a:endParaRPr lang="en-US" sz="2400" dirty="0">
              <a:latin typeface="CronosPro-Regular"/>
              <a:cs typeface="CronosPro-Regular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57813053-8BAD-6D40-95EE-7A785E1F2545}"/>
              </a:ext>
            </a:extLst>
          </p:cNvPr>
          <p:cNvSpPr/>
          <p:nvPr/>
        </p:nvSpPr>
        <p:spPr>
          <a:xfrm>
            <a:off x="6465194" y="5668963"/>
            <a:ext cx="2678806" cy="914400"/>
          </a:xfrm>
          <a:prstGeom prst="wedgeRoundRectCallout">
            <a:avLst>
              <a:gd name="adj1" fmla="val -115227"/>
              <a:gd name="adj2" fmla="val -55811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can multiply </a:t>
            </a:r>
            <a:r>
              <a:rPr lang="en-US" sz="2400" dirty="0">
                <a:solidFill>
                  <a:srgbClr val="FFFF00"/>
                </a:solidFill>
                <a:latin typeface="CronosPro-Regular"/>
                <a:cs typeface="CronosPro-Regular"/>
              </a:rPr>
              <a:t>anything</a:t>
            </a:r>
            <a:r>
              <a:rPr lang="en-US" sz="2400" dirty="0">
                <a:latin typeface="CronosPro-Regular"/>
                <a:cs typeface="CronosPro-Regular"/>
              </a:rPr>
              <a:t> into </a:t>
            </a:r>
            <a:r>
              <a:rPr lang="en-US" sz="2400" dirty="0" err="1">
                <a:latin typeface="CronosPro-Regular"/>
                <a:cs typeface="CronosPro-Regular"/>
              </a:rPr>
              <a:t>acc</a:t>
            </a:r>
            <a:endParaRPr lang="en-US" sz="2400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8246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Factorial: correctness, take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Lemma: </a:t>
            </a:r>
            <a:r>
              <a:rPr lang="en-US" dirty="0" err="1"/>
              <a:t>forall</a:t>
            </a:r>
            <a:r>
              <a:rPr lang="en-US" dirty="0"/>
              <a:t> n, </a:t>
            </a:r>
            <a:r>
              <a:rPr lang="en-US" dirty="0" err="1"/>
              <a:t>forall</a:t>
            </a:r>
            <a:r>
              <a:rPr lang="en-US" dirty="0"/>
              <a:t> p, p * fact n = </a:t>
            </a:r>
            <a:r>
              <a:rPr lang="en-US" dirty="0" err="1"/>
              <a:t>facti</a:t>
            </a:r>
            <a:r>
              <a:rPr lang="en-US" dirty="0"/>
              <a:t> p n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latin typeface="Cronos Pro" panose="020C0502030403020304" pitchFamily="34" charset="77"/>
              </a:rPr>
              <a:t>Proof: </a:t>
            </a:r>
            <a:r>
              <a:rPr lang="en-US" dirty="0"/>
              <a:t>by induction on n.</a:t>
            </a:r>
          </a:p>
          <a:p>
            <a:pPr marL="0" indent="0">
              <a:buNone/>
            </a:pPr>
            <a:r>
              <a:rPr lang="en-US" dirty="0"/>
              <a:t>P(n)   =   </a:t>
            </a:r>
            <a:r>
              <a:rPr lang="en-US" dirty="0" err="1"/>
              <a:t>forall</a:t>
            </a:r>
            <a:r>
              <a:rPr lang="en-US" dirty="0"/>
              <a:t> p, p * fact n = </a:t>
            </a:r>
            <a:r>
              <a:rPr lang="en-US" dirty="0" err="1"/>
              <a:t>facti</a:t>
            </a:r>
            <a:r>
              <a:rPr lang="en-US" dirty="0"/>
              <a:t> p 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Base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p, p * fact 0 =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 0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 + 1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dirty="0" err="1">
                <a:cs typeface="Courier"/>
              </a:rPr>
              <a:t>forall</a:t>
            </a:r>
            <a:r>
              <a:rPr lang="en-US" dirty="0">
                <a:cs typeface="Courier"/>
              </a:rPr>
              <a:t> p, p * f</a:t>
            </a:r>
            <a:r>
              <a:rPr lang="en-US" dirty="0"/>
              <a:t>act k = </a:t>
            </a:r>
            <a:r>
              <a:rPr lang="en-US" dirty="0" err="1"/>
              <a:t>facti</a:t>
            </a:r>
            <a:r>
              <a:rPr lang="en-US" dirty="0"/>
              <a:t> p k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p, p * fact (k + 1) =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 (k + 1)</a:t>
            </a:r>
          </a:p>
        </p:txBody>
      </p:sp>
    </p:spTree>
    <p:extLst>
      <p:ext uri="{BB962C8B-B14F-4D97-AF65-F5344CB8AC3E}">
        <p14:creationId xmlns:p14="http://schemas.microsoft.com/office/powerpoint/2010/main" val="297815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Factorial:  strengthened </a:t>
            </a:r>
            <a:r>
              <a:rPr lang="en-US" dirty="0" err="1"/>
              <a:t>ind.</a:t>
            </a:r>
            <a:r>
              <a:rPr lang="en-US" dirty="0"/>
              <a:t>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846231"/>
            <a:ext cx="4038600" cy="3279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p * fact (k + 1)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evaluation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(p * (k + 1)) * fact k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IH with p := p * (k + 1)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(p * (k + 1)) k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AB5BEA-FF16-3E4D-B162-3A814C9E3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846231"/>
            <a:ext cx="4038600" cy="32799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facti</a:t>
            </a:r>
            <a:r>
              <a:rPr lang="en-US" dirty="0"/>
              <a:t> p (k + 1)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 { evaluation }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facti</a:t>
            </a:r>
            <a:r>
              <a:rPr lang="en-US" dirty="0"/>
              <a:t> (p * (k + 1)) 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C67B72-5C37-EE45-9BB7-0C93C5644085}"/>
              </a:ext>
            </a:extLst>
          </p:cNvPr>
          <p:cNvSpPr/>
          <p:nvPr/>
        </p:nvSpPr>
        <p:spPr>
          <a:xfrm>
            <a:off x="5273899" y="5011341"/>
            <a:ext cx="4572000" cy="18466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fact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1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fact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facti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facti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sz="1600" dirty="0">
              <a:latin typeface="Cronos Pro Regular" panose="020C0502030403020304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12B1E9-7A75-034F-8EBA-26555E2B304E}"/>
              </a:ext>
            </a:extLst>
          </p:cNvPr>
          <p:cNvSpPr/>
          <p:nvPr/>
        </p:nvSpPr>
        <p:spPr>
          <a:xfrm>
            <a:off x="457200" y="1321892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 + 1</a:t>
            </a:r>
          </a:p>
          <a:p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sz="2800" dirty="0" err="1">
                <a:latin typeface="Cronos Pro Regular" panose="020C0502030403020304" pitchFamily="34" charset="77"/>
              </a:rPr>
              <a:t>forall</a:t>
            </a:r>
            <a:r>
              <a:rPr lang="en-US" sz="2800" dirty="0">
                <a:latin typeface="Cronos Pro Regular" panose="020C0502030403020304" pitchFamily="34" charset="77"/>
              </a:rPr>
              <a:t> p, p * fact k = </a:t>
            </a:r>
            <a:r>
              <a:rPr lang="en-US" sz="2800" dirty="0" err="1">
                <a:latin typeface="Cronos Pro Regular" panose="020C0502030403020304" pitchFamily="34" charset="77"/>
              </a:rPr>
              <a:t>facti</a:t>
            </a:r>
            <a:r>
              <a:rPr lang="en-US" sz="2800" dirty="0">
                <a:latin typeface="Cronos Pro Regular" panose="020C0502030403020304" pitchFamily="34" charset="77"/>
              </a:rPr>
              <a:t> p k</a:t>
            </a:r>
          </a:p>
          <a:p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sz="28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p, p * fact (k + 1) = </a:t>
            </a:r>
            <a:r>
              <a:rPr lang="en-US" sz="28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 (k + 1)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97E000-F0AA-4242-9F35-980E9FB75261}"/>
              </a:ext>
            </a:extLst>
          </p:cNvPr>
          <p:cNvSpPr/>
          <p:nvPr/>
        </p:nvSpPr>
        <p:spPr>
          <a:xfrm>
            <a:off x="457200" y="6213243"/>
            <a:ext cx="8755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QED </a:t>
            </a:r>
            <a:endParaRPr lang="en-US" sz="2600" dirty="0">
              <a:latin typeface="Cronos Pro Regular" panose="020C05020304030203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4688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Factorial: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Claim: </a:t>
            </a:r>
            <a:r>
              <a:rPr lang="en-US" dirty="0" err="1"/>
              <a:t>forall</a:t>
            </a:r>
            <a:r>
              <a:rPr lang="en-US" dirty="0"/>
              <a:t> n, fact n = </a:t>
            </a:r>
            <a:r>
              <a:rPr lang="en-US" dirty="0" err="1"/>
              <a:t>fact_tr</a:t>
            </a:r>
            <a:r>
              <a:rPr lang="en-US" dirty="0"/>
              <a:t> n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latin typeface="Cronos Pro" panose="020C0502030403020304" pitchFamily="34" charset="77"/>
              </a:rPr>
              <a:t>Proof: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fact_tr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n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evaluation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1 n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{ previous lemma with p := 1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fact n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4158687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[Wed] A6 due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</a:t>
            </a:r>
            <a:r>
              <a:rPr lang="en-US" i="1"/>
              <a:t>is rigorous.</a:t>
            </a:r>
            <a:endParaRPr lang="en-US" i="1" dirty="0"/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338197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FCC25B-BF8E-3545-819E-9487D5E540E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997739" cy="29983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321415-B862-7E43-AED6-278A4252B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260" y="76979"/>
            <a:ext cx="4544283" cy="2921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0CD5B1-ED0C-FE48-8E78-2A73DC0E9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699706" y="4257180"/>
            <a:ext cx="3712462" cy="14891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B91C7E-8BFF-6A4E-A3A8-4EAA55C23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9428" y="3367128"/>
            <a:ext cx="4225116" cy="34138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860960-096B-D14D-B99C-80F11D3D447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02" y="3331275"/>
            <a:ext cx="2275874" cy="344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0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validation </a:t>
            </a:r>
            <a:r>
              <a:rPr lang="en-US" dirty="0">
                <a:solidFill>
                  <a:schemeClr val="accent3"/>
                </a:solidFill>
              </a:rPr>
              <a:t>[</a:t>
            </a:r>
            <a:r>
              <a:rPr lang="en-US" dirty="0" err="1">
                <a:solidFill>
                  <a:schemeClr val="accent3"/>
                </a:solidFill>
              </a:rPr>
              <a:t>lec</a:t>
            </a:r>
            <a:r>
              <a:rPr lang="en-US" dirty="0">
                <a:solidFill>
                  <a:schemeClr val="accent3"/>
                </a:solidFill>
              </a:rPr>
              <a:t> 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Social</a:t>
            </a:r>
          </a:p>
          <a:p>
            <a:pPr lvl="1"/>
            <a:r>
              <a:rPr lang="en-US" dirty="0"/>
              <a:t>Code reviews</a:t>
            </a:r>
          </a:p>
          <a:p>
            <a:pPr lvl="1"/>
            <a:r>
              <a:rPr lang="en-US" dirty="0"/>
              <a:t>Extreme/Pair programming</a:t>
            </a:r>
          </a:p>
          <a:p>
            <a:pPr lvl="1"/>
            <a:endParaRPr lang="en-US" dirty="0"/>
          </a:p>
          <a:p>
            <a:r>
              <a:rPr lang="en-US" dirty="0"/>
              <a:t>Methodological</a:t>
            </a:r>
          </a:p>
          <a:p>
            <a:pPr lvl="1"/>
            <a:r>
              <a:rPr lang="en-US" dirty="0"/>
              <a:t>Design patterns</a:t>
            </a:r>
          </a:p>
          <a:p>
            <a:pPr lvl="1"/>
            <a:r>
              <a:rPr lang="en-US" dirty="0"/>
              <a:t>Test-driven development</a:t>
            </a:r>
          </a:p>
          <a:p>
            <a:pPr lvl="1"/>
            <a:r>
              <a:rPr lang="en-US" dirty="0"/>
              <a:t>Version control</a:t>
            </a:r>
          </a:p>
          <a:p>
            <a:pPr lvl="1"/>
            <a:r>
              <a:rPr lang="en-US" dirty="0"/>
              <a:t>Bug tracking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Technological</a:t>
            </a:r>
          </a:p>
          <a:p>
            <a:pPr lvl="1"/>
            <a:r>
              <a:rPr lang="en-US" dirty="0"/>
              <a:t>Static analysis</a:t>
            </a:r>
            <a:br>
              <a:rPr lang="en-US" dirty="0"/>
            </a:br>
            <a:r>
              <a:rPr lang="en-US" dirty="0"/>
              <a:t>(“lint” tools, </a:t>
            </a:r>
            <a:r>
              <a:rPr lang="en-US" dirty="0" err="1"/>
              <a:t>FindBugs</a:t>
            </a:r>
            <a:r>
              <a:rPr lang="en-US" dirty="0"/>
              <a:t>, …)</a:t>
            </a:r>
          </a:p>
          <a:p>
            <a:pPr lvl="1"/>
            <a:r>
              <a:rPr lang="en-US" dirty="0" err="1"/>
              <a:t>Fuzzers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Mathematical</a:t>
            </a:r>
          </a:p>
          <a:p>
            <a:pPr lvl="1"/>
            <a:r>
              <a:rPr lang="en-US" dirty="0"/>
              <a:t>Sound type systems</a:t>
            </a:r>
          </a:p>
          <a:p>
            <a:pPr lvl="1"/>
            <a:r>
              <a:rPr lang="en-US" dirty="0"/>
              <a:t>“Formal” verification</a:t>
            </a:r>
          </a:p>
          <a:p>
            <a:pPr lvl="1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648200" y="4953000"/>
            <a:ext cx="4038600" cy="1143000"/>
            <a:chOff x="3276600" y="4953000"/>
            <a:chExt cx="4038600" cy="1143000"/>
          </a:xfrm>
        </p:grpSpPr>
        <p:sp>
          <p:nvSpPr>
            <p:cNvPr id="5" name="Right Brace 4"/>
            <p:cNvSpPr/>
            <p:nvPr/>
          </p:nvSpPr>
          <p:spPr>
            <a:xfrm>
              <a:off x="3276600" y="4953000"/>
              <a:ext cx="381000" cy="1143000"/>
            </a:xfrm>
            <a:prstGeom prst="rightBrace">
              <a:avLst/>
            </a:prstGeom>
            <a:ln>
              <a:solidFill>
                <a:srgbClr val="99993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ronosPro-Regular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3809" y="5096470"/>
              <a:ext cx="3591391" cy="923330"/>
            </a:xfrm>
            <a:prstGeom prst="rect">
              <a:avLst/>
            </a:prstGeom>
            <a:solidFill>
              <a:srgbClr val="A3C446"/>
            </a:solidFill>
            <a:ln>
              <a:solidFill>
                <a:srgbClr val="99993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ronosPro-Regular"/>
                </a:rPr>
                <a:t>More formal:  eliminate </a:t>
              </a:r>
              <a:br>
                <a:rPr lang="en-US" dirty="0">
                  <a:latin typeface="CronosPro-Regular"/>
                </a:rPr>
              </a:br>
              <a:r>
                <a:rPr lang="en-US" i="1" dirty="0">
                  <a:latin typeface="CronosPro-Regular"/>
                </a:rPr>
                <a:t>with certainty </a:t>
              </a:r>
              <a:r>
                <a:rPr lang="en-US" dirty="0">
                  <a:latin typeface="CronosPro-Regular"/>
                </a:rPr>
                <a:t>as many problems </a:t>
              </a:r>
              <a:br>
                <a:rPr lang="en-US" dirty="0">
                  <a:latin typeface="CronosPro-Regular"/>
                </a:rPr>
              </a:br>
              <a:r>
                <a:rPr lang="en-US" dirty="0">
                  <a:latin typeface="CronosPro-Regular"/>
                </a:rPr>
                <a:t>as possible.</a:t>
              </a:r>
            </a:p>
          </p:txBody>
        </p:sp>
      </p:grpSp>
      <p:sp>
        <p:nvSpPr>
          <p:cNvPr id="8" name="Up-Down Arrow 7"/>
          <p:cNvSpPr/>
          <p:nvPr/>
        </p:nvSpPr>
        <p:spPr>
          <a:xfrm>
            <a:off x="3886200" y="1600200"/>
            <a:ext cx="762000" cy="4343400"/>
          </a:xfrm>
          <a:prstGeom prst="upDownArrow">
            <a:avLst/>
          </a:prstGeom>
          <a:gradFill>
            <a:gsLst>
              <a:gs pos="0">
                <a:srgbClr val="A3C446"/>
              </a:gs>
              <a:gs pos="100000">
                <a:schemeClr val="accent6">
                  <a:lumMod val="7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ronosPro-Regular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800600" y="1600200"/>
            <a:ext cx="3886200" cy="1143000"/>
            <a:chOff x="3276600" y="4953000"/>
            <a:chExt cx="3886200" cy="1143000"/>
          </a:xfrm>
        </p:grpSpPr>
        <p:sp>
          <p:nvSpPr>
            <p:cNvPr id="10" name="Right Brace 9"/>
            <p:cNvSpPr/>
            <p:nvPr/>
          </p:nvSpPr>
          <p:spPr>
            <a:xfrm>
              <a:off x="3276600" y="4953000"/>
              <a:ext cx="381000" cy="1143000"/>
            </a:xfrm>
            <a:prstGeom prst="rightBrac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ronosPro-Regula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57600" y="5115341"/>
              <a:ext cx="3505200" cy="646331"/>
            </a:xfrm>
            <a:prstGeom prst="rect">
              <a:avLst/>
            </a:prstGeom>
            <a:solidFill>
              <a:srgbClr val="E46C0A"/>
            </a:solidFill>
            <a:ln>
              <a:solidFill>
                <a:srgbClr val="99993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ronosPro-Regular"/>
                </a:rPr>
                <a:t>Less formal:  Techniques may </a:t>
              </a:r>
            </a:p>
            <a:p>
              <a:r>
                <a:rPr lang="en-US" dirty="0">
                  <a:latin typeface="CronosPro-Regular"/>
                </a:rPr>
                <a:t>miss problems in programs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181600" y="2939388"/>
            <a:ext cx="3505200" cy="1631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EFCC37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All of these methods should be used!</a:t>
            </a:r>
          </a:p>
          <a:p>
            <a:endParaRPr lang="en-US" dirty="0">
              <a:latin typeface="CronosPro-Regular"/>
              <a:cs typeface="CronosPro-Regular"/>
            </a:endParaRPr>
          </a:p>
          <a:p>
            <a:r>
              <a:rPr lang="en-US" dirty="0">
                <a:latin typeface="CronosPro-Regular"/>
                <a:cs typeface="CronosPro-Regular"/>
              </a:rPr>
              <a:t>Even the most formal can still</a:t>
            </a:r>
            <a:br>
              <a:rPr lang="en-US" dirty="0">
                <a:latin typeface="CronosPro-Regular"/>
                <a:cs typeface="CronosPro-Regular"/>
              </a:rPr>
            </a:br>
            <a:r>
              <a:rPr lang="en-US" dirty="0">
                <a:latin typeface="CronosPro-Regular"/>
                <a:cs typeface="CronosPro-Regular"/>
              </a:rPr>
              <a:t>have holes:</a:t>
            </a:r>
          </a:p>
          <a:p>
            <a:pPr>
              <a:buFont typeface="Arial"/>
              <a:buChar char="•"/>
            </a:pPr>
            <a:r>
              <a:rPr lang="en-US" sz="1400" dirty="0">
                <a:latin typeface="CronosPro-Regular"/>
                <a:cs typeface="CronosPro-Regular"/>
              </a:rPr>
              <a:t>  did you prove the right thing?</a:t>
            </a:r>
          </a:p>
          <a:p>
            <a:pPr>
              <a:buFont typeface="Arial"/>
              <a:buChar char="•"/>
            </a:pPr>
            <a:r>
              <a:rPr lang="en-US" sz="1400" dirty="0">
                <a:latin typeface="CronosPro-Regular"/>
                <a:cs typeface="CronosPro-Regular"/>
              </a:rPr>
              <a:t>  do your assumptions match reality?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A3BD22-59C0-0448-9873-42CC118D0C08}"/>
              </a:ext>
            </a:extLst>
          </p:cNvPr>
          <p:cNvSpPr/>
          <p:nvPr/>
        </p:nvSpPr>
        <p:spPr>
          <a:xfrm>
            <a:off x="5435934" y="6466490"/>
            <a:ext cx="370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ronos Pro" panose="020C0502030403020304" pitchFamily="34" charset="77"/>
              </a:rPr>
              <a:t>Slide credit: Benjamin C. Pierce (</a:t>
            </a:r>
            <a:r>
              <a:rPr lang="en-US" dirty="0" err="1">
                <a:latin typeface="Cronos Pro" panose="020C0502030403020304" pitchFamily="34" charset="77"/>
              </a:rPr>
              <a:t>UPenn</a:t>
            </a:r>
            <a:r>
              <a:rPr lang="en-US" dirty="0">
                <a:latin typeface="Cronos Pro" panose="020C0502030403020304" pitchFamily="34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3994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the 1970s, scaled to about tens of LOC</a:t>
            </a:r>
          </a:p>
          <a:p>
            <a:endParaRPr lang="en-US" dirty="0"/>
          </a:p>
          <a:p>
            <a:r>
              <a:rPr lang="en-US" dirty="0"/>
              <a:t>Now, research projects scale to real software:</a:t>
            </a:r>
          </a:p>
          <a:p>
            <a:pPr lvl="1"/>
            <a:r>
              <a:rPr lang="en-US" dirty="0" err="1">
                <a:solidFill>
                  <a:srgbClr val="8064A2"/>
                </a:solidFill>
              </a:rPr>
              <a:t>CompCert</a:t>
            </a:r>
            <a:r>
              <a:rPr lang="en-US" dirty="0">
                <a:solidFill>
                  <a:srgbClr val="8064A2"/>
                </a:solidFill>
              </a:rPr>
              <a:t>:  </a:t>
            </a:r>
            <a:r>
              <a:rPr lang="en-US" dirty="0"/>
              <a:t>verified C compiler</a:t>
            </a:r>
          </a:p>
          <a:p>
            <a:pPr lvl="1"/>
            <a:r>
              <a:rPr lang="en-US" dirty="0">
                <a:solidFill>
                  <a:srgbClr val="8064A2"/>
                </a:solidFill>
              </a:rPr>
              <a:t>seL4:  </a:t>
            </a:r>
            <a:r>
              <a:rPr lang="en-US" dirty="0"/>
              <a:t>verified microkernel OS</a:t>
            </a:r>
          </a:p>
          <a:p>
            <a:pPr lvl="1"/>
            <a:r>
              <a:rPr lang="en-US" dirty="0" err="1">
                <a:solidFill>
                  <a:srgbClr val="8064A2"/>
                </a:solidFill>
              </a:rPr>
              <a:t>Ynot</a:t>
            </a:r>
            <a:r>
              <a:rPr lang="en-US" dirty="0">
                <a:solidFill>
                  <a:srgbClr val="8064A2"/>
                </a:solidFill>
              </a:rPr>
              <a:t>:  </a:t>
            </a:r>
            <a:r>
              <a:rPr lang="en-US" dirty="0"/>
              <a:t>verified DBMS, web services</a:t>
            </a:r>
          </a:p>
          <a:p>
            <a:pPr lvl="1"/>
            <a:r>
              <a:rPr lang="en-US" dirty="0">
                <a:solidFill>
                  <a:srgbClr val="8064A2"/>
                </a:solidFill>
              </a:rPr>
              <a:t>Four color theorem</a:t>
            </a:r>
          </a:p>
          <a:p>
            <a:pPr lvl="1"/>
            <a:r>
              <a:rPr lang="en-US" dirty="0">
                <a:solidFill>
                  <a:srgbClr val="8064A2"/>
                </a:solidFill>
              </a:rPr>
              <a:t>Project Everest:  </a:t>
            </a:r>
            <a:r>
              <a:rPr lang="en-US" dirty="0"/>
              <a:t>verified HTTPS stack [in progress]</a:t>
            </a:r>
            <a:endParaRPr lang="en-US" dirty="0">
              <a:solidFill>
                <a:srgbClr val="8064A2"/>
              </a:solidFill>
            </a:endParaRPr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  <a:p>
            <a:r>
              <a:rPr lang="en-US" dirty="0"/>
              <a:t>In another 40 years?</a:t>
            </a:r>
          </a:p>
        </p:txBody>
      </p:sp>
    </p:spTree>
    <p:extLst>
      <p:ext uri="{BB962C8B-B14F-4D97-AF65-F5344CB8AC3E}">
        <p14:creationId xmlns:p14="http://schemas.microsoft.com/office/powerpoint/2010/main" val="169472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</a:t>
            </a:r>
            <a:r>
              <a:rPr lang="en-US" dirty="0">
                <a:solidFill>
                  <a:schemeClr val="accent1"/>
                </a:solidFill>
              </a:rPr>
              <a:t>small, pure functional programs</a:t>
            </a:r>
          </a:p>
          <a:p>
            <a:pPr lvl="1"/>
            <a:r>
              <a:rPr lang="en-US" dirty="0"/>
              <a:t>no side effects, mutability, I/O; always terminating</a:t>
            </a:r>
          </a:p>
          <a:p>
            <a:pPr lvl="1"/>
            <a:r>
              <a:rPr lang="en-US" dirty="0"/>
              <a:t>integers, lists, options, trees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dirty="0">
                <a:solidFill>
                  <a:schemeClr val="accent1"/>
                </a:solidFill>
              </a:rPr>
              <a:t>correctness theorems </a:t>
            </a:r>
          </a:p>
          <a:p>
            <a:pPr lvl="1"/>
            <a:r>
              <a:rPr lang="en-US" dirty="0"/>
              <a:t>CS 2800 mathematics:  induction, logic</a:t>
            </a:r>
          </a:p>
          <a:p>
            <a:pPr lvl="1"/>
            <a:endParaRPr lang="en-US" dirty="0"/>
          </a:p>
          <a:p>
            <a:r>
              <a:rPr lang="en-US" dirty="0"/>
              <a:t>Be </a:t>
            </a:r>
            <a:r>
              <a:rPr lang="en-US" dirty="0">
                <a:solidFill>
                  <a:schemeClr val="accent1"/>
                </a:solidFill>
              </a:rPr>
              <a:t>rigorous</a:t>
            </a:r>
            <a:r>
              <a:rPr lang="en-US" dirty="0"/>
              <a:t> but not completely formal</a:t>
            </a:r>
          </a:p>
        </p:txBody>
      </p:sp>
    </p:spTree>
    <p:extLst>
      <p:ext uri="{BB962C8B-B14F-4D97-AF65-F5344CB8AC3E}">
        <p14:creationId xmlns:p14="http://schemas.microsoft.com/office/powerpoint/2010/main" val="3862455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ECE328-7356-ED4D-8372-AFD6445E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46A8E-8E45-5740-AA0E-D8224E3B4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0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E432BB-7B6E-DA40-A3ED-81313944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3F50C8-1470-3246-A761-EB9CD4565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pitchFamily="2" charset="0"/>
              </a:rPr>
              <a:t>(** [fact n] is [n] factorial,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pitchFamily="2" charset="0"/>
              </a:rPr>
              <a:t>    i.e., [n!]. 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pitchFamily="2" charset="0"/>
              </a:rPr>
              <a:t>    Requires: [n &gt;= 0]. *)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fact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...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A208F442-21AF-9F4A-845D-9D57C9757636}"/>
              </a:ext>
            </a:extLst>
          </p:cNvPr>
          <p:cNvSpPr/>
          <p:nvPr/>
        </p:nvSpPr>
        <p:spPr>
          <a:xfrm>
            <a:off x="4893970" y="4479589"/>
            <a:ext cx="3696237" cy="2210986"/>
          </a:xfrm>
          <a:prstGeom prst="wedgeRoundRectCallout">
            <a:avLst>
              <a:gd name="adj1" fmla="val 14402"/>
              <a:gd name="adj2" fmla="val -15227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ronosPro-Regular"/>
                <a:cs typeface="CronosPro-Regular"/>
              </a:rPr>
              <a:t>Postcondition</a:t>
            </a:r>
            <a:r>
              <a:rPr lang="en-US" sz="2400" dirty="0">
                <a:latin typeface="CronosPro-Regular"/>
                <a:cs typeface="CronosPro-Regular"/>
              </a:rPr>
              <a:t> gives an </a:t>
            </a:r>
            <a:r>
              <a:rPr lang="en-US" sz="2400" dirty="0">
                <a:solidFill>
                  <a:srgbClr val="FFFF00"/>
                </a:solidFill>
                <a:latin typeface="CronosPro-Regular"/>
                <a:cs typeface="CronosPro-Regular"/>
              </a:rPr>
              <a:t>equality</a:t>
            </a:r>
            <a:r>
              <a:rPr lang="en-US" sz="2400" dirty="0">
                <a:latin typeface="CronosPro-Regular"/>
                <a:cs typeface="CronosPro-Regular"/>
              </a:rPr>
              <a:t> between function output and an English/mathematical description involving input</a:t>
            </a:r>
          </a:p>
        </p:txBody>
      </p:sp>
    </p:spTree>
    <p:extLst>
      <p:ext uri="{BB962C8B-B14F-4D97-AF65-F5344CB8AC3E}">
        <p14:creationId xmlns:p14="http://schemas.microsoft.com/office/powerpoint/2010/main" val="33144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5521</TotalTime>
  <Words>1979</Words>
  <Application>Microsoft Macintosh PowerPoint</Application>
  <PresentationFormat>On-screen Show (4:3)</PresentationFormat>
  <Paragraphs>393</Paragraphs>
  <Slides>35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Cambria Math</vt:lpstr>
      <vt:lpstr>Courier</vt:lpstr>
      <vt:lpstr>Courier New</vt:lpstr>
      <vt:lpstr>Cronos Pro</vt:lpstr>
      <vt:lpstr>Cronos Pro Regular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Review</vt:lpstr>
      <vt:lpstr>PowerPoint Presentation</vt:lpstr>
      <vt:lpstr>Approaches to validation [lec 10]</vt:lpstr>
      <vt:lpstr>Verification</vt:lpstr>
      <vt:lpstr>Our goals</vt:lpstr>
      <vt:lpstr>Correctness</vt:lpstr>
      <vt:lpstr>Specifications</vt:lpstr>
      <vt:lpstr>Correctness proofs</vt:lpstr>
      <vt:lpstr>Equality of expressions</vt:lpstr>
      <vt:lpstr>Equality of expressions</vt:lpstr>
      <vt:lpstr>Equality of expressions</vt:lpstr>
      <vt:lpstr>Equational Reasoning</vt:lpstr>
      <vt:lpstr>Example 1</vt:lpstr>
      <vt:lpstr>Example 1</vt:lpstr>
      <vt:lpstr>Example 2</vt:lpstr>
      <vt:lpstr>Example 2</vt:lpstr>
      <vt:lpstr>Proofs with Recursion</vt:lpstr>
      <vt:lpstr>Example 1: Summation</vt:lpstr>
      <vt:lpstr>Induction on natural numbers</vt:lpstr>
      <vt:lpstr>Induction principle on naturals</vt:lpstr>
      <vt:lpstr>Summation:  proof structure</vt:lpstr>
      <vt:lpstr>Clicker Question 2</vt:lpstr>
      <vt:lpstr>Summation:  proof structure</vt:lpstr>
      <vt:lpstr>Summation:  base case</vt:lpstr>
      <vt:lpstr>Summation:  inductive case</vt:lpstr>
      <vt:lpstr>Example 2: Factorial</vt:lpstr>
      <vt:lpstr>Factorial: correctness</vt:lpstr>
      <vt:lpstr>Factorial:  inductive case</vt:lpstr>
      <vt:lpstr>Strengthened IH</vt:lpstr>
      <vt:lpstr>Factorial: correctness, take 2</vt:lpstr>
      <vt:lpstr>Factorial:  strengthened ind. case</vt:lpstr>
      <vt:lpstr>Factorial: correctness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550</cp:revision>
  <dcterms:created xsi:type="dcterms:W3CDTF">2014-08-25T19:49:24Z</dcterms:created>
  <dcterms:modified xsi:type="dcterms:W3CDTF">2019-11-13T04:36:49Z</dcterms:modified>
</cp:coreProperties>
</file>