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41" r:id="rId2"/>
    <p:sldId id="672" r:id="rId3"/>
    <p:sldId id="520" r:id="rId4"/>
    <p:sldId id="443" r:id="rId5"/>
    <p:sldId id="519" r:id="rId6"/>
    <p:sldId id="503" r:id="rId7"/>
    <p:sldId id="510" r:id="rId8"/>
    <p:sldId id="511" r:id="rId9"/>
    <p:sldId id="521" r:id="rId10"/>
    <p:sldId id="602" r:id="rId11"/>
    <p:sldId id="603" r:id="rId12"/>
    <p:sldId id="601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572" r:id="rId23"/>
    <p:sldId id="4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/>
    <p:restoredTop sz="71305" autoAdjust="0"/>
  </p:normalViewPr>
  <p:slideViewPr>
    <p:cSldViewPr snapToGrid="0" snapToObjects="1">
      <p:cViewPr varScale="1">
        <p:scale>
          <a:sx n="91" d="100"/>
          <a:sy n="91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4 copies, start at 10:01:28</a:t>
            </a:r>
          </a:p>
          <a:p>
            <a:r>
              <a:rPr lang="en-US" dirty="0"/>
              <a:t>I chose this music because of the recursion</a:t>
            </a:r>
            <a:r>
              <a:rPr lang="en-US" baseline="0" dirty="0"/>
              <a:t> in it:  pictures of pandas painting pictures of pandas painting</a:t>
            </a:r>
            <a:r>
              <a:rPr lang="mr-IN" baseline="0" dirty="0"/>
              <a:t>…</a:t>
            </a:r>
            <a:r>
              <a:rPr lang="en-US" baseline="0" dirty="0"/>
              <a:t>penguins.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Proof: by induction on t</a:t>
            </a:r>
          </a:p>
          <a:p>
            <a:r>
              <a:rPr lang="en-US" dirty="0"/>
              <a:t>P(t) = leaves t = 1 + nodes t</a:t>
            </a:r>
          </a:p>
          <a:p>
            <a:endParaRPr lang="en-US" dirty="0"/>
          </a:p>
          <a:p>
            <a:r>
              <a:rPr lang="en-US" dirty="0"/>
              <a:t>Base case:  t = Leaf</a:t>
            </a:r>
          </a:p>
          <a:p>
            <a:r>
              <a:rPr lang="en-US" dirty="0"/>
              <a:t>Show: leaves Leaf = 1 + nodes Leaf</a:t>
            </a:r>
          </a:p>
          <a:p>
            <a:endParaRPr lang="en-US" dirty="0"/>
          </a:p>
          <a:p>
            <a:r>
              <a:rPr lang="en-US" dirty="0"/>
              <a:t>  leaves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nodes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+ 0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Inductive case:  t = Node (l, v, r)</a:t>
            </a:r>
          </a:p>
          <a:p>
            <a:r>
              <a:rPr lang="en-US" dirty="0"/>
              <a:t>IH1:  leaves l = 1 + nodes l</a:t>
            </a:r>
          </a:p>
          <a:p>
            <a:r>
              <a:rPr lang="en-US" dirty="0"/>
              <a:t>IH2:  leaves r = 1 + nodes r</a:t>
            </a:r>
          </a:p>
          <a:p>
            <a:r>
              <a:rPr lang="en-US" dirty="0"/>
              <a:t>Show:  leaves (Node (l, v, r)) = 1 + nodes (Node (l, v, r))</a:t>
            </a:r>
          </a:p>
          <a:p>
            <a:endParaRPr lang="en-US" dirty="0"/>
          </a:p>
          <a:p>
            <a:r>
              <a:rPr lang="en-US" dirty="0"/>
              <a:t>  leaves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leaves l + leaves r</a:t>
            </a:r>
          </a:p>
          <a:p>
            <a:r>
              <a:rPr lang="en-US" dirty="0"/>
              <a:t>=   { IH1 }</a:t>
            </a:r>
          </a:p>
          <a:p>
            <a:r>
              <a:rPr lang="en-US" dirty="0"/>
              <a:t>  1 + nodes l + leaves r</a:t>
            </a:r>
          </a:p>
          <a:p>
            <a:r>
              <a:rPr lang="en-US" dirty="0"/>
              <a:t>=   { IH 2}</a:t>
            </a:r>
          </a:p>
          <a:p>
            <a:r>
              <a:rPr lang="en-US" dirty="0"/>
              <a:t>  1 + nodes l + 1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  1 + nodes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+ 1 + nodes l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=PO7hCREWsA0&amp;feature=</a:t>
            </a:r>
            <a:r>
              <a:rPr lang="en-US" dirty="0" err="1"/>
              <a:t>youtu.be&amp;t</a:t>
            </a:r>
            <a:r>
              <a:rPr lang="en-US" dirty="0"/>
              <a:t>=100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also button mashing.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  by induction on </a:t>
            </a:r>
            <a:r>
              <a:rPr lang="en-US" dirty="0" err="1"/>
              <a:t>xs</a:t>
            </a:r>
            <a:r>
              <a:rPr lang="en-US" dirty="0"/>
              <a:t>.</a:t>
            </a:r>
          </a:p>
          <a:p>
            <a:r>
              <a:rPr lang="en-US" dirty="0"/>
              <a:t>P(</a:t>
            </a:r>
            <a:r>
              <a:rPr lang="en-US" dirty="0" err="1"/>
              <a:t>xs</a:t>
            </a:r>
            <a:r>
              <a:rPr lang="en-US" dirty="0"/>
              <a:t>) =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</a:t>
            </a:r>
            <a:r>
              <a:rPr lang="en-US" dirty="0" err="1"/>
              <a:t>xs</a:t>
            </a:r>
            <a:r>
              <a:rPr lang="en-US" dirty="0"/>
              <a:t> @ </a:t>
            </a:r>
            <a:r>
              <a:rPr lang="en-US" dirty="0" err="1"/>
              <a:t>ys</a:t>
            </a:r>
            <a:r>
              <a:rPr lang="en-US" dirty="0"/>
              <a:t>) = length </a:t>
            </a:r>
            <a:r>
              <a:rPr lang="en-US" dirty="0" err="1"/>
              <a:t>xs</a:t>
            </a:r>
            <a:r>
              <a:rPr lang="en-US" dirty="0"/>
              <a:t>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 case: </a:t>
            </a:r>
            <a:r>
              <a:rPr lang="en-US" dirty="0" err="1"/>
              <a:t>xs</a:t>
            </a:r>
            <a:r>
              <a:rPr lang="en-US" dirty="0"/>
              <a:t> = []</a:t>
            </a:r>
          </a:p>
          <a:p>
            <a:r>
              <a:rPr lang="en-US" dirty="0"/>
              <a:t>Show: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([] @ </a:t>
            </a:r>
            <a:r>
              <a:rPr lang="en-US" dirty="0" err="1"/>
              <a:t>ys</a:t>
            </a:r>
            <a:r>
              <a:rPr lang="en-US" dirty="0"/>
              <a:t>) = length []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([]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[]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0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{algebra}</a:t>
            </a:r>
          </a:p>
          <a:p>
            <a:r>
              <a:rPr lang="en-US" dirty="0"/>
              <a:t> 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Inductive case: </a:t>
            </a:r>
            <a:r>
              <a:rPr lang="en-US" dirty="0" err="1"/>
              <a:t>xs</a:t>
            </a:r>
            <a:r>
              <a:rPr lang="en-US" dirty="0"/>
              <a:t> = h :: t</a:t>
            </a:r>
          </a:p>
          <a:p>
            <a:r>
              <a:rPr lang="en-US" dirty="0"/>
              <a:t>(* pause here for </a:t>
            </a:r>
            <a:r>
              <a:rPr lang="en-US" dirty="0" err="1"/>
              <a:t>iclicker</a:t>
            </a:r>
            <a:r>
              <a:rPr lang="en-US" dirty="0"/>
              <a:t>:  what is the IH? *)</a:t>
            </a:r>
          </a:p>
          <a:p>
            <a:r>
              <a:rPr lang="en-US" dirty="0"/>
              <a:t>IH: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(t @ </a:t>
            </a:r>
            <a:r>
              <a:rPr lang="en-US" dirty="0" err="1"/>
              <a:t>ys</a:t>
            </a:r>
            <a:r>
              <a:rPr lang="en-US" dirty="0"/>
              <a:t>) = length t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Show: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((h :: t) @ </a:t>
            </a:r>
            <a:r>
              <a:rPr lang="en-US" dirty="0" err="1"/>
              <a:t>ys</a:t>
            </a:r>
            <a:r>
              <a:rPr lang="en-US" dirty="0"/>
              <a:t>) = length (h :: t)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((h :: t)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evaluation of @ }</a:t>
            </a:r>
          </a:p>
          <a:p>
            <a:r>
              <a:rPr lang="en-US" dirty="0"/>
              <a:t>  length (h :: (t @ </a:t>
            </a:r>
            <a:r>
              <a:rPr lang="en-US" dirty="0" err="1"/>
              <a:t>ys</a:t>
            </a:r>
            <a:r>
              <a:rPr lang="en-US" dirty="0"/>
              <a:t>))</a:t>
            </a:r>
          </a:p>
          <a:p>
            <a:r>
              <a:rPr lang="en-US" dirty="0"/>
              <a:t>=   { evaluation of length }</a:t>
            </a:r>
          </a:p>
          <a:p>
            <a:r>
              <a:rPr lang="en-US" dirty="0"/>
              <a:t>  1 + length (t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IH }</a:t>
            </a:r>
          </a:p>
          <a:p>
            <a:r>
              <a:rPr lang="en-US" dirty="0"/>
              <a:t>  1 + length t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(h :: t)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1 + length t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3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</a:t>
            </a:r>
          </a:p>
          <a:p>
            <a:endParaRPr lang="en-US" dirty="0"/>
          </a:p>
          <a:p>
            <a:r>
              <a:rPr lang="en-US" dirty="0"/>
              <a:t>By extensionality, we need to show:</a:t>
            </a:r>
          </a:p>
          <a:p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((map f) &lt;&lt; (map g)) </a:t>
            </a:r>
            <a:r>
              <a:rPr lang="en-US" dirty="0" err="1"/>
              <a:t>lst</a:t>
            </a:r>
            <a:r>
              <a:rPr lang="en-US" dirty="0"/>
              <a:t> = map (f &lt;&lt; g) </a:t>
            </a:r>
            <a:r>
              <a:rPr lang="en-US" dirty="0" err="1"/>
              <a:t>lst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((map f) &lt;&lt; (map g)) </a:t>
            </a:r>
            <a:r>
              <a:rPr lang="en-US" dirty="0" err="1"/>
              <a:t>lst</a:t>
            </a:r>
            <a:r>
              <a:rPr lang="en-US" dirty="0"/>
              <a:t> 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&lt;&lt; }</a:t>
            </a:r>
          </a:p>
          <a:p>
            <a:r>
              <a:rPr lang="en-US" dirty="0"/>
              <a:t>  (map f) ((map g)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=   { remove </a:t>
            </a:r>
            <a:r>
              <a:rPr lang="en-US" dirty="0" err="1"/>
              <a:t>parens</a:t>
            </a:r>
            <a:r>
              <a:rPr lang="en-US" dirty="0"/>
              <a:t> }</a:t>
            </a:r>
          </a:p>
          <a:p>
            <a:r>
              <a:rPr lang="en-US" dirty="0"/>
              <a:t>  map f (map g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So we need to show: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 so by induction on </a:t>
            </a:r>
            <a:r>
              <a:rPr lang="en-US" dirty="0" err="1"/>
              <a:t>lst</a:t>
            </a:r>
            <a:r>
              <a:rPr lang="en-US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lst</a:t>
            </a:r>
            <a:r>
              <a:rPr lang="en-US" dirty="0"/>
              <a:t>) =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 case: </a:t>
            </a:r>
            <a:r>
              <a:rPr lang="en-US" dirty="0" err="1"/>
              <a:t>lst</a:t>
            </a:r>
            <a:r>
              <a:rPr lang="en-US" dirty="0"/>
              <a:t> =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map f (map g []) =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[])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Inductive case:  </a:t>
            </a:r>
            <a:r>
              <a:rPr lang="en-US" dirty="0" err="1"/>
              <a:t>lst</a:t>
            </a:r>
            <a:r>
              <a:rPr lang="en-US" dirty="0"/>
              <a:t> = h ::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IH: map f (map g t) =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 Show: map f (map g (h :: t)) =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(h :: t))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inner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(g h :: 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outer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f (map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IH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(f &lt;&lt; g) h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first &lt;&lt;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Pictures of Pandas Painting </a:t>
            </a:r>
            <a:r>
              <a:rPr lang="en-US" dirty="0"/>
              <a:t> by They Might Be Giants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 implies P(n+1))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[]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  <a:endParaRPr lang="en-US" sz="3600" dirty="0">
              <a:solidFill>
                <a:schemeClr val="accent6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implies P 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::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, P(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P([])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h ::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P(h :: 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72866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D5D8-9D84-924C-A5E2-D2AA6CF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99F4-2061-1F47-AFCB-D298768F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>
                <a:latin typeface="Cronos Pro" panose="020C0502030403020304" pitchFamily="34" charset="77"/>
              </a:rPr>
              <a:t>Theorem:  </a:t>
            </a:r>
            <a:r>
              <a:rPr lang="en-US" sz="4600" dirty="0" err="1"/>
              <a:t>forall</a:t>
            </a:r>
            <a:r>
              <a:rPr lang="en-US" sz="4600" dirty="0"/>
              <a:t> </a:t>
            </a:r>
            <a:r>
              <a:rPr lang="en-US" sz="4600" dirty="0" err="1"/>
              <a:t>xs</a:t>
            </a:r>
            <a:r>
              <a:rPr lang="en-US" sz="4600" dirty="0"/>
              <a:t> </a:t>
            </a:r>
            <a:r>
              <a:rPr lang="en-US" sz="4600" dirty="0" err="1"/>
              <a:t>ys</a:t>
            </a:r>
            <a:r>
              <a:rPr lang="en-US" sz="4600" dirty="0"/>
              <a:t>, </a:t>
            </a:r>
          </a:p>
          <a:p>
            <a:pPr marL="0" indent="0">
              <a:buNone/>
            </a:pPr>
            <a:r>
              <a:rPr lang="en-US" sz="4600" dirty="0"/>
              <a:t>  length (</a:t>
            </a:r>
            <a:r>
              <a:rPr lang="en-US" sz="4600" dirty="0" err="1"/>
              <a:t>xs</a:t>
            </a:r>
            <a:r>
              <a:rPr lang="en-US" sz="4600" dirty="0"/>
              <a:t> @ </a:t>
            </a:r>
            <a:r>
              <a:rPr lang="en-US" sz="4600" dirty="0" err="1"/>
              <a:t>ys</a:t>
            </a:r>
            <a:r>
              <a:rPr lang="en-US" sz="4600" dirty="0"/>
              <a:t>) = length </a:t>
            </a:r>
            <a:r>
              <a:rPr lang="en-US" sz="4600" dirty="0" err="1"/>
              <a:t>xs</a:t>
            </a:r>
            <a:r>
              <a:rPr lang="en-US" sz="4600" dirty="0"/>
              <a:t> + length </a:t>
            </a:r>
            <a:r>
              <a:rPr lang="en-US" sz="4600" dirty="0" err="1"/>
              <a:t>ys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length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0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_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length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append lst1 lst2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lst1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lst2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ourier"/>
              </a:rPr>
              <a:t> 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|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t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::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 err="1">
                <a:solidFill>
                  <a:srgbClr val="000000"/>
                </a:solidFill>
                <a:latin typeface="Courier"/>
              </a:rPr>
              <a:t>append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t lst2</a:t>
            </a: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(@)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append</a:t>
            </a: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EEFCA-E24E-8F48-AB39-4AFB48E75F7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52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3DD519-2FB0-014D-8217-0D9050F7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A9DC-A90A-3045-8102-FE0DEF33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B6C28B-D61A-6445-8781-6CD7D37A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8D5A3-98DE-C540-A8C1-CB52BF4F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358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</a:t>
            </a:r>
            <a:r>
              <a:rPr lang="en-US" dirty="0" err="1"/>
              <a:t>forall</a:t>
            </a:r>
            <a:r>
              <a:rPr lang="en-US" dirty="0"/>
              <a:t> f g,</a:t>
            </a:r>
          </a:p>
          <a:p>
            <a:pPr marL="0" indent="0">
              <a:buNone/>
            </a:pPr>
            <a:r>
              <a:rPr lang="en-US" dirty="0"/>
              <a:t>  (map f) &lt;&lt; (map g) = map (f &lt;&lt; g)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[]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f 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map f 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8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4EC00-04A0-6048-9CF0-1E6C6D95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59D7-2354-D346-BC9C-89DB98B7F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347CA-54C2-6240-84BA-37DF7FC7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AD7DC-FEDF-C94E-9EA3-A64DB119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tree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Leaf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Node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56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Leaf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and 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v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r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, 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P(l)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and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 implies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Node (l, v, 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then 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t, P(t)</a:t>
            </a:r>
          </a:p>
        </p:txBody>
      </p:sp>
      <p:pic>
        <p:nvPicPr>
          <p:cNvPr id="4" name="Picture 3" descr="WoodenTreeInstallationbyQiuZhiji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22" y="3863181"/>
            <a:ext cx="3610278" cy="27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t, P(t).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Leaf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P(Leaf)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Node (l, v, 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IH1: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IH2: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P(Node (l, v, r))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9742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7" y="930165"/>
            <a:ext cx="9136993" cy="51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F8F-8980-7441-9788-5A87E296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leaves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DAB-4527-CF4B-8FCC-EC21C04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r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leaves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ronos Pro" panose="020C0502030403020304" pitchFamily="34" charset="77"/>
              </a:rPr>
              <a:t>Theorem:  </a:t>
            </a:r>
            <a:r>
              <a:rPr lang="en-US" sz="4000" dirty="0" err="1">
                <a:solidFill>
                  <a:srgbClr val="000000"/>
                </a:solidFill>
                <a:latin typeface="Cronos Pro" panose="020C0502030403020304" pitchFamily="34" charset="77"/>
              </a:rPr>
              <a:t>forall</a:t>
            </a:r>
            <a:r>
              <a:rPr lang="en-US" sz="4000" dirty="0">
                <a:solidFill>
                  <a:srgbClr val="000000"/>
                </a:solidFill>
                <a:latin typeface="Cronos Pro" panose="020C0502030403020304" pitchFamily="34" charset="77"/>
              </a:rPr>
              <a:t> t, leaves t = 1 + nodes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52501-B1A0-2A45-B1A1-E3A143EF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3D492-ABC9-304E-8414-71C855D7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induction principles tell us about</a:t>
            </a:r>
          </a:p>
        </p:txBody>
      </p:sp>
    </p:spTree>
    <p:extLst>
      <p:ext uri="{BB962C8B-B14F-4D97-AF65-F5344CB8AC3E}">
        <p14:creationId xmlns:p14="http://schemas.microsoft.com/office/powerpoint/2010/main" val="255115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Inductive proofs are like recursive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629A01-13FE-DA45-8A66-200C45F8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13066"/>
              </p:ext>
            </p:extLst>
          </p:nvPr>
        </p:nvGraphicFramePr>
        <p:xfrm>
          <a:off x="590844" y="2722135"/>
          <a:ext cx="809595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8652">
                  <a:extLst>
                    <a:ext uri="{9D8B030D-6E8A-4147-A177-3AD203B41FA5}">
                      <a16:colId xmlns:a16="http://schemas.microsoft.com/office/drawing/2014/main" val="2013467774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3711376550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13308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Proofs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Per constructor…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proof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pattern-matching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8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 smaller value…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Use 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Make recursive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12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A6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[Sun 11:00:00 pm] A6 late deadline.  Reminder: submit at least an hour before deadline.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principled.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Induction on natural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Induction on lists and trees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CBCC0-A05E-AD4F-A58D-8D9B212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4160: Formal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B4A8-531A-4B4C-A991-D731B536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Sponsored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3915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07" y="2639220"/>
            <a:ext cx="14351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6258" y="4518820"/>
            <a:ext cx="1697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Thierry </a:t>
            </a:r>
            <a:r>
              <a:rPr lang="en-US" dirty="0" err="1">
                <a:latin typeface="CronosPro-Regular"/>
                <a:cs typeface="CronosPro-Regular"/>
              </a:rPr>
              <a:t>Coquand</a:t>
            </a:r>
            <a:endParaRPr lang="en-US" dirty="0">
              <a:latin typeface="CronosPro-Regular"/>
              <a:cs typeface="CronosPro-Regular"/>
            </a:endParaRPr>
          </a:p>
          <a:p>
            <a:pPr algn="ctr"/>
            <a:r>
              <a:rPr lang="en-US" dirty="0">
                <a:latin typeface="CronosPro-Regular"/>
                <a:cs typeface="CronosPro-Regular"/>
              </a:rPr>
              <a:t>1961 –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545B1-4136-4147-8B21-091AFC98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93" y="2770838"/>
            <a:ext cx="1066800" cy="1616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30D2B-3083-A042-B4F7-E4095C895DFC}"/>
              </a:ext>
            </a:extLst>
          </p:cNvPr>
          <p:cNvSpPr txBox="1"/>
          <p:nvPr/>
        </p:nvSpPr>
        <p:spPr>
          <a:xfrm>
            <a:off x="457200" y="4387202"/>
            <a:ext cx="449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Tool based on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calculus of (inductive) constructions</a:t>
            </a:r>
          </a:p>
        </p:txBody>
      </p:sp>
    </p:spTree>
    <p:extLst>
      <p:ext uri="{BB962C8B-B14F-4D97-AF65-F5344CB8AC3E}">
        <p14:creationId xmlns:p14="http://schemas.microsoft.com/office/powerpoint/2010/main" val="20537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 for program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6" y="2181144"/>
            <a:ext cx="2704885" cy="270488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297193" y="1592208"/>
            <a:ext cx="2861700" cy="1177872"/>
            <a:chOff x="2297193" y="1592208"/>
            <a:chExt cx="2861700" cy="1177872"/>
          </a:xfrm>
        </p:grpSpPr>
        <p:sp>
          <p:nvSpPr>
            <p:cNvPr id="4" name="Rectangle 3"/>
            <p:cNvSpPr/>
            <p:nvPr/>
          </p:nvSpPr>
          <p:spPr>
            <a:xfrm>
              <a:off x="3500573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program</a:t>
              </a:r>
            </a:p>
          </p:txBody>
        </p: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 flipV="1">
              <a:off x="2297193" y="2181144"/>
              <a:ext cx="1203380" cy="58893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472314" y="3719593"/>
            <a:ext cx="2686579" cy="1394925"/>
            <a:chOff x="2472314" y="3719593"/>
            <a:chExt cx="2686579" cy="1394925"/>
          </a:xfrm>
        </p:grpSpPr>
        <p:sp>
          <p:nvSpPr>
            <p:cNvPr id="6" name="Rectangle 5"/>
            <p:cNvSpPr/>
            <p:nvPr/>
          </p:nvSpPr>
          <p:spPr>
            <a:xfrm>
              <a:off x="3500573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theorem</a:t>
              </a:r>
            </a:p>
          </p:txBody>
        </p: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2472314" y="3719593"/>
              <a:ext cx="1028259" cy="80598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158893" y="2181144"/>
            <a:ext cx="2056646" cy="2344438"/>
            <a:chOff x="5158893" y="2181144"/>
            <a:chExt cx="2056646" cy="23444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739" y="2464307"/>
              <a:ext cx="1066800" cy="161636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5158893" y="2181144"/>
              <a:ext cx="989846" cy="91587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5158893" y="3533586"/>
              <a:ext cx="989846" cy="99199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297193" y="3219607"/>
            <a:ext cx="6737352" cy="1894911"/>
            <a:chOff x="2297193" y="3219607"/>
            <a:chExt cx="6737352" cy="1894911"/>
          </a:xfrm>
        </p:grpSpPr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>
              <a:off x="2297193" y="3240373"/>
              <a:ext cx="3851546" cy="3211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10744" y="3219607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guidance with </a:t>
              </a:r>
              <a:r>
                <a:rPr lang="en-US" i="1">
                  <a:latin typeface="CronosPro-Regular"/>
                  <a:cs typeface="CronosPro-Regular"/>
                </a:rPr>
                <a:t>tactics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76225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Proof of theorem</a:t>
              </a:r>
            </a:p>
          </p:txBody>
        </p:sp>
        <p:cxnSp>
          <p:nvCxnSpPr>
            <p:cNvPr id="29" name="Straight Arrow Connector 28"/>
            <p:cNvCxnSpPr>
              <a:stCxn id="7" idx="2"/>
            </p:cNvCxnSpPr>
            <p:nvPr/>
          </p:nvCxnSpPr>
          <p:spPr>
            <a:xfrm>
              <a:off x="6682139" y="4080671"/>
              <a:ext cx="533400" cy="44491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82139" y="1592208"/>
            <a:ext cx="2352406" cy="1177872"/>
            <a:chOff x="6682139" y="1592208"/>
            <a:chExt cx="2352406" cy="1177872"/>
          </a:xfrm>
        </p:grpSpPr>
        <p:sp>
          <p:nvSpPr>
            <p:cNvPr id="32" name="Rectangle 31"/>
            <p:cNvSpPr/>
            <p:nvPr/>
          </p:nvSpPr>
          <p:spPr>
            <a:xfrm>
              <a:off x="7376225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Verified </a:t>
              </a:r>
              <a:r>
                <a:rPr lang="en-US" sz="2400" dirty="0" err="1">
                  <a:latin typeface="CronosPro-Regular"/>
                  <a:cs typeface="CronosPro-Regular"/>
                </a:rPr>
                <a:t>OCaml</a:t>
              </a:r>
              <a:r>
                <a:rPr lang="en-US" sz="2400" dirty="0">
                  <a:latin typeface="CronosPro-Regular"/>
                  <a:cs typeface="CronosPro-Regular"/>
                </a:rPr>
                <a:t> program</a:t>
              </a:r>
            </a:p>
          </p:txBody>
        </p:sp>
        <p:cxnSp>
          <p:nvCxnSpPr>
            <p:cNvPr id="34" name="Straight Arrow Connector 33"/>
            <p:cNvCxnSpPr>
              <a:stCxn id="7" idx="0"/>
            </p:cNvCxnSpPr>
            <p:nvPr/>
          </p:nvCxnSpPr>
          <p:spPr>
            <a:xfrm flipV="1">
              <a:off x="6682139" y="2181144"/>
              <a:ext cx="533400" cy="28316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2496FD-D81E-7446-B157-A9589C95ADD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1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7" y="2332172"/>
            <a:ext cx="8310187" cy="21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89A0-4C0C-2A4D-8B53-1AB22D9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2725-2664-3E47-A8C5-73522B9EB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5617</TotalTime>
  <Words>1430</Words>
  <Application>Microsoft Macintosh PowerPoint</Application>
  <PresentationFormat>On-screen Show (4:3)</PresentationFormat>
  <Paragraphs>273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Courier</vt:lpstr>
      <vt:lpstr>Courier-Bold</vt:lpstr>
      <vt:lpstr>Cronos Pro</vt:lpstr>
      <vt:lpstr>Cronos Pro Regular</vt:lpstr>
      <vt:lpstr>CronosPro-Regular</vt:lpstr>
      <vt:lpstr>Engravers MT</vt:lpstr>
      <vt:lpstr>Mangal</vt:lpstr>
      <vt:lpstr>Wingdings</vt:lpstr>
      <vt:lpstr>Office Theme</vt:lpstr>
      <vt:lpstr>PowerPoint Presentation</vt:lpstr>
      <vt:lpstr>PowerPoint Presentation</vt:lpstr>
      <vt:lpstr>Clicker Question 1</vt:lpstr>
      <vt:lpstr>Review</vt:lpstr>
      <vt:lpstr>CS 4160: Formal Verification</vt:lpstr>
      <vt:lpstr>Coq</vt:lpstr>
      <vt:lpstr>Coq for program verification</vt:lpstr>
      <vt:lpstr>PowerPoint Presentation</vt:lpstr>
      <vt:lpstr>Induction on Lists</vt:lpstr>
      <vt:lpstr>Induction principle on naturals</vt:lpstr>
      <vt:lpstr>Induction principle on lists</vt:lpstr>
      <vt:lpstr>Induction on lists</vt:lpstr>
      <vt:lpstr>Example: length</vt:lpstr>
      <vt:lpstr>Clicker Question 2</vt:lpstr>
      <vt:lpstr>Example: map</vt:lpstr>
      <vt:lpstr>Induction on Trees</vt:lpstr>
      <vt:lpstr>Binary trees</vt:lpstr>
      <vt:lpstr>Induction principle on trees</vt:lpstr>
      <vt:lpstr>Induction on trees</vt:lpstr>
      <vt:lpstr>Example: leaves and nodes</vt:lpstr>
      <vt:lpstr>Induction vs. Recursion</vt:lpstr>
      <vt:lpstr>Induction vs. recursion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549</cp:revision>
  <dcterms:created xsi:type="dcterms:W3CDTF">2014-08-25T19:49:24Z</dcterms:created>
  <dcterms:modified xsi:type="dcterms:W3CDTF">2019-11-13T05:10:28Z</dcterms:modified>
</cp:coreProperties>
</file>