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629" r:id="rId2"/>
    <p:sldId id="664" r:id="rId3"/>
    <p:sldId id="630" r:id="rId4"/>
    <p:sldId id="550" r:id="rId5"/>
    <p:sldId id="551" r:id="rId6"/>
    <p:sldId id="552" r:id="rId7"/>
    <p:sldId id="667" r:id="rId8"/>
    <p:sldId id="666" r:id="rId9"/>
    <p:sldId id="668" r:id="rId10"/>
    <p:sldId id="561" r:id="rId11"/>
    <p:sldId id="587" r:id="rId12"/>
    <p:sldId id="654" r:id="rId13"/>
    <p:sldId id="566" r:id="rId14"/>
    <p:sldId id="655" r:id="rId15"/>
    <p:sldId id="665" r:id="rId16"/>
    <p:sldId id="669" r:id="rId17"/>
    <p:sldId id="670" r:id="rId18"/>
    <p:sldId id="624" r:id="rId19"/>
    <p:sldId id="651" r:id="rId20"/>
    <p:sldId id="601" r:id="rId21"/>
    <p:sldId id="656" r:id="rId22"/>
    <p:sldId id="657" r:id="rId23"/>
    <p:sldId id="659" r:id="rId24"/>
    <p:sldId id="663" r:id="rId25"/>
    <p:sldId id="660" r:id="rId26"/>
    <p:sldId id="62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/>
    <p:restoredTop sz="72104" autoAdjust="0"/>
  </p:normalViewPr>
  <p:slideViewPr>
    <p:cSldViewPr snapToGrid="0" snapToObjects="1">
      <p:cViewPr varScale="1">
        <p:scale>
          <a:sx n="92" d="100"/>
          <a:sy n="92" d="100"/>
        </p:scale>
        <p:origin x="2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3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sigen/lw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Music: 3 copies, start at 10:00:21</a:t>
            </a:r>
          </a:p>
          <a:p>
            <a:endParaRPr lang="en-US" baseline="0" dirty="0"/>
          </a:p>
          <a:p>
            <a:r>
              <a:rPr lang="en-US" baseline="0" dirty="0"/>
              <a:t>I chose this music because we’re going to talk about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35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implementation in [</a:t>
            </a:r>
            <a:r>
              <a:rPr lang="en-US" dirty="0" err="1"/>
              <a:t>demo.ml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0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Pingali</a:t>
            </a:r>
            <a:r>
              <a:rPr lang="en-US" dirty="0"/>
              <a:t> actually brought that sword to PhD defenses (at least once that I saw).</a:t>
            </a:r>
          </a:p>
          <a:p>
            <a:r>
              <a:rPr lang="en-US" dirty="0" err="1"/>
              <a:t>Reppy’s</a:t>
            </a:r>
            <a:r>
              <a:rPr lang="en-US" dirty="0"/>
              <a:t> advisor was Tim Teitelbaum, who started </a:t>
            </a:r>
            <a:r>
              <a:rPr lang="en-US" dirty="0" err="1"/>
              <a:t>GrammaTech</a:t>
            </a:r>
            <a:r>
              <a:rPr lang="en-US" dirty="0"/>
              <a:t> here in Ithaca, and who taught the very first 3110 ever here at Cornell (see the textbook’s history page).</a:t>
            </a:r>
          </a:p>
          <a:p>
            <a:r>
              <a:rPr lang="en-US" dirty="0"/>
              <a:t>Teitelbaum’s grand-advisor was Dijkstra.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9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utop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Stdlib.input_char</a:t>
            </a:r>
            <a:r>
              <a:rPr lang="en-US" dirty="0"/>
              <a:t>;;</a:t>
            </a:r>
          </a:p>
          <a:p>
            <a:r>
              <a:rPr lang="en-US" dirty="0"/>
              <a:t>let c = </a:t>
            </a:r>
            <a:r>
              <a:rPr lang="en-US" dirty="0" err="1"/>
              <a:t>Stdlib</a:t>
            </a:r>
            <a:r>
              <a:rPr lang="en-US" dirty="0"/>
              <a:t>.(</a:t>
            </a:r>
            <a:r>
              <a:rPr lang="en-US" dirty="0" err="1"/>
              <a:t>input_char</a:t>
            </a:r>
            <a:r>
              <a:rPr lang="en-US" dirty="0"/>
              <a:t> stdin);;</a:t>
            </a:r>
          </a:p>
          <a:p>
            <a:r>
              <a:rPr lang="en-US" dirty="0"/>
              <a:t>c;;</a:t>
            </a:r>
          </a:p>
          <a:p>
            <a:endParaRPr lang="en-US" dirty="0"/>
          </a:p>
          <a:p>
            <a:r>
              <a:rPr lang="en-US" dirty="0"/>
              <a:t>vs.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#require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lwt.unix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Lwt_io.read_char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 (* returns a promise *)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pc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Lwt_io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read_char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stdin);;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pc;; (* wait, did the type of [pc] change? *)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p, r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();;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p;;  (* C-c *)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UTop.set_auto_run_lwt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false;;  (* turn off eager resolution of promises *)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p;;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pc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Lwt_io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read_char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stdin);;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 type a character *)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pc;;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Lwt.state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pc;;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0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17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utop</a:t>
            </a:r>
            <a:r>
              <a:rPr lang="en-US" dirty="0"/>
              <a:t>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Lwt_io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Lwt.bind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read_line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stdin)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(fun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"You typed %S"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Lwt.Infix</a:t>
            </a:r>
            <a:r>
              <a:rPr lang="en-US" dirty="0"/>
              <a:t>;;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read_line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stdin &gt;&gt;= fun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"You typed %S"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1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textbook </a:t>
            </a:r>
            <a:r>
              <a:rPr lang="en-US"/>
              <a:t>for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02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9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3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"light weight threads":  horrible, hysterical/historical name.  They aren't threads.</a:t>
            </a:r>
          </a:p>
          <a:p>
            <a:r>
              <a:rPr lang="en-US" dirty="0"/>
              <a:t>[</a:t>
            </a:r>
            <a:r>
              <a:rPr lang="en-US" dirty="0">
                <a:hlinkClick r:id="rId3"/>
              </a:rPr>
              <a:t>https://github.com/ocsigen/lwt</a:t>
            </a:r>
            <a:r>
              <a:rPr lang="en-US" dirty="0"/>
              <a:t>]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much of the current manual refers to 'a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"lightweight threads" or just "threads." This will be fixed in the new manual. 'a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promise, and has nothing to do with system or preemptive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9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terminology itself has evolved over time, leading to lots of synonyms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#require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p, r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(p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r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Lwt.state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Lwt.wakeup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42;;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Lwt.state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Lwt.wakeup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42;; (* can’t fill again *)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(p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r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Lwt.wakeup_exn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(Failure "nope");;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Lwt.state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7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68514"/>
          </a:xfrm>
        </p:spPr>
        <p:txBody>
          <a:bodyPr>
            <a:normAutofit/>
          </a:bodyPr>
          <a:lstStyle/>
          <a:p>
            <a:r>
              <a:rPr lang="en-US" dirty="0"/>
              <a:t>Today’s music:  </a:t>
            </a:r>
            <a:r>
              <a:rPr lang="en-US" i="1" dirty="0"/>
              <a:t>Call Me Maybe </a:t>
            </a:r>
            <a:r>
              <a:rPr lang="en-US" dirty="0"/>
              <a:t>by Carly Rae Jepsen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50745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Computation that promises to produce a value sometime in the future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Aka:</a:t>
            </a:r>
          </a:p>
          <a:p>
            <a:r>
              <a:rPr lang="en-US" dirty="0"/>
              <a:t>future</a:t>
            </a:r>
          </a:p>
          <a:p>
            <a:r>
              <a:rPr lang="en-US" dirty="0"/>
              <a:t>delayed</a:t>
            </a:r>
          </a:p>
          <a:p>
            <a:r>
              <a:rPr lang="en-US" dirty="0"/>
              <a:t>deferred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" pitchFamily="2" charset="0"/>
              </a:rPr>
              <a:t>Lwt</a:t>
            </a:r>
            <a:r>
              <a:rPr lang="en-US" b="1" dirty="0">
                <a:latin typeface="Courier" pitchFamily="2" charset="0"/>
              </a:rPr>
              <a:t>: </a:t>
            </a:r>
            <a:r>
              <a:rPr lang="en-US" dirty="0" err="1"/>
              <a:t>OCaml</a:t>
            </a:r>
            <a:r>
              <a:rPr lang="en-US" dirty="0"/>
              <a:t> library for promises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3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promise</a:t>
            </a:r>
            <a:r>
              <a:rPr lang="en-US" dirty="0"/>
              <a:t> – </a:t>
            </a:r>
            <a:r>
              <a:rPr lang="en-US" b="1" dirty="0">
                <a:latin typeface="Courier"/>
                <a:cs typeface="Courier"/>
              </a:rPr>
              <a:t>'a </a:t>
            </a:r>
            <a:r>
              <a:rPr lang="en-US" b="1" dirty="0" err="1">
                <a:latin typeface="Courier"/>
                <a:cs typeface="Courier"/>
              </a:rPr>
              <a:t>Lwt.t</a:t>
            </a:r>
            <a:r>
              <a:rPr lang="en-US" dirty="0"/>
              <a:t> – is like a box:</a:t>
            </a:r>
          </a:p>
          <a:p>
            <a:r>
              <a:rPr lang="en-US" dirty="0"/>
              <a:t>It starts out empty</a:t>
            </a:r>
          </a:p>
          <a:p>
            <a:r>
              <a:rPr lang="en-US" dirty="0"/>
              <a:t>At some point in the future, it could be filled with a value of type </a:t>
            </a:r>
            <a:r>
              <a:rPr lang="en-US" b="1" dirty="0">
                <a:latin typeface="Courier"/>
                <a:cs typeface="Courier"/>
              </a:rPr>
              <a:t>'a</a:t>
            </a:r>
          </a:p>
          <a:p>
            <a:r>
              <a:rPr lang="en-US" dirty="0"/>
              <a:t>Once it's filled, the box's contents can never be changed ("write once")</a:t>
            </a:r>
          </a:p>
        </p:txBody>
      </p:sp>
      <p:pic>
        <p:nvPicPr>
          <p:cNvPr id="8" name="Picture 7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54" y="0"/>
            <a:ext cx="1958946" cy="16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resolver</a:t>
            </a:r>
            <a:r>
              <a:rPr lang="en-US" dirty="0"/>
              <a:t> – </a:t>
            </a:r>
            <a:r>
              <a:rPr lang="en-US" b="1" dirty="0">
                <a:latin typeface="Courier" pitchFamily="2" charset="0"/>
              </a:rPr>
              <a:t>'a </a:t>
            </a:r>
            <a:r>
              <a:rPr lang="en-US" b="1" dirty="0" err="1">
                <a:latin typeface="Courier" pitchFamily="2" charset="0"/>
              </a:rPr>
              <a:t>Lwt.u</a:t>
            </a:r>
            <a:r>
              <a:rPr lang="en-US" dirty="0"/>
              <a:t> – is what fills the 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Terminology:</a:t>
            </a:r>
          </a:p>
          <a:p>
            <a:r>
              <a:rPr lang="en-US" dirty="0"/>
              <a:t>promise is </a:t>
            </a:r>
            <a:r>
              <a:rPr lang="en-US" b="1" dirty="0">
                <a:solidFill>
                  <a:schemeClr val="accent1"/>
                </a:solidFill>
              </a:rPr>
              <a:t>pending </a:t>
            </a:r>
            <a:r>
              <a:rPr lang="en-US" dirty="0"/>
              <a:t>aka sleeping:  box is empty</a:t>
            </a:r>
          </a:p>
          <a:p>
            <a:r>
              <a:rPr lang="en-US" dirty="0"/>
              <a:t>promise is </a:t>
            </a:r>
            <a:r>
              <a:rPr lang="en-US" b="1" dirty="0">
                <a:solidFill>
                  <a:schemeClr val="accent1"/>
                </a:solidFill>
              </a:rPr>
              <a:t>resolved</a:t>
            </a:r>
            <a:r>
              <a:rPr lang="en-US" dirty="0"/>
              <a:t> aka returned:  box is full</a:t>
            </a:r>
          </a:p>
          <a:p>
            <a:r>
              <a:rPr lang="en-US" dirty="0"/>
              <a:t>promise is </a:t>
            </a:r>
            <a:r>
              <a:rPr lang="en-US" b="1" dirty="0">
                <a:solidFill>
                  <a:schemeClr val="accent1"/>
                </a:solidFill>
              </a:rPr>
              <a:t>rejected</a:t>
            </a:r>
            <a:r>
              <a:rPr lang="en-US" dirty="0"/>
              <a:t> aka failed:  box contains </a:t>
            </a:r>
            <a:r>
              <a:rPr lang="en-US" dirty="0" err="1"/>
              <a:t>exn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54" y="0"/>
            <a:ext cx="1958946" cy="1632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B9089-994D-3248-AA53-3A23344F82CE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93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8FF825-65DE-4646-8ACD-75CA958D2291}"/>
              </a:ext>
            </a:extLst>
          </p:cNvPr>
          <p:cNvSpPr/>
          <p:nvPr/>
        </p:nvSpPr>
        <p:spPr>
          <a:xfrm>
            <a:off x="1267690" y="2161309"/>
            <a:ext cx="2265218" cy="22652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ronosPro-Regular"/>
                <a:cs typeface="CronosPro-Regular"/>
              </a:rPr>
              <a:t>pending</a:t>
            </a:r>
            <a:r>
              <a:rPr lang="en-US" sz="3200" i="1" dirty="0" err="1">
                <a:latin typeface="Cronos Pro" panose="020C0502030403020304" pitchFamily="34" charset="77"/>
                <a:cs typeface="CronosPro-Regular"/>
              </a:rPr>
              <a:t>aka</a:t>
            </a:r>
            <a:br>
              <a:rPr lang="en-US" sz="3200" dirty="0">
                <a:latin typeface="CronosPro-Regular"/>
                <a:cs typeface="CronosPro-Regular"/>
              </a:rPr>
            </a:br>
            <a:r>
              <a:rPr lang="en-US" sz="3200" dirty="0">
                <a:latin typeface="CronosPro-Regular"/>
                <a:cs typeface="CronosPro-Regular"/>
              </a:rPr>
              <a:t>sleeping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71FA9-DDDB-8640-AAFD-DC443B0BD777}"/>
              </a:ext>
            </a:extLst>
          </p:cNvPr>
          <p:cNvSpPr/>
          <p:nvPr/>
        </p:nvSpPr>
        <p:spPr>
          <a:xfrm>
            <a:off x="5451763" y="214746"/>
            <a:ext cx="2265218" cy="22652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ronosPro-Regular"/>
                <a:cs typeface="CronosPro-Regular"/>
              </a:rPr>
              <a:t>resolved</a:t>
            </a:r>
            <a:r>
              <a:rPr lang="en-US" sz="3200" i="1" dirty="0" err="1">
                <a:latin typeface="Cronos Pro" panose="020C0502030403020304" pitchFamily="34" charset="77"/>
                <a:cs typeface="CronosPro-Regular"/>
              </a:rPr>
              <a:t>aka</a:t>
            </a:r>
            <a:endParaRPr lang="en-US" sz="3200" i="1" dirty="0">
              <a:latin typeface="Cronos Pro" panose="020C0502030403020304" pitchFamily="34" charset="77"/>
              <a:cs typeface="CronosPro-Regular"/>
            </a:endParaRPr>
          </a:p>
          <a:p>
            <a:pPr algn="ctr"/>
            <a:r>
              <a:rPr lang="en-US" sz="3200" dirty="0">
                <a:latin typeface="CronosPro-Regular"/>
                <a:cs typeface="CronosPro-Regular"/>
              </a:rPr>
              <a:t>returned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DD8BAC-A966-2041-8510-E3B0556CDE4F}"/>
              </a:ext>
            </a:extLst>
          </p:cNvPr>
          <p:cNvSpPr/>
          <p:nvPr/>
        </p:nvSpPr>
        <p:spPr>
          <a:xfrm>
            <a:off x="5451763" y="3775364"/>
            <a:ext cx="2265218" cy="22652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rejected</a:t>
            </a:r>
          </a:p>
          <a:p>
            <a:pPr algn="ctr"/>
            <a:r>
              <a:rPr lang="en-US" sz="3200" i="1" dirty="0">
                <a:latin typeface="Cronos Pro" panose="020C0502030403020304" pitchFamily="34" charset="77"/>
                <a:cs typeface="CronosPro-Regular"/>
              </a:rPr>
              <a:t>aka</a:t>
            </a:r>
          </a:p>
          <a:p>
            <a:pPr algn="ctr"/>
            <a:r>
              <a:rPr lang="en-US" sz="3200" dirty="0">
                <a:latin typeface="CronosPro-Regular"/>
                <a:cs typeface="CronosPro-Regular"/>
              </a:rPr>
              <a:t>failed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737900-BACF-8641-86FD-8A35D71307DE}"/>
              </a:ext>
            </a:extLst>
          </p:cNvPr>
          <p:cNvCxnSpPr>
            <a:endCxn id="5" idx="2"/>
          </p:cNvCxnSpPr>
          <p:nvPr/>
        </p:nvCxnSpPr>
        <p:spPr>
          <a:xfrm flipV="1">
            <a:off x="3262745" y="1347355"/>
            <a:ext cx="2189018" cy="1132609"/>
          </a:xfrm>
          <a:prstGeom prst="straightConnector1">
            <a:avLst/>
          </a:prstGeom>
          <a:ln w="38100"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D74D8C-B00F-9B42-AF0E-6B9A4BB7D52E}"/>
              </a:ext>
            </a:extLst>
          </p:cNvPr>
          <p:cNvCxnSpPr/>
          <p:nvPr/>
        </p:nvCxnSpPr>
        <p:spPr>
          <a:xfrm>
            <a:off x="3262745" y="4156364"/>
            <a:ext cx="2189018" cy="751609"/>
          </a:xfrm>
          <a:prstGeom prst="straightConnector1">
            <a:avLst/>
          </a:prstGeom>
          <a:ln w="38100"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2DA5B8-973C-4D49-877B-C1BFCD5AC447}"/>
              </a:ext>
            </a:extLst>
          </p:cNvPr>
          <p:cNvSpPr txBox="1"/>
          <p:nvPr/>
        </p:nvSpPr>
        <p:spPr>
          <a:xfrm>
            <a:off x="3161567" y="138021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resolve/wakeup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04B58-60DF-5640-A054-785A76A7DCEE}"/>
              </a:ext>
            </a:extLst>
          </p:cNvPr>
          <p:cNvSpPr txBox="1"/>
          <p:nvPr/>
        </p:nvSpPr>
        <p:spPr>
          <a:xfrm>
            <a:off x="3005273" y="4745958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reject/</a:t>
            </a:r>
            <a:r>
              <a:rPr lang="en-US" dirty="0" err="1">
                <a:latin typeface="CronosPro-Regular"/>
                <a:cs typeface="CronosPro-Regular"/>
              </a:rPr>
              <a:t>wakeup_exn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809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77DF2A-5CA2-5340-AAA8-084601CC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signature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D5D469-1D94-2641-95AD-7A65C29F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(** A signature for </a:t>
            </a:r>
            <a:r>
              <a:rPr lang="en-US" sz="2200" dirty="0" err="1">
                <a:solidFill>
                  <a:srgbClr val="565656"/>
                </a:solidFill>
                <a:latin typeface="Courier" pitchFamily="2" charset="0"/>
              </a:rPr>
              <a:t>Lwt</a:t>
            </a: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-style promises,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    with better names *)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Promise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sig</a:t>
            </a:r>
            <a:endParaRPr lang="en-US" sz="2200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promise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resolver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state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   Pending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Resolved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of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Rejected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of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" pitchFamily="2" charset="0"/>
              </a:rPr>
              <a:t>exn</a:t>
            </a:r>
            <a:br>
              <a:rPr lang="en-US" sz="2200" dirty="0">
                <a:solidFill>
                  <a:srgbClr val="000000"/>
                </a:solidFill>
                <a:latin typeface="Courier" pitchFamily="2" charset="0"/>
              </a:rPr>
            </a:br>
            <a:endParaRPr lang="en-US" sz="22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(** [state p] is the state of the promise *)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state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promise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state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000000"/>
                </a:solidFill>
                <a:latin typeface="Courier" pitchFamily="2" charset="0"/>
              </a:rPr>
            </a:br>
            <a:endParaRPr lang="en-US" sz="220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9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77DF2A-5CA2-5340-AAA8-084601CC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signature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D5D469-1D94-2641-95AD-7A65C29F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(** [resolve r x] resolves the promise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  [p] associated with [r] with value [x].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  Requires: [p] is pending. *)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resolve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resolver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unit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(** [reject r x] rejects the promise [p]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  associated with [r] with exception [x].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  Requires: [p] is pending. *)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reject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resolver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exn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unit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77DF2A-5CA2-5340-AAA8-084601CC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signature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D5D469-1D94-2641-95AD-7A65C29F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(** [make ()] is a new promise and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      resolver. The promise is pending. *)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make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unit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promise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resolver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000000"/>
                </a:solidFill>
                <a:latin typeface="Courier" pitchFamily="2" charset="0"/>
              </a:rPr>
            </a:br>
            <a:endParaRPr lang="en-US" sz="22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(** [return x] is a new promise that is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      already resolved with value [x]. *)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return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promise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sz="2200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F4211-20B0-ED4B-82C5-079DC1E40225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0614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 on Cornell history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6636327" cy="4525963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ivars</a:t>
            </a:r>
            <a:r>
              <a:rPr lang="fr-FR" dirty="0"/>
              <a:t> = </a:t>
            </a:r>
            <a:r>
              <a:rPr lang="fr-FR" dirty="0" err="1"/>
              <a:t>promises+resolvers</a:t>
            </a:r>
            <a:endParaRPr lang="fr-FR" dirty="0"/>
          </a:p>
          <a:p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in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Id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Arvind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, Nikhil, and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Pingali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1986]</a:t>
            </a:r>
          </a:p>
          <a:p>
            <a:pPr lvl="1"/>
            <a:r>
              <a:rPr lang="fr-FR" dirty="0" err="1"/>
              <a:t>Keshav</a:t>
            </a:r>
            <a:r>
              <a:rPr lang="fr-FR" dirty="0"/>
              <a:t> </a:t>
            </a:r>
            <a:r>
              <a:rPr lang="fr-FR" dirty="0" err="1"/>
              <a:t>Pingali</a:t>
            </a:r>
            <a:r>
              <a:rPr lang="fr-FR" dirty="0"/>
              <a:t>, Cornell CS prof 1986-2006</a:t>
            </a:r>
          </a:p>
          <a:p>
            <a:r>
              <a:rPr lang="fr-FR" dirty="0" err="1"/>
              <a:t>Implemented</a:t>
            </a:r>
            <a:r>
              <a:rPr lang="fr-FR" dirty="0"/>
              <a:t> in </a:t>
            </a:r>
            <a:r>
              <a:rPr lang="fr-FR" i="1" dirty="0"/>
              <a:t>Concurrent ML</a:t>
            </a:r>
            <a:r>
              <a:rPr lang="fr-FR" dirty="0"/>
              <a:t> by John </a:t>
            </a:r>
            <a:r>
              <a:rPr lang="fr-FR" dirty="0" err="1"/>
              <a:t>Reppy</a:t>
            </a:r>
            <a:r>
              <a:rPr lang="fr-FR" dirty="0"/>
              <a:t> (</a:t>
            </a:r>
            <a:r>
              <a:rPr lang="fr-FR" dirty="0" err="1"/>
              <a:t>Cornell</a:t>
            </a:r>
            <a:r>
              <a:rPr lang="fr-FR" dirty="0"/>
              <a:t> </a:t>
            </a:r>
            <a:r>
              <a:rPr lang="fr-FR" dirty="0" err="1"/>
              <a:t>PhD</a:t>
            </a:r>
            <a:r>
              <a:rPr lang="fr-FR" dirty="0"/>
              <a:t> 1992)</a:t>
            </a:r>
            <a:endParaRPr lang="fr-FR" i="1" dirty="0"/>
          </a:p>
        </p:txBody>
      </p:sp>
      <p:pic>
        <p:nvPicPr>
          <p:cNvPr id="2" name="Picture 1" descr="pingal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81" y="1966952"/>
            <a:ext cx="1524000" cy="2032000"/>
          </a:xfrm>
          <a:prstGeom prst="rect">
            <a:avLst/>
          </a:prstGeom>
        </p:spPr>
      </p:pic>
      <p:pic>
        <p:nvPicPr>
          <p:cNvPr id="3" name="Picture 2" descr="jh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81" y="4228622"/>
            <a:ext cx="1524000" cy="22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6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A81B-E380-A44B-8555-42BF97D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Lwt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F269-67D1-544F-AC33-8F626C0F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Typical use of library is to do asynchronous I/O</a:t>
            </a:r>
          </a:p>
          <a:p>
            <a:r>
              <a:rPr lang="en-US" dirty="0"/>
              <a:t>Launch an I/O operation as a promise</a:t>
            </a:r>
          </a:p>
          <a:p>
            <a:r>
              <a:rPr lang="en-US" dirty="0"/>
              <a:t>OS helps to resolve promise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Source of parallelism:  OS, not </a:t>
            </a:r>
            <a:r>
              <a:rPr lang="en-US" dirty="0" err="1"/>
              <a:t>OCaml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475EA-90D9-364E-98C6-99132362733F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956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B741-08BE-584D-BE7E-6E9B9907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44DF4-BFAA-E941-9EA3-D0FA6E8D6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❄️❄️❄️ Today’s questions will not count for attendance points ❄️❄️❄️</a:t>
            </a:r>
          </a:p>
        </p:txBody>
      </p:sp>
    </p:spTree>
    <p:extLst>
      <p:ext uri="{BB962C8B-B14F-4D97-AF65-F5344CB8AC3E}">
        <p14:creationId xmlns:p14="http://schemas.microsoft.com/office/powerpoint/2010/main" val="310229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me maybe?</a:t>
            </a:r>
          </a:p>
        </p:txBody>
      </p:sp>
    </p:spTree>
    <p:extLst>
      <p:ext uri="{BB962C8B-B14F-4D97-AF65-F5344CB8AC3E}">
        <p14:creationId xmlns:p14="http://schemas.microsoft.com/office/powerpoint/2010/main" val="139940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A955B6-8CBD-D240-9495-49EF7094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Promises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B8D53-E125-AB41-90C5-188D1EA0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program has many promises "in flight"?</a:t>
            </a:r>
          </a:p>
          <a:p>
            <a:r>
              <a:rPr lang="en-US" dirty="0"/>
              <a:t>Web server handling many client</a:t>
            </a:r>
          </a:p>
          <a:p>
            <a:r>
              <a:rPr lang="en-US" dirty="0"/>
              <a:t>Spreadsheet updating many cells</a:t>
            </a:r>
          </a:p>
          <a:p>
            <a:r>
              <a:rPr lang="en-US" dirty="0"/>
              <a:t>Game updating many enemies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a way to manage dependencies of computations upon promises…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FCFB5-4C9A-E543-B6FB-4977BCE8384E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9461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AC3F-15D6-6948-8295-E745F08D8F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7982" y="1662545"/>
            <a:ext cx="7938655" cy="4177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bind </a:t>
            </a:r>
            <a:r>
              <a:rPr lang="en-US" sz="4800" b="1" dirty="0">
                <a:solidFill>
                  <a:schemeClr val="accent1"/>
                </a:solidFill>
                <a:latin typeface="Courier" pitchFamily="2" charset="0"/>
              </a:rPr>
              <a:t>promise</a:t>
            </a:r>
            <a:r>
              <a:rPr lang="en-US" sz="4800" b="1" dirty="0">
                <a:latin typeface="Courier" pitchFamily="2" charset="0"/>
              </a:rPr>
              <a:t> </a:t>
            </a:r>
            <a:r>
              <a:rPr lang="en-US" sz="4800" b="1" dirty="0">
                <a:solidFill>
                  <a:schemeClr val="accent3"/>
                </a:solidFill>
                <a:latin typeface="Courier" pitchFamily="2" charset="0"/>
              </a:rPr>
              <a:t>callback</a:t>
            </a:r>
          </a:p>
          <a:p>
            <a:pPr marL="0" indent="0">
              <a:buNone/>
            </a:pPr>
            <a:endParaRPr lang="en-US" sz="48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bind :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  <a:latin typeface="Courier" pitchFamily="2" charset="0"/>
              </a:rPr>
              <a:t>'a </a:t>
            </a:r>
            <a:r>
              <a:rPr lang="en-US" sz="4800" b="1" dirty="0" err="1">
                <a:solidFill>
                  <a:schemeClr val="accent1"/>
                </a:solidFill>
                <a:latin typeface="Courier" pitchFamily="2" charset="0"/>
              </a:rPr>
              <a:t>Lwt.t</a:t>
            </a:r>
            <a:r>
              <a:rPr lang="en-US" sz="4800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-&gt; </a:t>
            </a:r>
            <a:r>
              <a:rPr lang="en-US" sz="4800" b="1" dirty="0">
                <a:solidFill>
                  <a:schemeClr val="accent3"/>
                </a:solidFill>
                <a:latin typeface="Courier" pitchFamily="2" charset="0"/>
              </a:rPr>
              <a:t>('a -&gt; 'b </a:t>
            </a:r>
            <a:r>
              <a:rPr lang="en-US" sz="4800" b="1" dirty="0" err="1">
                <a:solidFill>
                  <a:schemeClr val="accent3"/>
                </a:solidFill>
                <a:latin typeface="Courier" pitchFamily="2" charset="0"/>
              </a:rPr>
              <a:t>Lwt.t</a:t>
            </a:r>
            <a:r>
              <a:rPr lang="en-US" sz="4800" b="1" dirty="0">
                <a:solidFill>
                  <a:schemeClr val="accent3"/>
                </a:solidFill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-&gt; 'b </a:t>
            </a:r>
            <a:r>
              <a:rPr lang="en-US" sz="4800" b="1" dirty="0" err="1">
                <a:latin typeface="Courier" pitchFamily="2" charset="0"/>
              </a:rPr>
              <a:t>Lwt.t</a:t>
            </a:r>
            <a:endParaRPr lang="en-US" sz="48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17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AC3F-15D6-6948-8295-E745F08D8F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7982" y="1662545"/>
            <a:ext cx="7938655" cy="4177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  <a:latin typeface="Courier" pitchFamily="2" charset="0"/>
              </a:rPr>
              <a:t>promise</a:t>
            </a:r>
            <a:r>
              <a:rPr lang="en-US" sz="4800" b="1" dirty="0">
                <a:latin typeface="Courier" pitchFamily="2" charset="0"/>
              </a:rPr>
              <a:t> &gt;&gt;= </a:t>
            </a:r>
            <a:r>
              <a:rPr lang="en-US" sz="4800" b="1" dirty="0">
                <a:solidFill>
                  <a:schemeClr val="accent3"/>
                </a:solidFill>
                <a:latin typeface="Courier" pitchFamily="2" charset="0"/>
              </a:rPr>
              <a:t>callback</a:t>
            </a:r>
          </a:p>
          <a:p>
            <a:pPr marL="0" indent="0">
              <a:buNone/>
            </a:pPr>
            <a:endParaRPr lang="en-US" sz="48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(&gt;&gt;=) :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  <a:latin typeface="Courier" pitchFamily="2" charset="0"/>
              </a:rPr>
              <a:t>'a </a:t>
            </a:r>
            <a:r>
              <a:rPr lang="en-US" sz="4800" b="1" dirty="0" err="1">
                <a:solidFill>
                  <a:schemeClr val="accent1"/>
                </a:solidFill>
                <a:latin typeface="Courier" pitchFamily="2" charset="0"/>
              </a:rPr>
              <a:t>Lwt.t</a:t>
            </a:r>
            <a:r>
              <a:rPr lang="en-US" sz="4800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-&gt; </a:t>
            </a:r>
            <a:r>
              <a:rPr lang="en-US" sz="4800" b="1" dirty="0">
                <a:solidFill>
                  <a:schemeClr val="accent3"/>
                </a:solidFill>
                <a:latin typeface="Courier" pitchFamily="2" charset="0"/>
              </a:rPr>
              <a:t>('a -&gt; 'b </a:t>
            </a:r>
            <a:r>
              <a:rPr lang="en-US" sz="4800" b="1" dirty="0" err="1">
                <a:solidFill>
                  <a:schemeClr val="accent3"/>
                </a:solidFill>
                <a:latin typeface="Courier" pitchFamily="2" charset="0"/>
              </a:rPr>
              <a:t>Lwt.t</a:t>
            </a:r>
            <a:r>
              <a:rPr lang="en-US" sz="4800" b="1" dirty="0">
                <a:solidFill>
                  <a:schemeClr val="accent3"/>
                </a:solidFill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-&gt; 'b </a:t>
            </a:r>
            <a:r>
              <a:rPr lang="en-US" sz="4800" b="1" dirty="0" err="1">
                <a:latin typeface="Courier" pitchFamily="2" charset="0"/>
              </a:rPr>
              <a:t>Lwt.t</a:t>
            </a:r>
            <a:endParaRPr lang="en-US" sz="4800" b="1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A3893-22D7-A94F-8987-B9BAD3B617DB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175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AA3A-7618-BC4E-A0FF-22A02446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B81E-8E0C-F547-B7E8-C1F45400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Store a list of callbacks with each promise</a:t>
            </a:r>
          </a:p>
          <a:p>
            <a:r>
              <a:rPr lang="en-US" dirty="0"/>
              <a:t>After promise is resolved, </a:t>
            </a:r>
            <a:r>
              <a:rPr lang="en-US" dirty="0" err="1"/>
              <a:t>Lwt</a:t>
            </a:r>
            <a:r>
              <a:rPr lang="en-US" dirty="0"/>
              <a:t> runs callbacks</a:t>
            </a:r>
          </a:p>
          <a:p>
            <a:r>
              <a:rPr lang="en-US" dirty="0"/>
              <a:t>If promise never resolved (or fails), no callback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FA804-A4D5-EE47-8132-3D245B35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418663"/>
            <a:ext cx="1735015" cy="17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36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AA3A-7618-BC4E-A0FF-22A02446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B81E-8E0C-F547-B7E8-C1F45400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Single-threaded:  </a:t>
            </a:r>
            <a:r>
              <a:rPr lang="en-US" dirty="0"/>
              <a:t>only one callback running at a time</a:t>
            </a:r>
          </a:p>
          <a:p>
            <a:r>
              <a:rPr lang="en-US" dirty="0">
                <a:solidFill>
                  <a:schemeClr val="accent1"/>
                </a:solidFill>
              </a:rPr>
              <a:t>Cooperative:  </a:t>
            </a:r>
            <a:r>
              <a:rPr lang="en-US" dirty="0"/>
              <a:t>callbacks run to completion</a:t>
            </a:r>
          </a:p>
          <a:p>
            <a:r>
              <a:rPr lang="en-US" dirty="0">
                <a:solidFill>
                  <a:schemeClr val="accent1"/>
                </a:solidFill>
              </a:rPr>
              <a:t>Nondeterministic:  </a:t>
            </a:r>
            <a:r>
              <a:rPr lang="en-US" dirty="0"/>
              <a:t>unspecified which runs first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1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/>
              <a:t>MS3 due in 1 week</a:t>
            </a: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resolved.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86609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Previously in 3110:  </a:t>
            </a:r>
            <a:r>
              <a:rPr lang="en-US" dirty="0"/>
              <a:t>Advanced functional programming</a:t>
            </a:r>
          </a:p>
          <a:p>
            <a:r>
              <a:rPr lang="en-US" dirty="0"/>
              <a:t>Streams</a:t>
            </a:r>
          </a:p>
          <a:p>
            <a:r>
              <a:rPr lang="en-US" dirty="0"/>
              <a:t>Laziness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</a:p>
          <a:p>
            <a:r>
              <a:rPr lang="en-US" dirty="0">
                <a:solidFill>
                  <a:schemeClr val="accent1"/>
                </a:solidFill>
              </a:rPr>
              <a:t>Promises: </a:t>
            </a:r>
            <a:r>
              <a:rPr lang="en-US" dirty="0"/>
              <a:t>a data structure and (functional) programming paradigm for concurrency</a:t>
            </a:r>
          </a:p>
        </p:txBody>
      </p:sp>
    </p:spTree>
    <p:extLst>
      <p:ext uri="{BB962C8B-B14F-4D97-AF65-F5344CB8AC3E}">
        <p14:creationId xmlns:p14="http://schemas.microsoft.com/office/powerpoint/2010/main" val="356963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Networks have multiple computers	</a:t>
            </a:r>
          </a:p>
          <a:p>
            <a:r>
              <a:rPr lang="en-US" dirty="0"/>
              <a:t>Computers have multiple processors</a:t>
            </a:r>
          </a:p>
          <a:p>
            <a:r>
              <a:rPr lang="en-US" dirty="0"/>
              <a:t>Processors have multiple cores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...all working semi-independently</a:t>
            </a:r>
          </a:p>
          <a:p>
            <a:pPr marL="0" indent="0">
              <a:buNone/>
            </a:pPr>
            <a:r>
              <a:rPr lang="en-US" dirty="0"/>
              <a:t>...all sharing resources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sequential:  </a:t>
            </a:r>
            <a:r>
              <a:rPr lang="en-US" dirty="0"/>
              <a:t>non-overlapping in duration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concurrent:  </a:t>
            </a:r>
            <a:r>
              <a:rPr lang="en-US" dirty="0"/>
              <a:t>overlapping in duration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parallel:  </a:t>
            </a:r>
            <a:r>
              <a:rPr lang="en-US" dirty="0"/>
              <a:t>happening at the same time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interleaved:  </a:t>
            </a:r>
            <a:r>
              <a:rPr lang="en-US" dirty="0"/>
              <a:t>rapidly switching between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2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At any given time, my laptop is...</a:t>
            </a:r>
          </a:p>
          <a:p>
            <a:r>
              <a:rPr lang="en-US" dirty="0"/>
              <a:t>Streaming music</a:t>
            </a:r>
          </a:p>
          <a:p>
            <a:r>
              <a:rPr lang="en-US" dirty="0"/>
              <a:t>Running a web server</a:t>
            </a:r>
          </a:p>
          <a:p>
            <a:r>
              <a:rPr lang="en-US" dirty="0"/>
              <a:t>Syncing with web services</a:t>
            </a:r>
          </a:p>
          <a:p>
            <a:r>
              <a:rPr lang="en-US" strike="sngStrike" dirty="0"/>
              <a:t>Scanning for viruses</a:t>
            </a:r>
          </a:p>
          <a:p>
            <a:r>
              <a:rPr lang="en-US" dirty="0"/>
              <a:t>Running OCaml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OS plays a big role in making it look like those all happen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67532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Applications might also want concurrency:</a:t>
            </a:r>
          </a:p>
          <a:p>
            <a:r>
              <a:rPr lang="en-US" dirty="0">
                <a:solidFill>
                  <a:schemeClr val="accent1"/>
                </a:solidFill>
              </a:rPr>
              <a:t>Web server </a:t>
            </a:r>
            <a:r>
              <a:rPr lang="en-US" dirty="0"/>
              <a:t>that handles many clients at once</a:t>
            </a:r>
          </a:p>
          <a:p>
            <a:r>
              <a:rPr lang="en-US" dirty="0">
                <a:solidFill>
                  <a:schemeClr val="accent1"/>
                </a:solidFill>
              </a:rPr>
              <a:t>Scientific calculations </a:t>
            </a:r>
            <a:r>
              <a:rPr lang="en-US" dirty="0"/>
              <a:t>that exploit parallel architecture to get speedup</a:t>
            </a:r>
          </a:p>
          <a:p>
            <a:r>
              <a:rPr lang="en-US" dirty="0">
                <a:solidFill>
                  <a:schemeClr val="accent1"/>
                </a:solidFill>
              </a:rPr>
              <a:t>GUIs</a:t>
            </a:r>
            <a:r>
              <a:rPr lang="en-US" dirty="0"/>
              <a:t> that want to respond to users while doing computation (e.g., rendering)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191150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33B92-BDD9-5F4B-A1B8-95163866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682CA-7B89-D640-8588-7088D36E8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9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models for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892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Threads:  </a:t>
            </a:r>
            <a:r>
              <a:rPr lang="en-US" dirty="0"/>
              <a:t>procedures executed concurrently</a:t>
            </a:r>
          </a:p>
          <a:p>
            <a:r>
              <a:rPr lang="en-US" sz="2800" dirty="0"/>
              <a:t>CS 2110: </a:t>
            </a:r>
            <a:r>
              <a:rPr lang="en-US" sz="2800" b="1" dirty="0" err="1">
                <a:latin typeface="Courier" pitchFamily="2" charset="0"/>
              </a:rPr>
              <a:t>java.lang.Thread</a:t>
            </a:r>
            <a:endParaRPr lang="en-US" sz="2800" b="1" dirty="0">
              <a:latin typeface="Courier" pitchFamily="2" charset="0"/>
            </a:endParaRPr>
          </a:p>
          <a:p>
            <a:r>
              <a:rPr lang="en-US" sz="2800" dirty="0"/>
              <a:t>Others:</a:t>
            </a:r>
          </a:p>
          <a:p>
            <a:pPr lvl="1"/>
            <a:r>
              <a:rPr lang="en-US" sz="2400" dirty="0" err="1"/>
              <a:t>OCaml</a:t>
            </a:r>
            <a:r>
              <a:rPr lang="en-US" sz="2400" dirty="0"/>
              <a:t> </a:t>
            </a:r>
            <a:r>
              <a:rPr lang="en-US" sz="2400" b="1" dirty="0">
                <a:latin typeface="Courier"/>
                <a:cs typeface="Courier"/>
              </a:rPr>
              <a:t>Thread</a:t>
            </a:r>
            <a:endParaRPr lang="en-US" sz="2400" dirty="0"/>
          </a:p>
          <a:p>
            <a:pPr lvl="1"/>
            <a:r>
              <a:rPr lang="en-US" sz="2000" dirty="0" err="1"/>
              <a:t>pthreads</a:t>
            </a:r>
            <a:endParaRPr lang="en-US" sz="2000" dirty="0"/>
          </a:p>
          <a:p>
            <a:pPr lvl="1"/>
            <a:r>
              <a:rPr lang="en-US" sz="2000" dirty="0"/>
              <a:t>OpenMP</a:t>
            </a:r>
            <a:endParaRPr lang="en-US" sz="20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5075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models for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892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Promises:  </a:t>
            </a:r>
            <a:r>
              <a:rPr lang="en-US" dirty="0"/>
              <a:t>values computed concurrently</a:t>
            </a:r>
          </a:p>
          <a:p>
            <a:r>
              <a:rPr lang="en-US" sz="2800" dirty="0"/>
              <a:t>CS 3110: </a:t>
            </a:r>
            <a:r>
              <a:rPr lang="en-US" sz="2800" dirty="0" err="1"/>
              <a:t>OCaml</a:t>
            </a:r>
            <a:r>
              <a:rPr lang="en-US" sz="2800" dirty="0"/>
              <a:t> </a:t>
            </a:r>
            <a:r>
              <a:rPr lang="en-US" sz="2800" b="1" dirty="0" err="1">
                <a:latin typeface="Courier"/>
                <a:cs typeface="Courier"/>
              </a:rPr>
              <a:t>Lwt</a:t>
            </a:r>
            <a:r>
              <a:rPr lang="en-US" sz="2800" dirty="0"/>
              <a:t> </a:t>
            </a:r>
          </a:p>
          <a:p>
            <a:r>
              <a:rPr lang="en-US" sz="2800" dirty="0"/>
              <a:t>Others:</a:t>
            </a:r>
          </a:p>
          <a:p>
            <a:pPr lvl="1"/>
            <a:r>
              <a:rPr lang="en-US" sz="2400" b="1" dirty="0" err="1">
                <a:latin typeface="Courier" pitchFamily="2" charset="0"/>
              </a:rPr>
              <a:t>async</a:t>
            </a:r>
            <a:r>
              <a:rPr lang="en-US" sz="2400" dirty="0"/>
              <a:t>/</a:t>
            </a:r>
            <a:r>
              <a:rPr lang="en-US" sz="2400" b="1" dirty="0">
                <a:latin typeface="Courier" pitchFamily="2" charset="0"/>
              </a:rPr>
              <a:t>await</a:t>
            </a:r>
            <a:r>
              <a:rPr lang="en-US" sz="2400" dirty="0"/>
              <a:t> in JavaScript and .NET</a:t>
            </a:r>
          </a:p>
          <a:p>
            <a:pPr lvl="1"/>
            <a:r>
              <a:rPr lang="en-US" sz="2400" b="1" dirty="0" err="1">
                <a:latin typeface="Courier" pitchFamily="2" charset="0"/>
              </a:rPr>
              <a:t>java.util.concurrent.Future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400" dirty="0" err="1"/>
              <a:t>OCaml</a:t>
            </a:r>
            <a:r>
              <a:rPr lang="en-US" sz="2400" dirty="0"/>
              <a:t> </a:t>
            </a:r>
            <a:r>
              <a:rPr lang="en-US" sz="2400" b="1" dirty="0" err="1">
                <a:latin typeface="Courier"/>
                <a:cs typeface="Courier"/>
              </a:rPr>
              <a:t>Async</a:t>
            </a:r>
            <a:endParaRPr lang="en-US" sz="24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b="1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(and many other models)</a:t>
            </a:r>
          </a:p>
        </p:txBody>
      </p:sp>
    </p:spTree>
    <p:extLst>
      <p:ext uri="{BB962C8B-B14F-4D97-AF65-F5344CB8AC3E}">
        <p14:creationId xmlns:p14="http://schemas.microsoft.com/office/powerpoint/2010/main" val="332878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5721</TotalTime>
  <Words>995</Words>
  <Application>Microsoft Macintosh PowerPoint</Application>
  <PresentationFormat>On-screen Show (4:3)</PresentationFormat>
  <Paragraphs>250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Concurrency</vt:lpstr>
      <vt:lpstr>Concurrency</vt:lpstr>
      <vt:lpstr>Concurrency</vt:lpstr>
      <vt:lpstr>Clicker Question 2</vt:lpstr>
      <vt:lpstr>Programming models for concurrency</vt:lpstr>
      <vt:lpstr>Programming models for concurrency</vt:lpstr>
      <vt:lpstr>Promises</vt:lpstr>
      <vt:lpstr>Promises</vt:lpstr>
      <vt:lpstr>Promises</vt:lpstr>
      <vt:lpstr>Resolver</vt:lpstr>
      <vt:lpstr>PowerPoint Presentation</vt:lpstr>
      <vt:lpstr>Promise signature</vt:lpstr>
      <vt:lpstr>Promise signature</vt:lpstr>
      <vt:lpstr>Promise signature</vt:lpstr>
      <vt:lpstr>Digression on Cornell history</vt:lpstr>
      <vt:lpstr>Lwt</vt:lpstr>
      <vt:lpstr>Callbacks</vt:lpstr>
      <vt:lpstr>Managing Promises</vt:lpstr>
      <vt:lpstr>PowerPoint Presentation</vt:lpstr>
      <vt:lpstr>PowerPoint Presentation</vt:lpstr>
      <vt:lpstr>Implementing bind</vt:lpstr>
      <vt:lpstr>Callback execution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518</cp:revision>
  <dcterms:created xsi:type="dcterms:W3CDTF">2014-08-25T19:49:24Z</dcterms:created>
  <dcterms:modified xsi:type="dcterms:W3CDTF">2019-12-02T16:45:33Z</dcterms:modified>
</cp:coreProperties>
</file>