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441" r:id="rId2"/>
    <p:sldId id="666" r:id="rId3"/>
    <p:sldId id="665" r:id="rId4"/>
    <p:sldId id="515" r:id="rId5"/>
    <p:sldId id="657" r:id="rId6"/>
    <p:sldId id="658" r:id="rId7"/>
    <p:sldId id="668" r:id="rId8"/>
    <p:sldId id="667" r:id="rId9"/>
    <p:sldId id="659" r:id="rId10"/>
    <p:sldId id="635" r:id="rId11"/>
    <p:sldId id="650" r:id="rId12"/>
    <p:sldId id="636" r:id="rId13"/>
    <p:sldId id="637" r:id="rId14"/>
    <p:sldId id="644" r:id="rId15"/>
    <p:sldId id="671" r:id="rId16"/>
    <p:sldId id="505" r:id="rId17"/>
    <p:sldId id="669" r:id="rId18"/>
    <p:sldId id="512" r:id="rId19"/>
    <p:sldId id="525" r:id="rId20"/>
    <p:sldId id="526" r:id="rId21"/>
    <p:sldId id="531" r:id="rId22"/>
    <p:sldId id="495" r:id="rId23"/>
    <p:sldId id="496" r:id="rId24"/>
    <p:sldId id="528" r:id="rId25"/>
    <p:sldId id="527" r:id="rId26"/>
    <p:sldId id="529" r:id="rId27"/>
    <p:sldId id="530" r:id="rId28"/>
    <p:sldId id="532" r:id="rId29"/>
    <p:sldId id="535" r:id="rId30"/>
    <p:sldId id="534" r:id="rId31"/>
    <p:sldId id="491" r:id="rId32"/>
    <p:sldId id="448" r:id="rId33"/>
    <p:sldId id="33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A7EBB"/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4"/>
    <p:restoredTop sz="62383" autoAdjust="0"/>
  </p:normalViewPr>
  <p:slideViewPr>
    <p:cSldViewPr snapToGrid="0" snapToObjects="1">
      <p:cViewPr varScale="1">
        <p:scale>
          <a:sx n="79" d="100"/>
          <a:sy n="79" d="100"/>
        </p:scale>
        <p:origin x="15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10:02:06; chosen because we’re going to mention invariants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designed well, a data abstraction generally corresponds to a signature in </a:t>
            </a:r>
            <a:r>
              <a:rPr lang="en-US" dirty="0" err="1"/>
              <a:t>OCaml</a:t>
            </a:r>
            <a:r>
              <a:rPr lang="en-US" dirty="0"/>
              <a:t>; and a data structure, to a structure.  But I supposes you could expose too many implementation details in a signature (and its specification comments) and then it would no longer be an abstraction.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this example because you all had to think about set-like lists as part of A2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dirty="0" err="1"/>
              <a:t>impls</a:t>
            </a:r>
            <a:r>
              <a:rPr lang="en-US" dirty="0"/>
              <a:t>:  get students to discover this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start by implementing empty and mem: empty=[], mem = </a:t>
            </a:r>
            <a:r>
              <a:rPr lang="en-US" dirty="0" err="1"/>
              <a:t>List.mem</a:t>
            </a:r>
            <a:endParaRPr lang="en-US" dirty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implement size as </a:t>
            </a:r>
            <a:r>
              <a:rPr lang="en-US" dirty="0" err="1"/>
              <a:t>List.length</a:t>
            </a:r>
            <a:endParaRPr lang="en-US" dirty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try to implement add.  Discover need for managing duplicates.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 or without duplicates:  write that down as comment above type [t], and how to interpret the list as a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without dups:  add requires using [mem] to </a:t>
            </a:r>
            <a:r>
              <a:rPr lang="en-US" dirty="0" err="1"/>
              <a:t>dedup</a:t>
            </a:r>
            <a:r>
              <a:rPr lang="en-US" dirty="0"/>
              <a:t>, size is just </a:t>
            </a:r>
            <a:r>
              <a:rPr lang="en-US" dirty="0" err="1"/>
              <a:t>List.length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 dups:  add is just [::], size requires more work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don’t add union yet; wait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/>
              <a:t>after clicker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3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Not actually an </a:t>
            </a:r>
            <a:r>
              <a:rPr lang="en-US" sz="1200" dirty="0" err="1"/>
              <a:t>OCaml</a:t>
            </a:r>
            <a:r>
              <a:rPr lang="en-US" sz="1200" dirty="0"/>
              <a:t> function, but a mathematical function</a:t>
            </a:r>
          </a:p>
          <a:p>
            <a:r>
              <a:rPr lang="en-US" sz="1200" dirty="0"/>
              <a:t>Maps </a:t>
            </a:r>
            <a:r>
              <a:rPr lang="en-US" sz="1200" i="1" dirty="0"/>
              <a:t>concrete values</a:t>
            </a:r>
            <a:r>
              <a:rPr lang="en-US" sz="1200" dirty="0"/>
              <a:t> to </a:t>
            </a:r>
            <a:r>
              <a:rPr lang="en-US" sz="1200" i="1" dirty="0"/>
              <a:t>abstract values</a:t>
            </a:r>
            <a:endParaRPr lang="en-US" sz="1200" dirty="0"/>
          </a:p>
          <a:p>
            <a:r>
              <a:rPr lang="en-US" dirty="0"/>
              <a:t>Many to one:  many concrete values map to same abstract value</a:t>
            </a:r>
          </a:p>
          <a:p>
            <a:r>
              <a:rPr lang="en-US" dirty="0"/>
              <a:t>Partial:  some concrete values do not map to any abstract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4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 can spell out AF.</a:t>
            </a:r>
          </a:p>
          <a:p>
            <a:pPr lvl="0"/>
            <a:r>
              <a:rPr lang="en-US" dirty="0"/>
              <a:t>Why </a:t>
            </a:r>
            <a:r>
              <a:rPr lang="en-US" b="1" dirty="0"/>
              <a:t>first</a:t>
            </a:r>
            <a:r>
              <a:rPr lang="en-US" dirty="0"/>
              <a:t>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It’s the number one decision you have to make while implementing a data abstraction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gives meaning to representation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dictates what values are necessary in a module, or what fields are necessary in an object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we already did this!  It’s part of what we wrote as the comment for [t].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5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Mostly you don’t.</a:t>
            </a:r>
          </a:p>
          <a:p>
            <a:pPr lvl="0"/>
            <a:r>
              <a:rPr lang="en-US" dirty="0"/>
              <a:t>Abstract values are a mathematical idea not a programming reality</a:t>
            </a:r>
          </a:p>
          <a:p>
            <a:pPr lvl="0"/>
            <a:r>
              <a:rPr lang="en-US" dirty="0"/>
              <a:t>Would need to have an </a:t>
            </a:r>
            <a:r>
              <a:rPr lang="en-US" dirty="0" err="1"/>
              <a:t>OCaml</a:t>
            </a:r>
            <a:r>
              <a:rPr lang="en-US" dirty="0"/>
              <a:t> type for abstract values</a:t>
            </a:r>
          </a:p>
          <a:p>
            <a:pPr lvl="0"/>
            <a:r>
              <a:rPr lang="en-US" dirty="0"/>
              <a:t>If you had that type, you wouldn’t need whatever data abstraction you’re working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2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41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“Rep invariant” or "RI" for short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Valid concrete values mapped by AF to abstract values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Invalid concrete value not mapped by AF to any abstract values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Closely related to </a:t>
            </a:r>
            <a:r>
              <a:rPr lang="en-US" i="1" dirty="0"/>
              <a:t>class invariants</a:t>
            </a:r>
            <a:r>
              <a:rPr lang="en-US" dirty="0"/>
              <a:t> that you saw in 2110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2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we already did this!  It’s part of what we wrote as the comment for [t].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9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 add comments to [</a:t>
            </a:r>
            <a:r>
              <a:rPr lang="en-US" dirty="0" err="1"/>
              <a:t>ListSetNoDups</a:t>
            </a:r>
            <a:r>
              <a:rPr lang="en-US" dirty="0"/>
              <a:t>] operations to say that inputs/output contain no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9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 is </a:t>
            </a:r>
            <a:r>
              <a:rPr lang="en-US" dirty="0">
                <a:solidFill>
                  <a:schemeClr val="accent6"/>
                </a:solidFill>
              </a:rPr>
              <a:t>a fact whose truth is </a:t>
            </a:r>
            <a:r>
              <a:rPr lang="en-US" i="1" dirty="0">
                <a:solidFill>
                  <a:schemeClr val="accent6"/>
                </a:solidFill>
              </a:rPr>
              <a:t>invariant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except for limited blocks of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(much like loop invariants from 2110)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RI is implicitly part of pre- and post-conditions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operations may violate it temporarily (e.g., construct a list with duplicates then throw out the duplicates)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 </a:t>
            </a:r>
            <a:r>
              <a:rPr lang="en-US" dirty="0">
                <a:solidFill>
                  <a:schemeClr val="accent6"/>
                </a:solidFill>
              </a:rPr>
              <a:t>Consider implementing [union] in both.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6"/>
                </a:solidFill>
              </a:rPr>
              <a:t>ListSetNoDups</a:t>
            </a:r>
            <a:r>
              <a:rPr lang="en-US" dirty="0">
                <a:solidFill>
                  <a:schemeClr val="accent6"/>
                </a:solidFill>
              </a:rPr>
              <a:t>] requires deduplication:  temporarily a list constructed with dups, but remove them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6"/>
                </a:solidFill>
              </a:rPr>
              <a:t>ListSetDups</a:t>
            </a:r>
            <a:r>
              <a:rPr lang="en-US" dirty="0">
                <a:solidFill>
                  <a:schemeClr val="accent6"/>
                </a:solidFill>
              </a:rPr>
              <a:t>] does not require deduplication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3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We've finished learning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2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sets in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0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artifacts: functions, modules; mathematical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Locality matters in both large and small codebases</a:t>
            </a:r>
          </a:p>
          <a:p>
            <a:endParaRPr lang="en-US" dirty="0"/>
          </a:p>
          <a:p>
            <a:r>
              <a:rPr lang="en-US" dirty="0"/>
              <a:t>Modifiability matters 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libraries:  update without requiring world to rewrite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enhancements:  write the simple slow thing first, then improve bottlenecks as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</a:t>
            </a:r>
            <a:r>
              <a:rPr lang="en-US" b="1" dirty="0"/>
              <a:t>implementer</a:t>
            </a:r>
            <a:r>
              <a:rPr lang="en-US" dirty="0"/>
              <a:t> of an abstraction and a </a:t>
            </a:r>
            <a:r>
              <a:rPr lang="en-US" b="1" dirty="0"/>
              <a:t>client</a:t>
            </a:r>
            <a:r>
              <a:rPr lang="en-US" dirty="0"/>
              <a:t> of an abstraction</a:t>
            </a:r>
          </a:p>
          <a:p>
            <a:r>
              <a:rPr lang="en-US" dirty="0"/>
              <a:t>Contracts mean fewer meetings.  Meetings are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Or, maybe you’ll choose not to work for them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material already covered in first week in textbook; also relatively familiar since at least 1110 or whatever your first programming class was.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would call the first sentence the "returns" clause; some of 3110 materials still use that (which is fine), but </a:t>
            </a:r>
            <a:r>
              <a:rPr lang="en-US" dirty="0" err="1"/>
              <a:t>OCaml</a:t>
            </a:r>
            <a:r>
              <a:rPr lang="en-US" dirty="0"/>
              <a:t> community prefers form on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 women to be awarded a PhD in CS</a:t>
            </a:r>
          </a:p>
          <a:p>
            <a:r>
              <a:rPr lang="en-US" dirty="0"/>
              <a:t>My</a:t>
            </a:r>
            <a:r>
              <a:rPr lang="en-US" baseline="0" dirty="0"/>
              <a:t> grand advisor</a:t>
            </a:r>
          </a:p>
          <a:p>
            <a:r>
              <a:rPr lang="en-US" baseline="0" dirty="0"/>
              <a:t>Invented CLU, a major predecessor of modern OO languages, with features for modular abstraction, iterators, exceptions; had type-safe one-of types before 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0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Abstraction and Specification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Today’s music:  Never Change  by JAY-Z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Prof. Clarkson</a:t>
            </a:r>
          </a:p>
          <a:p>
            <a:r>
              <a:rPr lang="en-US"/>
              <a:t>Fall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implementation </a:t>
            </a:r>
            <a:r>
              <a:rPr lang="en-US" b="1" dirty="0">
                <a:solidFill>
                  <a:schemeClr val="accent1"/>
                </a:solidFill>
              </a:rPr>
              <a:t>satisfies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 specification if it provides the described behavior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implementations can satisfy the same specification</a:t>
            </a:r>
          </a:p>
          <a:p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has to assume it could be any of them</a:t>
            </a:r>
          </a:p>
          <a:p>
            <a:r>
              <a:rPr lang="en-US" dirty="0">
                <a:solidFill>
                  <a:schemeClr val="accent1"/>
                </a:solidFill>
              </a:rPr>
              <a:t>Implementer</a:t>
            </a:r>
            <a:r>
              <a:rPr lang="en-US" dirty="0"/>
              <a:t> gets to pick one</a:t>
            </a:r>
          </a:p>
        </p:txBody>
      </p:sp>
    </p:spTree>
    <p:extLst>
      <p:ext uri="{BB962C8B-B14F-4D97-AF65-F5344CB8AC3E}">
        <p14:creationId xmlns:p14="http://schemas.microsoft.com/office/powerpoint/2010/main" val="213914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1C49-5E37-3A4F-B200-82344CB9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spec is ambiguous?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C7A4-D851-1945-8283-05F84960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Ambiguity is a fact of life.</a:t>
            </a:r>
          </a:p>
          <a:p>
            <a:pPr marL="0" indent="0">
              <a:buNone/>
            </a:pPr>
            <a:r>
              <a:rPr lang="en-US" b="1" dirty="0"/>
              <a:t>Do the most reasonable thing you can.</a:t>
            </a:r>
          </a:p>
          <a:p>
            <a:pPr marL="0" indent="0">
              <a:buNone/>
            </a:pPr>
            <a:r>
              <a:rPr lang="en-US" dirty="0"/>
              <a:t>	Probably not </a:t>
            </a:r>
            <a:r>
              <a:rPr lang="en-US" dirty="0">
                <a:latin typeface="Cronos Pro" panose="020C0502030403020304" pitchFamily="34" charset="77"/>
                <a:ea typeface="Courier" charset="0"/>
                <a:cs typeface="Courier" charset="0"/>
              </a:rPr>
              <a:t>🔥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wrote it?</a:t>
            </a:r>
          </a:p>
          <a:p>
            <a:r>
              <a:rPr lang="en-US" b="1" dirty="0"/>
              <a:t>You:  </a:t>
            </a:r>
            <a:r>
              <a:rPr lang="en-US" dirty="0"/>
              <a:t>improve it</a:t>
            </a:r>
          </a:p>
          <a:p>
            <a:r>
              <a:rPr lang="en-US" b="1" dirty="0"/>
              <a:t>Client:  </a:t>
            </a:r>
            <a:r>
              <a:rPr lang="en-US" dirty="0"/>
              <a:t>seek clarification</a:t>
            </a:r>
            <a:br>
              <a:rPr lang="en-US" dirty="0"/>
            </a:br>
            <a:r>
              <a:rPr lang="en-US" sz="2400" i="1" dirty="0">
                <a:latin typeface="Cronos Pro" panose="020C0502030403020304" pitchFamily="34" charset="77"/>
              </a:rPr>
              <a:t>but if you make 500 requests they probably won't hire you again</a:t>
            </a:r>
            <a:endParaRPr lang="en-US" i="1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1705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7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[f x] is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    Example: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    Requires: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 charset="0"/>
              </a:rPr>
              <a:t>    </a:t>
            </a:r>
            <a:r>
              <a:rPr lang="fr-FR" dirty="0" err="1">
                <a:solidFill>
                  <a:srgbClr val="565656"/>
                </a:solidFill>
                <a:latin typeface="Courier" charset="0"/>
              </a:rPr>
              <a:t>Raises</a:t>
            </a:r>
            <a:r>
              <a:rPr lang="fr-FR" dirty="0">
                <a:solidFill>
                  <a:srgbClr val="565656"/>
                </a:solidFill>
                <a:latin typeface="Courier" charset="0"/>
              </a:rPr>
              <a:t>: ...  </a:t>
            </a:r>
            <a:r>
              <a:rPr lang="en-US" dirty="0">
                <a:solidFill>
                  <a:srgbClr val="565656"/>
                </a:solidFill>
                <a:latin typeface="Courier" charset="0"/>
              </a:rPr>
              <a:t>*)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a-DK" b="1" dirty="0">
                <a:solidFill>
                  <a:srgbClr val="6B0001"/>
                </a:solidFill>
                <a:latin typeface="Courier-Bold" charset="0"/>
              </a:rPr>
              <a:t>val </a:t>
            </a:r>
            <a:r>
              <a:rPr lang="da-DK" dirty="0">
                <a:solidFill>
                  <a:srgbClr val="000000"/>
                </a:solidFill>
                <a:latin typeface="Courier" charset="0"/>
              </a:rPr>
              <a:t>f : t -&gt; 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Based on </a:t>
            </a:r>
            <a:r>
              <a:rPr lang="en-US" sz="2200" i="1" dirty="0"/>
              <a:t>Abstraction and Specification in Program Development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(Now </a:t>
            </a:r>
            <a:r>
              <a:rPr lang="en-US" sz="2200" i="1" dirty="0"/>
              <a:t>Program Development in Java: Abstraction, Specification, and Object-Oriented Design)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By Barbara </a:t>
            </a:r>
            <a:r>
              <a:rPr lang="en-US" sz="2200" dirty="0" err="1"/>
              <a:t>Liskov</a:t>
            </a:r>
            <a:r>
              <a:rPr lang="en-US" sz="2200" dirty="0"/>
              <a:t> and John </a:t>
            </a:r>
            <a:r>
              <a:rPr lang="en-US" sz="2200" dirty="0" err="1"/>
              <a:t>Guttag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270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Barbara </a:t>
            </a:r>
            <a:r>
              <a:rPr lang="en-US" dirty="0" err="1">
                <a:latin typeface="Cronos Pro" charset="0"/>
                <a:ea typeface="Cronos Pro" charset="0"/>
                <a:cs typeface="Cronos Pro" charset="0"/>
              </a:rPr>
              <a:t>Liskov</a:t>
            </a:r>
            <a:endParaRPr lang="en-US" dirty="0">
              <a:latin typeface="Cronos Pro" charset="0"/>
              <a:ea typeface="Cronos Pro" charset="0"/>
              <a:cs typeface="Cronos Pr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98" y="1851591"/>
            <a:ext cx="2658263" cy="3262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47254" y="536372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1939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1966" y="1851592"/>
            <a:ext cx="39210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ronos Pro" charset="0"/>
                <a:ea typeface="Cronos Pro" charset="0"/>
                <a:cs typeface="Cronos Pro" charset="0"/>
              </a:rPr>
              <a:t>Turing Award Winner 2008</a:t>
            </a:r>
          </a:p>
          <a:p>
            <a:endParaRPr lang="en-US" sz="2400" dirty="0">
              <a:latin typeface="Cronos Pro" charset="0"/>
              <a:ea typeface="Cronos Pro" charset="0"/>
              <a:cs typeface="Cronos Pro" charset="0"/>
            </a:endParaRPr>
          </a:p>
          <a:p>
            <a:r>
              <a:rPr lang="en-US" sz="2400" i="1" dirty="0">
                <a:solidFill>
                  <a:srgbClr val="141418"/>
                </a:solidFill>
                <a:latin typeface="Cronos Pro" charset="0"/>
                <a:ea typeface="Cronos Pro" charset="0"/>
                <a:cs typeface="Cronos Pro" charset="0"/>
              </a:rPr>
              <a:t>For contributions to practical and theoretical foundations of programming language and system design, especially related to </a:t>
            </a:r>
            <a:r>
              <a:rPr lang="en-US" sz="2400" i="1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data abstraction</a:t>
            </a:r>
            <a:r>
              <a:rPr lang="en-US" sz="2400" i="1" dirty="0">
                <a:solidFill>
                  <a:srgbClr val="141418"/>
                </a:solidFill>
                <a:latin typeface="Cronos Pro" charset="0"/>
                <a:ea typeface="Cronos Pro" charset="0"/>
                <a:cs typeface="Cronos Pro" charset="0"/>
              </a:rPr>
              <a:t>, fault tolerance, and distributed computing.</a:t>
            </a:r>
            <a:endParaRPr lang="en-US" sz="2400" i="1" dirty="0">
              <a:latin typeface="Cronos Pro" charset="0"/>
              <a:ea typeface="Cronos Pro" charset="0"/>
              <a:cs typeface="Crono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8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A98-0DA6-9E4E-8DDB-D639840C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0F0A-A3C0-674A-84F0-2948D754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data abstraction </a:t>
            </a:r>
            <a:r>
              <a:rPr lang="en-US" dirty="0"/>
              <a:t>is a specification of operations on a set of values</a:t>
            </a:r>
          </a:p>
          <a:p>
            <a:pPr lvl="1"/>
            <a:r>
              <a:rPr lang="en-US" dirty="0"/>
              <a:t>e.g., stacks have push, pop, peek, etc.; we don’t know what the values concretely are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data structure </a:t>
            </a:r>
            <a:r>
              <a:rPr lang="en-US" dirty="0"/>
              <a:t>is an implementation of a data abstraction with a particular representation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urier" pitchFamily="2" charset="0"/>
              </a:rPr>
              <a:t>ListStack</a:t>
            </a:r>
            <a:r>
              <a:rPr lang="en-US" dirty="0"/>
              <a:t> implemented </a:t>
            </a:r>
            <a:r>
              <a:rPr lang="en-US" dirty="0" err="1">
                <a:latin typeface="Courier" pitchFamily="2" charset="0"/>
              </a:rPr>
              <a:t>StackSig</a:t>
            </a:r>
            <a:r>
              <a:rPr lang="en-US" dirty="0"/>
              <a:t> with </a:t>
            </a:r>
            <a:r>
              <a:rPr lang="en-US" dirty="0">
                <a:latin typeface="Courier" pitchFamily="2" charset="0"/>
              </a:rPr>
              <a:t>‘a list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(::)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1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Data Abstractions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69C3F-1B26-9D40-9841-828A9639C8A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538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51C8C-F520-5440-991C-A1DA3168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78FC7-10E0-F94F-AA96-B6F0E9DEA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8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Q:</a:t>
            </a:r>
            <a:r>
              <a:rPr lang="en-US" dirty="0"/>
              <a:t>  How to </a:t>
            </a:r>
            <a:r>
              <a:rPr lang="en-US" dirty="0">
                <a:solidFill>
                  <a:schemeClr val="accent1"/>
                </a:solidFill>
              </a:rPr>
              <a:t>interpret</a:t>
            </a:r>
            <a:r>
              <a:rPr lang="en-US" dirty="0"/>
              <a:t> the representation type as the data abstraction?</a:t>
            </a:r>
          </a:p>
          <a:p>
            <a:r>
              <a:rPr lang="en-US" b="1" dirty="0">
                <a:solidFill>
                  <a:schemeClr val="accent2"/>
                </a:solidFill>
              </a:rPr>
              <a:t>A:</a:t>
            </a:r>
            <a:r>
              <a:rPr lang="en-US" dirty="0">
                <a:solidFill>
                  <a:schemeClr val="accent2"/>
                </a:solidFill>
              </a:rPr>
              <a:t>  Abstraction function</a:t>
            </a:r>
          </a:p>
          <a:p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 How to determine which values of representation type are </a:t>
            </a:r>
            <a:r>
              <a:rPr lang="en-US" dirty="0">
                <a:solidFill>
                  <a:schemeClr val="accent1"/>
                </a:solidFill>
              </a:rPr>
              <a:t>meaningful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504D"/>
                </a:solidFill>
              </a:rPr>
              <a:t>A:</a:t>
            </a:r>
            <a:r>
              <a:rPr lang="en-US" dirty="0">
                <a:solidFill>
                  <a:srgbClr val="C0504D"/>
                </a:solidFill>
              </a:rPr>
              <a:t>  Representation invariant</a:t>
            </a:r>
          </a:p>
        </p:txBody>
      </p:sp>
    </p:spTree>
    <p:extLst>
      <p:ext uri="{BB962C8B-B14F-4D97-AF65-F5344CB8AC3E}">
        <p14:creationId xmlns:p14="http://schemas.microsoft.com/office/powerpoint/2010/main" val="4270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8A323-8BF3-0B44-B8D7-0516F517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8A0C-2A46-8F4B-866D-EF19B0843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B0FE4-A03B-8244-A8AD-03946DD4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EE924-1595-BC46-81AD-0D8DDAEDC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61" y="4013077"/>
            <a:ext cx="8811703" cy="786927"/>
            <a:chOff x="416060" y="5564786"/>
            <a:chExt cx="8811703" cy="786927"/>
          </a:xfrm>
        </p:grpSpPr>
        <p:sp>
          <p:nvSpPr>
            <p:cNvPr id="10" name="Oval 9"/>
            <p:cNvSpPr/>
            <p:nvPr/>
          </p:nvSpPr>
          <p:spPr>
            <a:xfrm>
              <a:off x="3282286" y="5564786"/>
              <a:ext cx="2194975" cy="7869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ronosPro-Regular"/>
                <a:cs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9359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[1;2]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42329" y="575752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0781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[2;1]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977" y="5788754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concrete value:  list (no dups)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060" y="5765025"/>
              <a:ext cx="24913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implementer’s view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EDAF47D-86EA-6947-9699-0A97C2FC34E1}"/>
              </a:ext>
            </a:extLst>
          </p:cNvPr>
          <p:cNvSpPr txBox="1"/>
          <p:nvPr/>
        </p:nvSpPr>
        <p:spPr>
          <a:xfrm>
            <a:off x="1664501" y="6117628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the black arrows are the abstraction function</a:t>
            </a:r>
          </a:p>
        </p:txBody>
      </p:sp>
    </p:spTree>
    <p:extLst>
      <p:ext uri="{BB962C8B-B14F-4D97-AF65-F5344CB8AC3E}">
        <p14:creationId xmlns:p14="http://schemas.microsoft.com/office/powerpoint/2010/main" val="26556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Abstraction function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maps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 to </a:t>
            </a:r>
          </a:p>
          <a:p>
            <a:pPr algn="ctr"/>
            <a:r>
              <a:rPr lang="en-US" sz="4400" dirty="0">
                <a:solidFill>
                  <a:srgbClr val="4A7EBB"/>
                </a:solidFill>
                <a:latin typeface="CronosPro-Regular"/>
                <a:cs typeface="CronosPro-Regular"/>
              </a:rPr>
              <a:t>abstract values</a:t>
            </a:r>
          </a:p>
        </p:txBody>
      </p:sp>
    </p:spTree>
    <p:extLst>
      <p:ext uri="{BB962C8B-B14F-4D97-AF65-F5344CB8AC3E}">
        <p14:creationId xmlns:p14="http://schemas.microsoft.com/office/powerpoint/2010/main" val="182837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the 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Above rep type in implementation you write: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(* AF: </a:t>
            </a:r>
            <a:r>
              <a:rPr lang="en-US" b="1" i="1" dirty="0">
                <a:latin typeface="Courier"/>
                <a:cs typeface="Courier"/>
              </a:rPr>
              <a:t>comment *)</a:t>
            </a:r>
          </a:p>
          <a:p>
            <a:endParaRPr lang="en-US" dirty="0"/>
          </a:p>
          <a:p>
            <a:r>
              <a:rPr lang="en-US" dirty="0"/>
              <a:t>Write it </a:t>
            </a:r>
            <a:r>
              <a:rPr lang="en-US" dirty="0">
                <a:solidFill>
                  <a:schemeClr val="accent1"/>
                </a:solidFill>
              </a:rPr>
              <a:t>first</a:t>
            </a:r>
            <a:r>
              <a:rPr lang="en-US" dirty="0"/>
              <a:t> before implementing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53C5A-8CA6-F944-B36C-247C42C9A2D4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747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the 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to_string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format</a:t>
            </a:r>
            <a:br>
              <a:rPr lang="en-US" dirty="0">
                <a:latin typeface="Courier" pitchFamily="2" charset="0"/>
              </a:rPr>
            </a:br>
            <a:r>
              <a:rPr lang="en-US" dirty="0"/>
              <a:t>(see abstract types section in textbook)</a:t>
            </a:r>
          </a:p>
        </p:txBody>
      </p:sp>
    </p:spTree>
    <p:extLst>
      <p:ext uri="{BB962C8B-B14F-4D97-AF65-F5344CB8AC3E}">
        <p14:creationId xmlns:p14="http://schemas.microsoft.com/office/powerpoint/2010/main" val="3872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Q:</a:t>
            </a:r>
            <a:r>
              <a:rPr lang="en-US" dirty="0"/>
              <a:t>  How to </a:t>
            </a:r>
            <a:r>
              <a:rPr lang="en-US" dirty="0">
                <a:solidFill>
                  <a:schemeClr val="accent1"/>
                </a:solidFill>
              </a:rPr>
              <a:t>interpret</a:t>
            </a:r>
            <a:r>
              <a:rPr lang="en-US" dirty="0"/>
              <a:t> the representation type as the data abstraction?</a:t>
            </a:r>
          </a:p>
          <a:p>
            <a:r>
              <a:rPr lang="en-US" b="1" dirty="0">
                <a:solidFill>
                  <a:schemeClr val="accent2"/>
                </a:solidFill>
              </a:rPr>
              <a:t>A:</a:t>
            </a:r>
            <a:r>
              <a:rPr lang="en-US" dirty="0">
                <a:solidFill>
                  <a:schemeClr val="accent2"/>
                </a:solidFill>
              </a:rPr>
              <a:t>  Abstraction function</a:t>
            </a:r>
          </a:p>
          <a:p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 How to determine which values of representation type are </a:t>
            </a:r>
            <a:r>
              <a:rPr lang="en-US" dirty="0">
                <a:solidFill>
                  <a:schemeClr val="accent1"/>
                </a:solidFill>
              </a:rPr>
              <a:t>meaningful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504D"/>
                </a:solidFill>
              </a:rPr>
              <a:t>A:</a:t>
            </a:r>
            <a:r>
              <a:rPr lang="en-US" dirty="0">
                <a:solidFill>
                  <a:srgbClr val="C0504D"/>
                </a:solidFill>
              </a:rPr>
              <a:t>  Representation invariant</a:t>
            </a:r>
          </a:p>
        </p:txBody>
      </p:sp>
    </p:spTree>
    <p:extLst>
      <p:ext uri="{BB962C8B-B14F-4D97-AF65-F5344CB8AC3E}">
        <p14:creationId xmlns:p14="http://schemas.microsoft.com/office/powerpoint/2010/main" val="889750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C311E-ADEE-1444-AD10-15AD9FBE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Invariants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6A6F-D35A-1E4A-AF0C-365AD9B5A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89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61" y="4013077"/>
            <a:ext cx="8811703" cy="786927"/>
            <a:chOff x="416060" y="5564786"/>
            <a:chExt cx="8811703" cy="786927"/>
          </a:xfrm>
        </p:grpSpPr>
        <p:sp>
          <p:nvSpPr>
            <p:cNvPr id="10" name="Oval 9"/>
            <p:cNvSpPr/>
            <p:nvPr/>
          </p:nvSpPr>
          <p:spPr>
            <a:xfrm>
              <a:off x="3282286" y="5564786"/>
              <a:ext cx="2194975" cy="7869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ronosPro-Regular"/>
                <a:cs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9359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[1;2]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42329" y="575752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0781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[2;1]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977" y="5788754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concrete value:  list (</a:t>
              </a:r>
              <a:r>
                <a:rPr lang="en-US" sz="2400" dirty="0">
                  <a:solidFill>
                    <a:schemeClr val="accent6"/>
                  </a:solidFill>
                  <a:latin typeface="CronosPro-Regular"/>
                  <a:cs typeface="CronosPro-Regular"/>
                </a:rPr>
                <a:t>no dups</a:t>
              </a:r>
              <a:r>
                <a:rPr lang="en-US" sz="2400" dirty="0">
                  <a:latin typeface="CronosPro-Regular"/>
                  <a:cs typeface="CronosPro-Regular"/>
                </a:rPr>
                <a:t>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060" y="5765025"/>
              <a:ext cx="24913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implementer’s view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155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invariant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2948141" y="3973142"/>
            <a:ext cx="2560237" cy="21228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ronosPro-Regular"/>
              <a:cs typeface="CronosPro-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4760" y="420582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[1;2]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7730" y="420582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[7]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56182" y="420582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[2;1]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3670" y="4096604"/>
            <a:ext cx="269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valid concrete values: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satisfy rep. invariant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1461" y="4213316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implementer’s view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E797D5-F424-5A48-9A1F-7802E93D97B5}"/>
              </a:ext>
            </a:extLst>
          </p:cNvPr>
          <p:cNvCxnSpPr>
            <a:cxnSpLocks/>
            <a:stCxn id="10" idx="2"/>
            <a:endCxn id="10" idx="6"/>
          </p:cNvCxnSpPr>
          <p:nvPr/>
        </p:nvCxnSpPr>
        <p:spPr>
          <a:xfrm>
            <a:off x="2948141" y="5034571"/>
            <a:ext cx="2560237" cy="0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41FF06-A31B-FC42-AC63-4B34FDFB9E20}"/>
              </a:ext>
            </a:extLst>
          </p:cNvPr>
          <p:cNvSpPr txBox="1"/>
          <p:nvPr/>
        </p:nvSpPr>
        <p:spPr>
          <a:xfrm>
            <a:off x="3334510" y="5114453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[1;2;1]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D7158D-5EA0-FD4F-A2C4-115C426521B4}"/>
              </a:ext>
            </a:extLst>
          </p:cNvPr>
          <p:cNvSpPr txBox="1"/>
          <p:nvPr/>
        </p:nvSpPr>
        <p:spPr>
          <a:xfrm>
            <a:off x="4405786" y="5114453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[3;3]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817463-9774-C044-A1D7-5741C76EA834}"/>
              </a:ext>
            </a:extLst>
          </p:cNvPr>
          <p:cNvSpPr txBox="1"/>
          <p:nvPr/>
        </p:nvSpPr>
        <p:spPr>
          <a:xfrm>
            <a:off x="5479214" y="5345285"/>
            <a:ext cx="3398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invalid concrete values: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do not satisfy rep. invariant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5C936-7334-4D43-884D-016360198DFE}"/>
              </a:ext>
            </a:extLst>
          </p:cNvPr>
          <p:cNvSpPr txBox="1"/>
          <p:nvPr/>
        </p:nvSpPr>
        <p:spPr>
          <a:xfrm>
            <a:off x="1783914" y="6304226"/>
            <a:ext cx="524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the thick red line is the rep. invariant</a:t>
            </a:r>
          </a:p>
        </p:txBody>
      </p:sp>
    </p:spTree>
    <p:extLst>
      <p:ext uri="{BB962C8B-B14F-4D97-AF65-F5344CB8AC3E}">
        <p14:creationId xmlns:p14="http://schemas.microsoft.com/office/powerpoint/2010/main" val="30841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Rep. invariant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distinguishes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 from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invalid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endParaRPr lang="en-US" sz="4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84069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the 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Above rep type in implementation you write: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(* RI: </a:t>
            </a:r>
            <a:r>
              <a:rPr lang="en-US" b="1" i="1" dirty="0">
                <a:latin typeface="Courier"/>
                <a:cs typeface="Courier"/>
              </a:rPr>
              <a:t>comment *)</a:t>
            </a:r>
          </a:p>
          <a:p>
            <a:endParaRPr lang="en-US" dirty="0"/>
          </a:p>
          <a:p>
            <a:r>
              <a:rPr lang="en-US" dirty="0"/>
              <a:t>Write it </a:t>
            </a:r>
            <a:r>
              <a:rPr lang="en-US" dirty="0">
                <a:solidFill>
                  <a:schemeClr val="accent1"/>
                </a:solidFill>
              </a:rPr>
              <a:t>first</a:t>
            </a:r>
            <a:r>
              <a:rPr lang="en-US" dirty="0"/>
              <a:t> before implementing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2FB4-F75B-8A4A-A1AD-F05025C75983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463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EC543-DC61-984F-99C1-A7995548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720" y="1478598"/>
            <a:ext cx="4551680" cy="4551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57A15-4E8F-8742-8C1A-CC57A726F6EB}"/>
              </a:ext>
            </a:extLst>
          </p:cNvPr>
          <p:cNvSpPr txBox="1"/>
          <p:nvPr/>
        </p:nvSpPr>
        <p:spPr>
          <a:xfrm>
            <a:off x="6502400" y="2288759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600" dirty="0">
                <a:latin typeface="Cronos Pro" panose="020C0502030403020304" pitchFamily="34" charset="77"/>
                <a:cs typeface="CronosPro-Regular"/>
              </a:rPr>
              <a:t>☑️</a:t>
            </a:r>
          </a:p>
        </p:txBody>
      </p:sp>
    </p:spTree>
    <p:extLst>
      <p:ext uri="{BB962C8B-B14F-4D97-AF65-F5344CB8AC3E}">
        <p14:creationId xmlns:p14="http://schemas.microsoft.com/office/powerpoint/2010/main" val="41495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Rep. invariant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implicitly part of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every </a:t>
            </a:r>
            <a:r>
              <a:rPr lang="en-US" sz="4400" dirty="0">
                <a:solidFill>
                  <a:schemeClr val="accent3"/>
                </a:solidFill>
                <a:latin typeface="CronosPro-Regular"/>
                <a:cs typeface="CronosPro-Regular"/>
              </a:rPr>
              <a:t>precondition</a:t>
            </a:r>
            <a:r>
              <a:rPr lang="en-US" sz="4400" dirty="0">
                <a:latin typeface="CronosPro-Regular"/>
                <a:cs typeface="CronosPro-Regular"/>
              </a:rPr>
              <a:t> and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every </a:t>
            </a:r>
            <a:r>
              <a:rPr lang="en-US" sz="4400" dirty="0">
                <a:solidFill>
                  <a:schemeClr val="accent3"/>
                </a:solidFill>
                <a:latin typeface="CronosPro-Regular"/>
                <a:cs typeface="CronosPro-Regular"/>
              </a:rPr>
              <a:t>postcondition</a:t>
            </a:r>
            <a:r>
              <a:rPr lang="en-US" sz="4400" dirty="0">
                <a:latin typeface="CronosPro-Regular"/>
                <a:cs typeface="CronosPro-Regular"/>
              </a:rPr>
              <a:t>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in abstraction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  <a:latin typeface="CronosPro-Regular"/>
              <a:cs typeface="CronosPro-Regular"/>
            </a:endParaRPr>
          </a:p>
          <a:p>
            <a:pPr algn="ctr"/>
            <a:endParaRPr lang="en-US" sz="4400" dirty="0">
              <a:latin typeface="CronosPro-Regular"/>
              <a:cs typeface="CronosPro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10D64-6238-EA49-8333-CEEDC5F7D5B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89804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 may temporarily be violated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4225" y="1760433"/>
            <a:ext cx="15717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concrete</a:t>
            </a:r>
          </a:p>
          <a:p>
            <a:r>
              <a:rPr lang="en-US" sz="32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15912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15262" y="315912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3875" y="2286000"/>
            <a:ext cx="2809875" cy="1905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ronosPro-Regular"/>
                <a:cs typeface="CronosPro-Regular"/>
              </a:rPr>
              <a:t>concrete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ronosPro-Regular"/>
                <a:cs typeface="CronosPro-Regular"/>
              </a:rPr>
              <a:t>operation</a:t>
            </a:r>
          </a:p>
        </p:txBody>
      </p:sp>
      <p:sp>
        <p:nvSpPr>
          <p:cNvPr id="11" name="Oval 10"/>
          <p:cNvSpPr/>
          <p:nvPr/>
        </p:nvSpPr>
        <p:spPr>
          <a:xfrm>
            <a:off x="1279050" y="3027970"/>
            <a:ext cx="262309" cy="2623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CronosPro-Regular"/>
              <a:cs typeface="CronosPro-Regular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71491" y="3027970"/>
            <a:ext cx="262309" cy="2623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CronosPro-Regular"/>
              <a:cs typeface="CronosPro-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316" y="1760433"/>
            <a:ext cx="15717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concrete</a:t>
            </a:r>
          </a:p>
          <a:p>
            <a:r>
              <a:rPr lang="en-US" sz="3200" dirty="0">
                <a:latin typeface="CronosPro-Regular"/>
                <a:cs typeface="CronosPro-Regular"/>
              </a:rPr>
              <a:t>input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9050" y="5778500"/>
            <a:ext cx="1784825" cy="0"/>
          </a:xfrm>
          <a:prstGeom prst="line">
            <a:avLst/>
          </a:prstGeom>
          <a:ln w="76200">
            <a:solidFill>
              <a:schemeClr val="accent3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873750" y="5794375"/>
            <a:ext cx="1784825" cy="9526"/>
          </a:xfrm>
          <a:prstGeom prst="line">
            <a:avLst/>
          </a:prstGeom>
          <a:ln w="76200">
            <a:solidFill>
              <a:schemeClr val="accent3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63875" y="5762625"/>
            <a:ext cx="2809875" cy="3175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42664" y="4976708"/>
            <a:ext cx="1444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RI holds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3750" y="4976708"/>
            <a:ext cx="1444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RI holds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76878" y="6018108"/>
            <a:ext cx="29968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RI maybe violated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AF2D-AB7D-DF42-9BDC-18D3FF58E4D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89769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Idiom</a:t>
            </a:r>
            <a:r>
              <a:rPr lang="en-US" sz="2800" dirty="0"/>
              <a:t>:  </a:t>
            </a:r>
          </a:p>
          <a:p>
            <a:r>
              <a:rPr lang="en-US" sz="2800" dirty="0"/>
              <a:t>write </a:t>
            </a:r>
            <a:r>
              <a:rPr lang="en-US" sz="2800" dirty="0" err="1">
                <a:latin typeface="Courier" pitchFamily="2" charset="0"/>
              </a:rPr>
              <a:t>rep_ok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800" dirty="0"/>
              <a:t>function</a:t>
            </a:r>
          </a:p>
          <a:p>
            <a:r>
              <a:rPr lang="en-US" sz="2800" dirty="0"/>
              <a:t>call function on every input and output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let </a:t>
            </a:r>
            <a:r>
              <a:rPr lang="en-US" sz="2800" dirty="0" err="1">
                <a:latin typeface="Courier" pitchFamily="2" charset="0"/>
              </a:rPr>
              <a:t>rep_ok</a:t>
            </a:r>
            <a:r>
              <a:rPr lang="en-US" sz="2800" dirty="0">
                <a:latin typeface="Courier" pitchFamily="2" charset="0"/>
              </a:rPr>
              <a:t> (x : t) : t =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if (* check RI *) then t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else </a:t>
            </a:r>
            <a:r>
              <a:rPr lang="en-US" sz="2800" dirty="0" err="1">
                <a:latin typeface="Courier" pitchFamily="2" charset="0"/>
              </a:rPr>
              <a:t>failwith</a:t>
            </a:r>
            <a:r>
              <a:rPr lang="en-US" sz="2800" dirty="0">
                <a:latin typeface="Courier" pitchFamily="2" charset="0"/>
              </a:rPr>
              <a:t> “RI”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ronos Pro" panose="020C0502030403020304" pitchFamily="34" charset="77"/>
              </a:rPr>
              <a:t>This saved a 3110 final project game tournament one year!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8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A2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[later today] A3 out</a:t>
            </a:r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invariant.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 err="1"/>
              <a:t>OCaml</a:t>
            </a:r>
            <a:r>
              <a:rPr lang="en-US" dirty="0"/>
              <a:t> module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</a:p>
          <a:p>
            <a:r>
              <a:rPr lang="en-US" dirty="0"/>
              <a:t>Abstraction and specification</a:t>
            </a:r>
          </a:p>
          <a:p>
            <a:r>
              <a:rPr lang="en-US" dirty="0"/>
              <a:t>Specifying functions</a:t>
            </a:r>
          </a:p>
          <a:p>
            <a:r>
              <a:rPr lang="en-US" dirty="0"/>
              <a:t>Specifying data abstractions</a:t>
            </a:r>
          </a:p>
          <a:p>
            <a:r>
              <a:rPr lang="en-US" dirty="0"/>
              <a:t>Abstraction functions and representation invariants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AB22-D9C4-F347-8533-96AEB6D6C711}"/>
              </a:ext>
            </a:extLst>
          </p:cNvPr>
          <p:cNvSpPr txBox="1"/>
          <p:nvPr/>
        </p:nvSpPr>
        <p:spPr>
          <a:xfrm>
            <a:off x="997528" y="1413164"/>
            <a:ext cx="40446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ronosPro-Regular"/>
                <a:cs typeface="CronosPro-Regular"/>
              </a:rPr>
              <a:t>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FEBE-FA05-814F-8A1B-CD543367D289}"/>
              </a:ext>
            </a:extLst>
          </p:cNvPr>
          <p:cNvSpPr txBox="1"/>
          <p:nvPr/>
        </p:nvSpPr>
        <p:spPr>
          <a:xfrm>
            <a:off x="997528" y="3034146"/>
            <a:ext cx="7647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(verb)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Forgetting information, so that different things can be treated as the same</a:t>
            </a:r>
          </a:p>
          <a:p>
            <a:endParaRPr lang="en-US" sz="2800" dirty="0">
              <a:latin typeface="Cronos Pro" panose="020C0502030403020304" pitchFamily="34" charset="77"/>
              <a:cs typeface="CronosPro-Regular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(noun)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Artifacts that result from that process</a:t>
            </a:r>
          </a:p>
        </p:txBody>
      </p:sp>
    </p:spTree>
    <p:extLst>
      <p:ext uri="{BB962C8B-B14F-4D97-AF65-F5344CB8AC3E}">
        <p14:creationId xmlns:p14="http://schemas.microsoft.com/office/powerpoint/2010/main" val="14796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AB22-D9C4-F347-8533-96AEB6D6C711}"/>
              </a:ext>
            </a:extLst>
          </p:cNvPr>
          <p:cNvSpPr txBox="1"/>
          <p:nvPr/>
        </p:nvSpPr>
        <p:spPr>
          <a:xfrm>
            <a:off x="997528" y="1413164"/>
            <a:ext cx="43636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ronosPro-Regular"/>
                <a:cs typeface="CronosPro-Regular"/>
              </a:rPr>
              <a:t>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FEBE-FA05-814F-8A1B-CD543367D289}"/>
              </a:ext>
            </a:extLst>
          </p:cNvPr>
          <p:cNvSpPr txBox="1"/>
          <p:nvPr/>
        </p:nvSpPr>
        <p:spPr>
          <a:xfrm>
            <a:off x="997528" y="3034146"/>
            <a:ext cx="7647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(noun)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Intended behavior of abstraction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Cronos Pro" panose="020C0502030403020304" pitchFamily="34" charset="77"/>
              <a:cs typeface="CronosPro-Regular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(verb)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The act of creating such an artifact</a:t>
            </a:r>
          </a:p>
        </p:txBody>
      </p:sp>
    </p:spTree>
    <p:extLst>
      <p:ext uri="{BB962C8B-B14F-4D97-AF65-F5344CB8AC3E}">
        <p14:creationId xmlns:p14="http://schemas.microsoft.com/office/powerpoint/2010/main" val="13277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of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Clients</a:t>
            </a:r>
          </a:p>
          <a:p>
            <a:pPr lvl="1"/>
            <a:r>
              <a:rPr lang="en-US" dirty="0"/>
              <a:t>What they must guarantee (preconditions)</a:t>
            </a:r>
          </a:p>
          <a:p>
            <a:pPr lvl="1"/>
            <a:r>
              <a:rPr lang="en-US" dirty="0"/>
              <a:t>What they can assume (postconditions)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Implementers</a:t>
            </a:r>
          </a:p>
          <a:p>
            <a:pPr lvl="1"/>
            <a:r>
              <a:rPr lang="en-US" dirty="0"/>
              <a:t>What they can assume (preconditions)</a:t>
            </a:r>
          </a:p>
          <a:p>
            <a:pPr lvl="1"/>
            <a:r>
              <a:rPr lang="en-US" dirty="0"/>
              <a:t>What they must guarantee (postconditions)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Locality:  </a:t>
            </a:r>
            <a:r>
              <a:rPr lang="en-US" dirty="0"/>
              <a:t>understand abstraction without needing to read implementation</a:t>
            </a:r>
          </a:p>
          <a:p>
            <a:pPr lvl="1"/>
            <a:endParaRPr lang="en-US" dirty="0"/>
          </a:p>
          <a:p>
            <a:r>
              <a:rPr lang="en-US" b="1" dirty="0"/>
              <a:t>Modifiability:  </a:t>
            </a:r>
            <a:r>
              <a:rPr lang="en-US" dirty="0"/>
              <a:t>change implementation without breaking client code</a:t>
            </a:r>
          </a:p>
          <a:p>
            <a:endParaRPr lang="en-US" dirty="0"/>
          </a:p>
          <a:p>
            <a:r>
              <a:rPr lang="en-US" b="1" dirty="0"/>
              <a:t>Accountability:  </a:t>
            </a:r>
            <a:r>
              <a:rPr lang="en-US" dirty="0"/>
              <a:t>clarify who is to blame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1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77079-DA95-184F-BA10-B3A978390ABA}"/>
              </a:ext>
            </a:extLst>
          </p:cNvPr>
          <p:cNvSpPr txBox="1"/>
          <p:nvPr/>
        </p:nvSpPr>
        <p:spPr>
          <a:xfrm>
            <a:off x="1413163" y="729833"/>
            <a:ext cx="63658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latin typeface="Cronos Pro" panose="020C0502030403020304" pitchFamily="34" charset="77"/>
                <a:cs typeface="CronosPro-Regular"/>
              </a:rPr>
              <a:t>Specifications </a:t>
            </a:r>
          </a:p>
          <a:p>
            <a:pPr algn="ctr"/>
            <a:r>
              <a:rPr lang="en-US" sz="8800" dirty="0">
                <a:latin typeface="Cronos Pro" panose="020C0502030403020304" pitchFamily="34" charset="77"/>
                <a:cs typeface="CronosPro-Regular"/>
              </a:rPr>
              <a:t>are contracts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3EF80-15BC-2A4D-8E54-0D69A778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131" y="3530600"/>
            <a:ext cx="332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4510</TotalTime>
  <Words>1417</Words>
  <Application>Microsoft Macintosh PowerPoint</Application>
  <PresentationFormat>On-screen Show (4:3)</PresentationFormat>
  <Paragraphs>277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PowerPoint Presentation</vt:lpstr>
      <vt:lpstr>Review</vt:lpstr>
      <vt:lpstr>PowerPoint Presentation</vt:lpstr>
      <vt:lpstr>PowerPoint Presentation</vt:lpstr>
      <vt:lpstr>Audience of specification</vt:lpstr>
      <vt:lpstr>Benefits of specifications</vt:lpstr>
      <vt:lpstr>PowerPoint Presentation</vt:lpstr>
      <vt:lpstr>Satisfaction</vt:lpstr>
      <vt:lpstr>What if spec is ambiguous?</vt:lpstr>
      <vt:lpstr>Specifying functions</vt:lpstr>
      <vt:lpstr>Template</vt:lpstr>
      <vt:lpstr>Barbara Liskov</vt:lpstr>
      <vt:lpstr>Data abstraction</vt:lpstr>
      <vt:lpstr>Specifying Data Abstractions</vt:lpstr>
      <vt:lpstr>Clicker Question 2</vt:lpstr>
      <vt:lpstr>Representation types</vt:lpstr>
      <vt:lpstr>Abstraction Functions</vt:lpstr>
      <vt:lpstr>Abstraction function</vt:lpstr>
      <vt:lpstr>PowerPoint Presentation</vt:lpstr>
      <vt:lpstr>Documenting the AF</vt:lpstr>
      <vt:lpstr>Implementing the AF</vt:lpstr>
      <vt:lpstr>Representation types</vt:lpstr>
      <vt:lpstr>Representation Invariants</vt:lpstr>
      <vt:lpstr>Abstraction function</vt:lpstr>
      <vt:lpstr>Representation invariant</vt:lpstr>
      <vt:lpstr>PowerPoint Presentation</vt:lpstr>
      <vt:lpstr>Documenting the RI</vt:lpstr>
      <vt:lpstr>PowerPoint Presentation</vt:lpstr>
      <vt:lpstr>Invariant may temporarily be violated</vt:lpstr>
      <vt:lpstr>Implementing the RI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472</cp:revision>
  <cp:lastPrinted>2019-09-26T13:49:02Z</cp:lastPrinted>
  <dcterms:created xsi:type="dcterms:W3CDTF">2014-08-25T19:49:24Z</dcterms:created>
  <dcterms:modified xsi:type="dcterms:W3CDTF">2019-09-26T13:55:52Z</dcterms:modified>
</cp:coreProperties>
</file>