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41" r:id="rId2"/>
    <p:sldId id="557" r:id="rId3"/>
    <p:sldId id="443" r:id="rId4"/>
    <p:sldId id="444" r:id="rId5"/>
    <p:sldId id="445" r:id="rId6"/>
    <p:sldId id="446" r:id="rId7"/>
    <p:sldId id="447" r:id="rId8"/>
    <p:sldId id="449" r:id="rId9"/>
    <p:sldId id="453" r:id="rId10"/>
    <p:sldId id="450" r:id="rId11"/>
    <p:sldId id="451" r:id="rId12"/>
    <p:sldId id="454" r:id="rId13"/>
    <p:sldId id="455" r:id="rId14"/>
    <p:sldId id="452" r:id="rId15"/>
    <p:sldId id="546" r:id="rId16"/>
    <p:sldId id="548" r:id="rId17"/>
    <p:sldId id="550" r:id="rId18"/>
    <p:sldId id="549" r:id="rId19"/>
    <p:sldId id="551" r:id="rId20"/>
    <p:sldId id="552" r:id="rId21"/>
    <p:sldId id="547" r:id="rId22"/>
    <p:sldId id="558" r:id="rId23"/>
    <p:sldId id="545" r:id="rId24"/>
    <p:sldId id="538" r:id="rId25"/>
    <p:sldId id="553" r:id="rId26"/>
    <p:sldId id="539" r:id="rId27"/>
    <p:sldId id="555" r:id="rId28"/>
    <p:sldId id="554" r:id="rId29"/>
    <p:sldId id="556" r:id="rId30"/>
    <p:sldId id="460" r:id="rId31"/>
    <p:sldId id="33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/>
    <p:restoredTop sz="71264" autoAdjust="0"/>
  </p:normalViewPr>
  <p:slideViewPr>
    <p:cSldViewPr snapToGrid="0" snapToObjects="1">
      <p:cViewPr varScale="1">
        <p:scale>
          <a:sx n="83" d="100"/>
          <a:sy n="83" d="100"/>
        </p:scale>
        <p:origin x="200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10:01:06</a:t>
            </a:r>
          </a:p>
          <a:p>
            <a:endParaRPr lang="en-US" dirty="0"/>
          </a:p>
          <a:p>
            <a:r>
              <a:rPr lang="en-US" dirty="0"/>
              <a:t>I chose this music because we’re going to build an interpreter today and it will based on an idea called stepping.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didn’t learn regular expressions in A4, you will learn them next week in CS 2800.</a:t>
            </a:r>
          </a:p>
          <a:p>
            <a:endParaRPr lang="en-US" dirty="0"/>
          </a:p>
          <a:p>
            <a:r>
              <a:rPr lang="en-US" dirty="0"/>
              <a:t>Demo: </a:t>
            </a:r>
            <a:r>
              <a:rPr lang="en-US" dirty="0" err="1"/>
              <a:t>lexer.mll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 </a:t>
            </a:r>
            <a:r>
              <a:rPr lang="en-US" i="1" dirty="0"/>
              <a:t>meta-variables </a:t>
            </a:r>
            <a:r>
              <a:rPr lang="en-US" dirty="0"/>
              <a:t>that stand for pieces of syntax</a:t>
            </a:r>
          </a:p>
          <a:p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: expressions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: binary operators</a:t>
            </a:r>
          </a:p>
          <a:p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integer constants, aka literals (left undefined)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::=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|</a:t>
            </a:r>
            <a:r>
              <a:rPr lang="en-US" dirty="0"/>
              <a:t> are </a:t>
            </a:r>
            <a:r>
              <a:rPr lang="en-US" i="1" dirty="0"/>
              <a:t>meta-syntax:</a:t>
            </a:r>
            <a:r>
              <a:rPr lang="en-US" dirty="0"/>
              <a:t> used to describe syntax of language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by Backus and </a:t>
            </a:r>
            <a:r>
              <a:rPr lang="en-US" dirty="0" err="1"/>
              <a:t>Naur</a:t>
            </a:r>
            <a:r>
              <a:rPr lang="en-US" dirty="0"/>
              <a:t> in their definition of Algol-60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ast.ml</a:t>
            </a:r>
            <a:r>
              <a:rPr lang="en-US" dirty="0"/>
              <a:t> and </a:t>
            </a:r>
            <a:r>
              <a:rPr lang="en-US" dirty="0" err="1"/>
              <a:t>parser.mly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“Evaluator” in scare quotes because there isn’t a good name to give this component of an interpreter.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Interpreters:  maybe better error messages and better debuggers</a:t>
            </a:r>
          </a:p>
          <a:p>
            <a:endParaRPr lang="en-US" dirty="0"/>
          </a:p>
          <a:p>
            <a:r>
              <a:rPr lang="en-US" dirty="0"/>
              <a:t>Not really a complete dichotomy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ronosPro-Regular"/>
                <a:cs typeface="CronosPro-Regular"/>
              </a:rPr>
              <a:t>the VM is the interpreter; needed to run the program; Java and </a:t>
            </a:r>
            <a:r>
              <a:rPr lang="en-US" dirty="0" err="1">
                <a:latin typeface="CronosPro-Regular"/>
                <a:cs typeface="CronosPro-Regular"/>
              </a:rPr>
              <a:t>OCaml</a:t>
            </a:r>
            <a:r>
              <a:rPr lang="en-US" dirty="0">
                <a:latin typeface="CronosPro-Regular"/>
                <a:cs typeface="CronosPro-Regular"/>
              </a:rPr>
              <a:t> can both work this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take a high-level look at building this interpreter in lecture, and you’ll dig into details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Interpreters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Step by Step </a:t>
            </a:r>
            <a:r>
              <a:rPr lang="en-US" dirty="0"/>
              <a:t>by New Kids on the Block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5356154" cy="936113"/>
            <a:chOff x="452458" y="1495613"/>
            <a:chExt cx="5356154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535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if x=0 then 1 else fact(x-1)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3924" y="2759543"/>
            <a:ext cx="5087361" cy="1611931"/>
            <a:chOff x="3223924" y="2759543"/>
            <a:chExt cx="5087361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3223924" y="2759543"/>
              <a:ext cx="3014903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6801066" cy="1833508"/>
            <a:chOff x="545847" y="4371474"/>
            <a:chExt cx="6801066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6801066" cy="1161392"/>
              <a:chOff x="457200" y="3198749"/>
              <a:chExt cx="6801066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6"/>
                <a:ext cx="6648666" cy="461665"/>
                <a:chOff x="457200" y="2935950"/>
                <a:chExt cx="6648666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554058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if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1125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then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04279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1215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else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3560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59056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2841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99778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36714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3650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5847" y="1648011"/>
            <a:ext cx="6801066" cy="1161392"/>
            <a:chOff x="457200" y="3198749"/>
            <a:chExt cx="6801066" cy="1161392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3898476"/>
              <a:ext cx="6648666" cy="461665"/>
              <a:chOff x="457200" y="2935950"/>
              <a:chExt cx="6648666" cy="46166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57200" y="2935950"/>
                <a:ext cx="554058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if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125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4998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19344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then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4279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1215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else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3560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59056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2841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9778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6714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3650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stCxn id="54" idx="2"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5847" y="3654295"/>
            <a:ext cx="5692980" cy="2833143"/>
            <a:chOff x="545847" y="3654295"/>
            <a:chExt cx="5692980" cy="2833143"/>
          </a:xfrm>
        </p:grpSpPr>
        <p:grpSp>
          <p:nvGrpSpPr>
            <p:cNvPr id="3" name="Group 2"/>
            <p:cNvGrpSpPr/>
            <p:nvPr/>
          </p:nvGrpSpPr>
          <p:grpSpPr>
            <a:xfrm>
              <a:off x="545847" y="3654295"/>
              <a:ext cx="4413342" cy="2833143"/>
              <a:chOff x="545847" y="3654295"/>
              <a:chExt cx="4413342" cy="283314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01721" y="4312618"/>
                <a:ext cx="4257468" cy="2174820"/>
                <a:chOff x="1907125" y="3736998"/>
                <a:chExt cx="4998313" cy="300718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3145291" y="3736998"/>
                  <a:ext cx="1361724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if-then-else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907125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76488" y="458585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45849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702709" y="4599227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662895" y="5427825"/>
                  <a:ext cx="867305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87289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56651" y="5414701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26012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59056" y="4611958"/>
                  <a:ext cx="844662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apply</a:t>
                  </a:r>
                </a:p>
              </p:txBody>
            </p:sp>
            <p:cxnSp>
              <p:nvCxnSpPr>
                <p:cNvPr id="36" name="Straight Arrow Connector 35"/>
                <p:cNvCxnSpPr>
                  <a:stCxn id="21" idx="2"/>
                  <a:endCxn id="23" idx="0"/>
                </p:cNvCxnSpPr>
                <p:nvPr/>
              </p:nvCxnSpPr>
              <p:spPr>
                <a:xfrm flipH="1">
                  <a:off x="2466201" y="4247684"/>
                  <a:ext cx="1359953" cy="3381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1" idx="2"/>
                  <a:endCxn id="26" idx="0"/>
                </p:cNvCxnSpPr>
                <p:nvPr/>
              </p:nvCxnSpPr>
              <p:spPr>
                <a:xfrm>
                  <a:off x="3826153" y="4247684"/>
                  <a:ext cx="66268" cy="351543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1" idx="2"/>
                  <a:endCxn id="34" idx="0"/>
                </p:cNvCxnSpPr>
                <p:nvPr/>
              </p:nvCxnSpPr>
              <p:spPr>
                <a:xfrm>
                  <a:off x="3826154" y="4247684"/>
                  <a:ext cx="1855234" cy="3642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23" idx="2"/>
                  <a:endCxn id="22" idx="0"/>
                </p:cNvCxnSpPr>
                <p:nvPr/>
              </p:nvCxnSpPr>
              <p:spPr>
                <a:xfrm flipH="1">
                  <a:off x="2096838" y="5096544"/>
                  <a:ext cx="369363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3" idx="2"/>
                  <a:endCxn id="24" idx="0"/>
                </p:cNvCxnSpPr>
                <p:nvPr/>
              </p:nvCxnSpPr>
              <p:spPr>
                <a:xfrm>
                  <a:off x="2466201" y="5096544"/>
                  <a:ext cx="369361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28" idx="0"/>
                </p:cNvCxnSpPr>
                <p:nvPr/>
              </p:nvCxnSpPr>
              <p:spPr>
                <a:xfrm flipH="1">
                  <a:off x="5096548" y="5122644"/>
                  <a:ext cx="584839" cy="3051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34" idx="2"/>
                  <a:endCxn id="31" idx="0"/>
                </p:cNvCxnSpPr>
                <p:nvPr/>
              </p:nvCxnSpPr>
              <p:spPr>
                <a:xfrm>
                  <a:off x="5681387" y="5122644"/>
                  <a:ext cx="664976" cy="292057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1" idx="2"/>
                  <a:endCxn id="30" idx="0"/>
                </p:cNvCxnSpPr>
                <p:nvPr/>
              </p:nvCxnSpPr>
              <p:spPr>
                <a:xfrm flipH="1">
                  <a:off x="5977002" y="5925387"/>
                  <a:ext cx="369363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31" idx="2"/>
                  <a:endCxn id="32" idx="0"/>
                </p:cNvCxnSpPr>
                <p:nvPr/>
              </p:nvCxnSpPr>
              <p:spPr>
                <a:xfrm>
                  <a:off x="6346364" y="5925387"/>
                  <a:ext cx="369361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545847" y="3654295"/>
                <a:ext cx="2621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Abstract syntax tree:</a:t>
                </a:r>
              </a:p>
            </p:txBody>
          </p:sp>
        </p:grpSp>
        <p:cxnSp>
          <p:nvCxnSpPr>
            <p:cNvPr id="25" name="Straight Arrow Connector 24"/>
            <p:cNvCxnSpPr>
              <a:stCxn id="65" idx="2"/>
            </p:cNvCxnSpPr>
            <p:nvPr/>
          </p:nvCxnSpPr>
          <p:spPr>
            <a:xfrm flipH="1">
              <a:off x="3167077" y="4371474"/>
              <a:ext cx="3071750" cy="31047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4711" y="1479476"/>
            <a:ext cx="2813462" cy="2047949"/>
            <a:chOff x="545847" y="3654295"/>
            <a:chExt cx="4536854" cy="2849182"/>
          </a:xfrm>
        </p:grpSpPr>
        <p:grpSp>
          <p:nvGrpSpPr>
            <p:cNvPr id="60" name="Group 59"/>
            <p:cNvGrpSpPr/>
            <p:nvPr/>
          </p:nvGrpSpPr>
          <p:grpSpPr>
            <a:xfrm>
              <a:off x="701721" y="4312618"/>
              <a:ext cx="4380980" cy="2190859"/>
              <a:chOff x="1907125" y="3736998"/>
              <a:chExt cx="5143317" cy="30293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45291" y="3736998"/>
                <a:ext cx="157752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if-then-else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7125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6489" y="458585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45848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02709" y="459922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62895" y="5427824"/>
                <a:ext cx="1048917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87288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56650" y="5414701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26012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59055" y="4611958"/>
                <a:ext cx="102166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apply</a:t>
                </a:r>
              </a:p>
            </p:txBody>
          </p:sp>
          <p:cxnSp>
            <p:nvCxnSpPr>
              <p:cNvPr id="36" name="Straight Arrow Connector 35"/>
              <p:cNvCxnSpPr>
                <a:stCxn id="21" idx="2"/>
                <a:endCxn id="23" idx="0"/>
              </p:cNvCxnSpPr>
              <p:nvPr/>
            </p:nvCxnSpPr>
            <p:spPr>
              <a:xfrm flipH="1">
                <a:off x="2538704" y="4269862"/>
                <a:ext cx="1395349" cy="31599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1" idx="2"/>
                <a:endCxn id="26" idx="0"/>
              </p:cNvCxnSpPr>
              <p:nvPr/>
            </p:nvCxnSpPr>
            <p:spPr>
              <a:xfrm>
                <a:off x="3934052" y="4269862"/>
                <a:ext cx="30872" cy="32936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1" idx="2"/>
                <a:endCxn id="34" idx="0"/>
              </p:cNvCxnSpPr>
              <p:nvPr/>
            </p:nvCxnSpPr>
            <p:spPr>
              <a:xfrm>
                <a:off x="3934052" y="4269862"/>
                <a:ext cx="1835834" cy="342096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3" idx="2"/>
                <a:endCxn id="22" idx="0"/>
              </p:cNvCxnSpPr>
              <p:nvPr/>
            </p:nvCxnSpPr>
            <p:spPr>
              <a:xfrm flipH="1">
                <a:off x="2169340" y="5118721"/>
                <a:ext cx="369364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3" idx="2"/>
                <a:endCxn id="24" idx="0"/>
              </p:cNvCxnSpPr>
              <p:nvPr/>
            </p:nvCxnSpPr>
            <p:spPr>
              <a:xfrm>
                <a:off x="2538704" y="5118721"/>
                <a:ext cx="369360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2"/>
                <a:endCxn id="28" idx="0"/>
              </p:cNvCxnSpPr>
              <p:nvPr/>
            </p:nvCxnSpPr>
            <p:spPr>
              <a:xfrm flipH="1">
                <a:off x="5187354" y="5144822"/>
                <a:ext cx="582533" cy="2830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4" idx="2"/>
                <a:endCxn id="31" idx="0"/>
              </p:cNvCxnSpPr>
              <p:nvPr/>
            </p:nvCxnSpPr>
            <p:spPr>
              <a:xfrm>
                <a:off x="5769887" y="5144822"/>
                <a:ext cx="648979" cy="269878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1" idx="2"/>
                <a:endCxn id="30" idx="0"/>
              </p:cNvCxnSpPr>
              <p:nvPr/>
            </p:nvCxnSpPr>
            <p:spPr>
              <a:xfrm flipH="1">
                <a:off x="6049503" y="5947565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1" idx="2"/>
                <a:endCxn id="32" idx="0"/>
              </p:cNvCxnSpPr>
              <p:nvPr/>
            </p:nvCxnSpPr>
            <p:spPr>
              <a:xfrm>
                <a:off x="6418865" y="5947564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545847" y="3654295"/>
              <a:ext cx="4226870" cy="642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Abstract syntax tree: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04374" y="3210319"/>
            <a:ext cx="5526412" cy="2925547"/>
            <a:chOff x="3704374" y="3210319"/>
            <a:chExt cx="5526412" cy="2925547"/>
          </a:xfrm>
        </p:grpSpPr>
        <p:grpSp>
          <p:nvGrpSpPr>
            <p:cNvPr id="64" name="Group 63"/>
            <p:cNvGrpSpPr/>
            <p:nvPr/>
          </p:nvGrpSpPr>
          <p:grpSpPr>
            <a:xfrm>
              <a:off x="3704374" y="3210319"/>
              <a:ext cx="4842763" cy="1562071"/>
              <a:chOff x="3468522" y="2809403"/>
              <a:chExt cx="4842763" cy="156207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166368" y="3342105"/>
                <a:ext cx="4144917" cy="10293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atin typeface="CronosPro-Regular"/>
                    <a:cs typeface="CronosPro-Regular"/>
                  </a:rPr>
                  <a:t>Semantic analysis</a:t>
                </a:r>
              </a:p>
            </p:txBody>
          </p:sp>
          <p:cxnSp>
            <p:nvCxnSpPr>
              <p:cNvPr id="66" name="Straight Arrow Connector 65"/>
              <p:cNvCxnSpPr>
                <a:stCxn id="54" idx="2"/>
                <a:endCxn id="65" idx="0"/>
              </p:cNvCxnSpPr>
              <p:nvPr/>
            </p:nvCxnSpPr>
            <p:spPr>
              <a:xfrm>
                <a:off x="3468522" y="2809403"/>
                <a:ext cx="2770305" cy="5327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4402220" y="4935537"/>
              <a:ext cx="4828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accept or reject program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create </a:t>
              </a:r>
              <a:r>
                <a:rPr lang="en-US" i="1" dirty="0">
                  <a:latin typeface="CronosPro-Regular"/>
                  <a:cs typeface="CronosPro-Regular"/>
                </a:rPr>
                <a:t>symbol tables</a:t>
              </a:r>
              <a:r>
                <a:rPr lang="en-US" dirty="0">
                  <a:latin typeface="CronosPro-Regular"/>
                  <a:cs typeface="CronosPro-Regular"/>
                </a:rPr>
                <a:t> mapping identifiers to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i="1" dirty="0">
                  <a:latin typeface="CronosPro-Regular"/>
                  <a:cs typeface="CronosPro-Regular"/>
                </a:rPr>
                <a:t>decorate</a:t>
              </a:r>
              <a:r>
                <a:rPr lang="en-US" dirty="0">
                  <a:latin typeface="CronosPro-Regular"/>
                  <a:cs typeface="CronosPro-Regular"/>
                </a:rPr>
                <a:t> AST with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2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Might translate AST into a </a:t>
            </a:r>
            <a:r>
              <a:rPr lang="en-US" i="1" dirty="0"/>
              <a:t>intermediate representation</a:t>
            </a:r>
            <a:r>
              <a:rPr lang="en-US" dirty="0"/>
              <a:t> (IR) that is a kind of abstract machine code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r>
              <a:rPr lang="en-US" b="1" dirty="0"/>
              <a:t>Interpreter</a:t>
            </a:r>
            <a:r>
              <a:rPr lang="en-US" dirty="0"/>
              <a:t> executes AST or IR </a:t>
            </a:r>
          </a:p>
          <a:p>
            <a:r>
              <a:rPr lang="en-US" b="1" dirty="0"/>
              <a:t>Compiler</a:t>
            </a:r>
            <a:r>
              <a:rPr lang="en-US" dirty="0"/>
              <a:t> translates IR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6843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Functional languages are well-suited to implement compilers and interpreters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Code</a:t>
            </a:r>
            <a:r>
              <a:rPr lang="en-US" dirty="0"/>
              <a:t> easily represented by tree data types</a:t>
            </a:r>
          </a:p>
          <a:p>
            <a:r>
              <a:rPr lang="en-US" b="1" dirty="0"/>
              <a:t>Compilation/execution</a:t>
            </a:r>
            <a:r>
              <a:rPr lang="en-US" dirty="0"/>
              <a:t> easily defined by pattern matching on trees</a:t>
            </a:r>
          </a:p>
        </p:txBody>
      </p:sp>
    </p:spTree>
    <p:extLst>
      <p:ext uri="{BB962C8B-B14F-4D97-AF65-F5344CB8AC3E}">
        <p14:creationId xmlns:p14="http://schemas.microsoft.com/office/powerpoint/2010/main" val="340685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F95-3DD6-1742-809F-32B17CE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demo: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84DB2-2EF3-1648-9343-C139C108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22</a:t>
            </a:r>
          </a:p>
          <a:p>
            <a:r>
              <a:rPr lang="en-US" dirty="0"/>
              <a:t>11  + 11</a:t>
            </a:r>
          </a:p>
          <a:p>
            <a:r>
              <a:rPr lang="en-US" dirty="0"/>
              <a:t>(10 + 1) + (5 + 6)</a:t>
            </a:r>
          </a:p>
          <a:p>
            <a:r>
              <a:rPr lang="en-US" dirty="0"/>
              <a:t>2 *  11</a:t>
            </a:r>
          </a:p>
          <a:p>
            <a:r>
              <a:rPr lang="en-US" dirty="0"/>
              <a:t>2 + 2 * 10</a:t>
            </a:r>
          </a:p>
          <a:p>
            <a:r>
              <a:rPr lang="en-US" dirty="0"/>
              <a:t>2 * 2 + 10</a:t>
            </a:r>
          </a:p>
          <a:p>
            <a:r>
              <a:rPr lang="en-US" dirty="0"/>
              <a:t>2 * 2 * 10</a:t>
            </a:r>
          </a:p>
          <a:p>
            <a:r>
              <a:rPr lang="en-US" dirty="0"/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B4AA-877C-0F4C-98A6-334D84DF3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Parentheses</a:t>
            </a:r>
          </a:p>
          <a:p>
            <a:r>
              <a:rPr lang="en-US" dirty="0"/>
              <a:t>Whitespace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0D1CD-26BD-9E44-90DC-0210D7E65C8A}"/>
              </a:ext>
            </a:extLst>
          </p:cNvPr>
          <p:cNvSpPr txBox="1"/>
          <p:nvPr/>
        </p:nvSpPr>
        <p:spPr>
          <a:xfrm>
            <a:off x="181290" y="5954782"/>
            <a:ext cx="896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Goal: transform input string to output string</a:t>
            </a:r>
          </a:p>
        </p:txBody>
      </p:sp>
    </p:spTree>
    <p:extLst>
      <p:ext uri="{BB962C8B-B14F-4D97-AF65-F5344CB8AC3E}">
        <p14:creationId xmlns:p14="http://schemas.microsoft.com/office/powerpoint/2010/main" val="8723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538A3-EF9C-1449-B0C5-5D0CF05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FA7AB-C628-4E44-AED4-A5F654EC8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3502882" cy="936113"/>
            <a:chOff x="452458" y="1495613"/>
            <a:chExt cx="3502882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3502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(10 + 1) + (5 + 6)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97288" y="2759543"/>
            <a:ext cx="6013997" cy="1611931"/>
            <a:chOff x="2297288" y="2759543"/>
            <a:chExt cx="6013997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2297288" y="2759543"/>
              <a:ext cx="3941539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5692980" cy="1833508"/>
            <a:chOff x="545847" y="4371474"/>
            <a:chExt cx="5692980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4400038" cy="1161392"/>
              <a:chOff x="457200" y="3198749"/>
              <a:chExt cx="4400038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5"/>
                <a:ext cx="4247638" cy="461666"/>
                <a:chOff x="457200" y="2935949"/>
                <a:chExt cx="4247638" cy="46166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27263" y="2935950"/>
                  <a:ext cx="553357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10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83236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52598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33560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5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597102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966464" y="2935949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35826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58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1ADF34-D04A-8845-B91C-EAF98BC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19FC8-2A89-1745-BFA0-840C577A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literals: 0, 10, -22, etc.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whitespace:  irrelevant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describe: regular expressions!</a:t>
            </a:r>
          </a:p>
          <a:p>
            <a:pPr marL="0" indent="0">
              <a:buNone/>
            </a:pPr>
            <a:r>
              <a:rPr lang="en-US" dirty="0"/>
              <a:t>Tool: </a:t>
            </a:r>
            <a:r>
              <a:rPr lang="en-US" dirty="0" err="1"/>
              <a:t>ocamllex</a:t>
            </a:r>
            <a:r>
              <a:rPr lang="en-US" dirty="0"/>
              <a:t> (.</a:t>
            </a:r>
            <a:r>
              <a:rPr lang="en-US" dirty="0" err="1"/>
              <a:t>mll</a:t>
            </a:r>
            <a:r>
              <a:rPr lang="en-US" dirty="0"/>
              <a:t> files)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2A0B5-56EB-6E43-8655-C777A4E3BB5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075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6D6FB-56E5-9D41-A6DF-1F43098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E35F2-0750-B449-9FFA-4D3699289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D09E19-7A99-E349-81F9-6730F31DC935}"/>
              </a:ext>
            </a:extLst>
          </p:cNvPr>
          <p:cNvGrpSpPr/>
          <p:nvPr/>
        </p:nvGrpSpPr>
        <p:grpSpPr>
          <a:xfrm>
            <a:off x="545846" y="1549682"/>
            <a:ext cx="4400038" cy="1161392"/>
            <a:chOff x="457200" y="3198749"/>
            <a:chExt cx="4400038" cy="11613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13404AC-BB6C-0A4D-987F-25F7C6F22E7B}"/>
                </a:ext>
              </a:extLst>
            </p:cNvPr>
            <p:cNvGrpSpPr/>
            <p:nvPr/>
          </p:nvGrpSpPr>
          <p:grpSpPr>
            <a:xfrm>
              <a:off x="609600" y="3898475"/>
              <a:ext cx="4247638" cy="461666"/>
              <a:chOff x="457200" y="2935949"/>
              <a:chExt cx="4247638" cy="46166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0D52A9-9B0F-4C4F-925D-570E96A642CA}"/>
                  </a:ext>
                </a:extLst>
              </p:cNvPr>
              <p:cNvSpPr txBox="1"/>
              <p:nvPr/>
            </p:nvSpPr>
            <p:spPr>
              <a:xfrm>
                <a:off x="457200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D34F9F-23BA-4644-9BDB-8DCDBF3B320E}"/>
                  </a:ext>
                </a:extLst>
              </p:cNvPr>
              <p:cNvSpPr txBox="1"/>
              <p:nvPr/>
            </p:nvSpPr>
            <p:spPr>
              <a:xfrm>
                <a:off x="827263" y="2935950"/>
                <a:ext cx="553357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033ED-20D4-AF40-9255-BE0C57FD41D4}"/>
                  </a:ext>
                </a:extLst>
              </p:cNvPr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FC80D9-8A30-1245-AA9E-51585C1CE842}"/>
                  </a:ext>
                </a:extLst>
              </p:cNvPr>
              <p:cNvSpPr txBox="1"/>
              <p:nvPr/>
            </p:nvSpPr>
            <p:spPr>
              <a:xfrm>
                <a:off x="1749982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72F2BF-FF1E-D448-BA67-1DC3D0388803}"/>
                  </a:ext>
                </a:extLst>
              </p:cNvPr>
              <p:cNvSpPr txBox="1"/>
              <p:nvPr/>
            </p:nvSpPr>
            <p:spPr>
              <a:xfrm>
                <a:off x="2119344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9716AA-6661-244E-9CD5-A75411EEA53C}"/>
                  </a:ext>
                </a:extLst>
              </p:cNvPr>
              <p:cNvSpPr txBox="1"/>
              <p:nvPr/>
            </p:nvSpPr>
            <p:spPr>
              <a:xfrm>
                <a:off x="2483236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4FDB38-4BD3-844F-945A-4AE9571ED236}"/>
                  </a:ext>
                </a:extLst>
              </p:cNvPr>
              <p:cNvSpPr txBox="1"/>
              <p:nvPr/>
            </p:nvSpPr>
            <p:spPr>
              <a:xfrm>
                <a:off x="2852598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7FA53D-F919-F44E-A44E-C8D95C3C9373}"/>
                  </a:ext>
                </a:extLst>
              </p:cNvPr>
              <p:cNvSpPr txBox="1"/>
              <p:nvPr/>
            </p:nvSpPr>
            <p:spPr>
              <a:xfrm>
                <a:off x="3233560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3D77A1-A817-C34C-B048-05BBCDF36FA2}"/>
                  </a:ext>
                </a:extLst>
              </p:cNvPr>
              <p:cNvSpPr txBox="1"/>
              <p:nvPr/>
            </p:nvSpPr>
            <p:spPr>
              <a:xfrm>
                <a:off x="3597102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AD9AD33-A62A-A14D-BEBC-602F0C811149}"/>
                  </a:ext>
                </a:extLst>
              </p:cNvPr>
              <p:cNvSpPr txBox="1"/>
              <p:nvPr/>
            </p:nvSpPr>
            <p:spPr>
              <a:xfrm>
                <a:off x="3966464" y="2935949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2914A8-E2E7-AE43-9E47-524DDB86C4BE}"/>
                  </a:ext>
                </a:extLst>
              </p:cNvPr>
              <p:cNvSpPr txBox="1"/>
              <p:nvPr/>
            </p:nvSpPr>
            <p:spPr>
              <a:xfrm>
                <a:off x="4335826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8EB9FE-FC72-9F41-9F80-04C2ECF0B445}"/>
                </a:ext>
              </a:extLst>
            </p:cNvPr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267251" y="545765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829434" y="488958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354962" y="54744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428845" y="5258920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991028" y="5258920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918094" y="608334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547325" y="608334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148285" y="5843763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02876" y="5843763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075552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04783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236814" y="5840973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551430" y="5826987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457200" y="4295879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</p:spTree>
    <p:extLst>
      <p:ext uri="{BB962C8B-B14F-4D97-AF65-F5344CB8AC3E}">
        <p14:creationId xmlns:p14="http://schemas.microsoft.com/office/powerpoint/2010/main" val="262857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481CF-F7EA-834D-B4F0-24E7DADF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vs. abstract 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520C0-AE0D-4A44-8F57-5FD293EB8CFC}"/>
              </a:ext>
            </a:extLst>
          </p:cNvPr>
          <p:cNvSpPr/>
          <p:nvPr/>
        </p:nvSpPr>
        <p:spPr>
          <a:xfrm>
            <a:off x="505434" y="246758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(10 + 1) + (5 + 6)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15271-E786-2240-9439-EA5C9E1B843A}"/>
              </a:ext>
            </a:extLst>
          </p:cNvPr>
          <p:cNvSpPr txBox="1"/>
          <p:nvPr/>
        </p:nvSpPr>
        <p:spPr>
          <a:xfrm>
            <a:off x="5219130" y="2467582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5E7CA-2A32-EC4A-B3BC-7D70ABD372AA}"/>
              </a:ext>
            </a:extLst>
          </p:cNvPr>
          <p:cNvSpPr txBox="1"/>
          <p:nvPr/>
        </p:nvSpPr>
        <p:spPr>
          <a:xfrm>
            <a:off x="5781313" y="189951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8CC5-AB5F-D544-9431-0FBB8C09EE4D}"/>
              </a:ext>
            </a:extLst>
          </p:cNvPr>
          <p:cNvSpPr txBox="1"/>
          <p:nvPr/>
        </p:nvSpPr>
        <p:spPr>
          <a:xfrm>
            <a:off x="6306841" y="248435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00A34B-988B-C24D-86B5-77C4E404EC6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380724" y="2268847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C5A034-CF82-9F42-BE21-8185AF260FC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42907" y="2268847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90DF42-5C6F-E948-904B-E9CA3C5A2B7A}"/>
              </a:ext>
            </a:extLst>
          </p:cNvPr>
          <p:cNvSpPr txBox="1"/>
          <p:nvPr/>
        </p:nvSpPr>
        <p:spPr>
          <a:xfrm>
            <a:off x="4869973" y="30932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45E34-F54A-2E46-875B-E121AF6CD9B5}"/>
              </a:ext>
            </a:extLst>
          </p:cNvPr>
          <p:cNvSpPr txBox="1"/>
          <p:nvPr/>
        </p:nvSpPr>
        <p:spPr>
          <a:xfrm>
            <a:off x="5499204" y="309327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D7E50-2B81-E841-97A3-36B8B9199E7B}"/>
              </a:ext>
            </a:extLst>
          </p:cNvPr>
          <p:cNvCxnSpPr>
            <a:endCxn id="12" idx="0"/>
          </p:cNvCxnSpPr>
          <p:nvPr/>
        </p:nvCxnSpPr>
        <p:spPr>
          <a:xfrm flipH="1">
            <a:off x="5100164" y="2853690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CB758-D557-C345-8036-6E0C73930BEC}"/>
              </a:ext>
            </a:extLst>
          </p:cNvPr>
          <p:cNvCxnSpPr/>
          <p:nvPr/>
        </p:nvCxnSpPr>
        <p:spPr>
          <a:xfrm>
            <a:off x="5354755" y="285369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2BC646-C85D-1241-9D7F-31A4A7AF6320}"/>
              </a:ext>
            </a:extLst>
          </p:cNvPr>
          <p:cNvSpPr txBox="1"/>
          <p:nvPr/>
        </p:nvSpPr>
        <p:spPr>
          <a:xfrm>
            <a:off x="6027431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64698-C1AF-2B45-8577-56F471F44003}"/>
              </a:ext>
            </a:extLst>
          </p:cNvPr>
          <p:cNvSpPr txBox="1"/>
          <p:nvPr/>
        </p:nvSpPr>
        <p:spPr>
          <a:xfrm>
            <a:off x="6656662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63F53-D1EA-9E4B-9F52-89EB20D12A54}"/>
              </a:ext>
            </a:extLst>
          </p:cNvPr>
          <p:cNvCxnSpPr>
            <a:endCxn id="16" idx="0"/>
          </p:cNvCxnSpPr>
          <p:nvPr/>
        </p:nvCxnSpPr>
        <p:spPr>
          <a:xfrm flipH="1">
            <a:off x="6188693" y="285090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E8771-7EB8-1E44-848D-B32848564957}"/>
              </a:ext>
            </a:extLst>
          </p:cNvPr>
          <p:cNvCxnSpPr/>
          <p:nvPr/>
        </p:nvCxnSpPr>
        <p:spPr>
          <a:xfrm>
            <a:off x="6503309" y="283691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192E-EDD5-6447-AE6A-714E9416210E}"/>
              </a:ext>
            </a:extLst>
          </p:cNvPr>
          <p:cNvSpPr/>
          <p:nvPr/>
        </p:nvSpPr>
        <p:spPr>
          <a:xfrm>
            <a:off x="1242815" y="4404394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2 + 2 *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E7FC5-14F5-7B4A-98C6-636FADFD0E83}"/>
              </a:ext>
            </a:extLst>
          </p:cNvPr>
          <p:cNvSpPr txBox="1"/>
          <p:nvPr/>
        </p:nvSpPr>
        <p:spPr>
          <a:xfrm>
            <a:off x="5178051" y="4725272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1179A-0C22-7E4F-A649-508DC6DFF882}"/>
              </a:ext>
            </a:extLst>
          </p:cNvPr>
          <p:cNvSpPr txBox="1"/>
          <p:nvPr/>
        </p:nvSpPr>
        <p:spPr>
          <a:xfrm>
            <a:off x="5740234" y="415720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38268-E95D-6A48-ACDE-3E07C6B4B3B2}"/>
              </a:ext>
            </a:extLst>
          </p:cNvPr>
          <p:cNvSpPr txBox="1"/>
          <p:nvPr/>
        </p:nvSpPr>
        <p:spPr>
          <a:xfrm>
            <a:off x="6265762" y="474204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3F25A5-E42C-274B-8E6F-ED2547405AE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5339313" y="4526537"/>
            <a:ext cx="562515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9779A-0CC7-AE40-9BF2-CF2B8BF1CB5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901828" y="4526537"/>
            <a:ext cx="525196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79D2E7-655E-2E44-82E1-EF35B9299DB8}"/>
              </a:ext>
            </a:extLst>
          </p:cNvPr>
          <p:cNvSpPr txBox="1"/>
          <p:nvPr/>
        </p:nvSpPr>
        <p:spPr>
          <a:xfrm>
            <a:off x="5986352" y="534817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4B134-4C9D-B849-BA11-C61097502891}"/>
              </a:ext>
            </a:extLst>
          </p:cNvPr>
          <p:cNvSpPr txBox="1"/>
          <p:nvPr/>
        </p:nvSpPr>
        <p:spPr>
          <a:xfrm>
            <a:off x="6615583" y="53481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F6F0E-C2C6-6641-8E3E-14E8C230EA35}"/>
              </a:ext>
            </a:extLst>
          </p:cNvPr>
          <p:cNvCxnSpPr>
            <a:endCxn id="34" idx="0"/>
          </p:cNvCxnSpPr>
          <p:nvPr/>
        </p:nvCxnSpPr>
        <p:spPr>
          <a:xfrm flipH="1">
            <a:off x="6147614" y="510859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A29679-9E00-F346-8A57-8D725B182576}"/>
              </a:ext>
            </a:extLst>
          </p:cNvPr>
          <p:cNvCxnSpPr/>
          <p:nvPr/>
        </p:nvCxnSpPr>
        <p:spPr>
          <a:xfrm>
            <a:off x="6462230" y="509460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18565B-5A86-D547-BBBD-0A0FC87CD2D5}"/>
              </a:ext>
            </a:extLst>
          </p:cNvPr>
          <p:cNvSpPr txBox="1"/>
          <p:nvPr/>
        </p:nvSpPr>
        <p:spPr>
          <a:xfrm>
            <a:off x="4487220" y="5895604"/>
            <a:ext cx="3563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Parentheses:  irrelevant</a:t>
            </a:r>
          </a:p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Operators:  have precedence</a:t>
            </a:r>
          </a:p>
        </p:txBody>
      </p:sp>
    </p:spTree>
    <p:extLst>
      <p:ext uri="{BB962C8B-B14F-4D97-AF65-F5344CB8AC3E}">
        <p14:creationId xmlns:p14="http://schemas.microsoft.com/office/powerpoint/2010/main" val="27636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ED3C56-B302-2041-BBA9-6F39161F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BA960-B024-C840-807E-95D5C720C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BAFBD4-54C0-E94C-9CB3-C82A9811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bop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+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i="1" dirty="0">
                <a:latin typeface="Courier New"/>
                <a:cs typeface="Courier New"/>
              </a:rPr>
              <a:t>integers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0493F-C3BA-3E47-83EA-8E481E5C7ADB}"/>
              </a:ext>
            </a:extLst>
          </p:cNvPr>
          <p:cNvSpPr txBox="1"/>
          <p:nvPr/>
        </p:nvSpPr>
        <p:spPr>
          <a:xfrm>
            <a:off x="4020482" y="6126163"/>
            <a:ext cx="5123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Backus-Naur Form (BNF)</a:t>
            </a:r>
          </a:p>
        </p:txBody>
      </p:sp>
    </p:spTree>
    <p:extLst>
      <p:ext uri="{BB962C8B-B14F-4D97-AF65-F5344CB8AC3E}">
        <p14:creationId xmlns:p14="http://schemas.microsoft.com/office/powerpoint/2010/main" val="3388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49" y="1366629"/>
            <a:ext cx="1417565" cy="1699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5227" y="1366629"/>
            <a:ext cx="463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John Backus (1924-2007)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1977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profound, influential, and lasting contributions to the design of practical high-level programming systems”</a:t>
            </a:r>
          </a:p>
        </p:txBody>
      </p:sp>
      <p:pic>
        <p:nvPicPr>
          <p:cNvPr id="6" name="Picture 5" descr="13932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1460884" y="3976710"/>
            <a:ext cx="1617347" cy="1743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5227" y="3976710"/>
            <a:ext cx="463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Peter </a:t>
            </a:r>
            <a:r>
              <a:rPr lang="en-US" sz="2400" b="1" dirty="0" err="1">
                <a:latin typeface="CronosPro-Regular"/>
                <a:cs typeface="CronosPro-Regular"/>
              </a:rPr>
              <a:t>Naur</a:t>
            </a:r>
            <a:r>
              <a:rPr lang="en-US" sz="2400" b="1" dirty="0">
                <a:latin typeface="CronosPro-Regular"/>
                <a:cs typeface="CronosPro-Regular"/>
              </a:rPr>
              <a:t> (1928-2016)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2005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fundamental contributions to programming language design”</a:t>
            </a:r>
          </a:p>
        </p:txBody>
      </p:sp>
    </p:spTree>
    <p:extLst>
      <p:ext uri="{BB962C8B-B14F-4D97-AF65-F5344CB8AC3E}">
        <p14:creationId xmlns:p14="http://schemas.microsoft.com/office/powerpoint/2010/main" val="127177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3CE9-6BD8-304C-94FA-63072D8B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How to describe: type for AST, and production rules</a:t>
            </a:r>
          </a:p>
          <a:p>
            <a:r>
              <a:rPr lang="en-US" dirty="0"/>
              <a:t>Tool:  </a:t>
            </a:r>
            <a:r>
              <a:rPr lang="en-US" dirty="0" err="1"/>
              <a:t>ocamlyacc</a:t>
            </a:r>
            <a:r>
              <a:rPr lang="en-US" dirty="0"/>
              <a:t> or </a:t>
            </a:r>
            <a:r>
              <a:rPr lang="en-US" dirty="0" err="1"/>
              <a:t>menhir</a:t>
            </a:r>
            <a:r>
              <a:rPr lang="en-US" dirty="0"/>
              <a:t> (.</a:t>
            </a:r>
            <a:r>
              <a:rPr lang="en-US" dirty="0" err="1"/>
              <a:t>mly</a:t>
            </a:r>
            <a:r>
              <a:rPr lang="en-US" dirty="0"/>
              <a:t> files)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D0A9F-0C52-7145-B363-CF1FD396FE1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6924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vs BNF: note similarity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( e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 charset="0"/>
              </a:rPr>
              <a:t>int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Binop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bop *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bop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Add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Mult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8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skip this until the end of this unit of course</a:t>
            </a:r>
          </a:p>
        </p:txBody>
      </p:sp>
    </p:spTree>
    <p:extLst>
      <p:ext uri="{BB962C8B-B14F-4D97-AF65-F5344CB8AC3E}">
        <p14:creationId xmlns:p14="http://schemas.microsoft.com/office/powerpoint/2010/main" val="46781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“Evaluator”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355898" y="274709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918081" y="21790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443609" y="2763874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517492" y="2548363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2079675" y="2548363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1006741" y="3372791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635972" y="337279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236932" y="3133206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91523" y="3133206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164199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93430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325461" y="3130416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640077" y="311643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545847" y="1585322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1149C-98C7-A34A-A916-FE7CF0C84A3F}"/>
              </a:ext>
            </a:extLst>
          </p:cNvPr>
          <p:cNvSpPr txBox="1"/>
          <p:nvPr/>
        </p:nvSpPr>
        <p:spPr>
          <a:xfrm>
            <a:off x="1780887" y="466659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587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new unit of course:  </a:t>
            </a:r>
            <a:r>
              <a:rPr lang="en-US" dirty="0">
                <a:solidFill>
                  <a:schemeClr val="accent1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5CFB-B7D1-E149-9006-929F2179FC4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342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R7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/>
              <a:t>[tomorrow] A5 due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a step forward.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737" y="5844040"/>
            <a:ext cx="721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code as data</a:t>
            </a:r>
            <a:r>
              <a:rPr lang="en-US" dirty="0">
                <a:latin typeface="CronosPro-Regular"/>
                <a:cs typeface="CronosPro-Regular"/>
              </a:rPr>
              <a:t>:  the compiler is code that operates on data; that data is itself code</a:t>
            </a:r>
            <a:endParaRPr lang="en-US" i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510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4900" y="3905168"/>
            <a:ext cx="5883262" cy="621982"/>
            <a:chOff x="1564900" y="3905168"/>
            <a:chExt cx="5883262" cy="621982"/>
          </a:xfrm>
        </p:grpSpPr>
        <p:sp>
          <p:nvSpPr>
            <p:cNvPr id="8" name="Rectangle 7"/>
            <p:cNvSpPr/>
            <p:nvPr/>
          </p:nvSpPr>
          <p:spPr>
            <a:xfrm>
              <a:off x="1564900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Input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5102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Output</a:t>
              </a:r>
            </a:p>
          </p:txBody>
        </p:sp>
        <p:cxnSp>
          <p:nvCxnSpPr>
            <p:cNvPr id="11" name="Straight Arrow Connector 10"/>
            <p:cNvCxnSpPr>
              <a:stCxn id="8" idx="3"/>
              <a:endCxn id="13" idx="1"/>
            </p:cNvCxnSpPr>
            <p:nvPr/>
          </p:nvCxnSpPr>
          <p:spPr>
            <a:xfrm>
              <a:off x="2837960" y="4216159"/>
              <a:ext cx="583143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10" idx="1"/>
            </p:cNvCxnSpPr>
            <p:nvPr/>
          </p:nvCxnSpPr>
          <p:spPr>
            <a:xfrm>
              <a:off x="5740715" y="4216159"/>
              <a:ext cx="434387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012136" y="5856998"/>
            <a:ext cx="51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the compiler goes away; not needed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2450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Interpreter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64900" y="2695256"/>
            <a:ext cx="5883262" cy="3531074"/>
            <a:chOff x="1564900" y="2695256"/>
            <a:chExt cx="5883262" cy="3531074"/>
          </a:xfrm>
        </p:grpSpPr>
        <p:grpSp>
          <p:nvGrpSpPr>
            <p:cNvPr id="8" name="Group 7"/>
            <p:cNvGrpSpPr/>
            <p:nvPr/>
          </p:nvGrpSpPr>
          <p:grpSpPr>
            <a:xfrm>
              <a:off x="1564900" y="2695256"/>
              <a:ext cx="5883262" cy="621982"/>
              <a:chOff x="1564900" y="3905168"/>
              <a:chExt cx="5883262" cy="6219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64900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Input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75102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Output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</p:cNvCxnSpPr>
              <p:nvPr/>
            </p:nvCxnSpPr>
            <p:spPr>
              <a:xfrm>
                <a:off x="2837960" y="4216159"/>
                <a:ext cx="583143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1" idx="1"/>
              </p:cNvCxnSpPr>
              <p:nvPr/>
            </p:nvCxnSpPr>
            <p:spPr>
              <a:xfrm>
                <a:off x="5740715" y="4216159"/>
                <a:ext cx="434387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316137" y="5856998"/>
              <a:ext cx="452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the interpreter stays; needed to run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312821"/>
            <a:ext cx="5606716" cy="2406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</a:rPr>
              <a:t>Compilers: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primary job is </a:t>
            </a:r>
            <a:r>
              <a:rPr lang="en-US" sz="4000" i="1" dirty="0">
                <a:solidFill>
                  <a:schemeClr val="accent1"/>
                </a:solidFill>
              </a:rPr>
              <a:t>translation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better performance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0F96C-8132-5942-93A8-2328FAE70000}"/>
              </a:ext>
            </a:extLst>
          </p:cNvPr>
          <p:cNvSpPr txBox="1">
            <a:spLocks/>
          </p:cNvSpPr>
          <p:nvPr/>
        </p:nvSpPr>
        <p:spPr>
          <a:xfrm>
            <a:off x="3537284" y="4540370"/>
            <a:ext cx="5606716" cy="21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3"/>
                </a:solidFill>
              </a:rPr>
              <a:t>Interpreters:</a:t>
            </a:r>
          </a:p>
          <a:p>
            <a:r>
              <a:rPr lang="en-US" sz="4000" dirty="0">
                <a:solidFill>
                  <a:schemeClr val="accent3"/>
                </a:solidFill>
              </a:rPr>
              <a:t>primary job is </a:t>
            </a:r>
            <a:r>
              <a:rPr lang="en-US" sz="4000" i="1" dirty="0">
                <a:solidFill>
                  <a:schemeClr val="accent3"/>
                </a:solidFill>
              </a:rPr>
              <a:t>execution</a:t>
            </a:r>
            <a:endParaRPr lang="en-US" sz="4000" dirty="0">
              <a:solidFill>
                <a:schemeClr val="accent3"/>
              </a:solidFill>
            </a:endParaRPr>
          </a:p>
          <a:p>
            <a:r>
              <a:rPr lang="en-US" sz="4000" dirty="0">
                <a:solidFill>
                  <a:schemeClr val="accent3"/>
                </a:solidFill>
              </a:rPr>
              <a:t>easier implementation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BE565F-43C6-FC49-9941-5C5E29C9E3A2}"/>
              </a:ext>
            </a:extLst>
          </p:cNvPr>
          <p:cNvSpPr txBox="1">
            <a:spLocks/>
          </p:cNvSpPr>
          <p:nvPr/>
        </p:nvSpPr>
        <p:spPr>
          <a:xfrm>
            <a:off x="3019925" y="2947736"/>
            <a:ext cx="1034717" cy="9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vs.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96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43580" y="3905168"/>
            <a:ext cx="3874658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Intermediate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900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5102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837960" y="5703229"/>
            <a:ext cx="583143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740715" y="5703229"/>
            <a:ext cx="434387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1103" y="538741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Virtual machine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4580909" y="460511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8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phases:</a:t>
            </a:r>
          </a:p>
          <a:p>
            <a:r>
              <a:rPr lang="en-US" b="1" dirty="0"/>
              <a:t>Front end:  </a:t>
            </a:r>
            <a:r>
              <a:rPr lang="en-US" dirty="0"/>
              <a:t>translate source code into </a:t>
            </a:r>
            <a:r>
              <a:rPr lang="en-US" i="1" dirty="0"/>
              <a:t>abstract syntax tree </a:t>
            </a:r>
            <a:r>
              <a:rPr lang="en-US" dirty="0"/>
              <a:t>(AST) then into </a:t>
            </a:r>
            <a:r>
              <a:rPr lang="en-US" i="1" dirty="0"/>
              <a:t>intermediate representation </a:t>
            </a:r>
            <a:r>
              <a:rPr lang="en-US" dirty="0"/>
              <a:t>(IR)</a:t>
            </a:r>
          </a:p>
          <a:p>
            <a:r>
              <a:rPr lang="en-US" b="1" dirty="0"/>
              <a:t>Back end:  </a:t>
            </a:r>
            <a:r>
              <a:rPr lang="en-US" dirty="0"/>
              <a:t>translate AST into machine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Front end of compilers and interpreters largely the same:</a:t>
            </a:r>
          </a:p>
          <a:p>
            <a:r>
              <a:rPr lang="en-US" i="1" dirty="0"/>
              <a:t>Lexical analysis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1"/>
                </a:solidFill>
              </a:rPr>
              <a:t>lexer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dirty="0"/>
              <a:t>Syntactic analysis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parser</a:t>
            </a:r>
          </a:p>
          <a:p>
            <a:r>
              <a:rPr lang="en-US" i="1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128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978</Words>
  <Application>Microsoft Macintosh PowerPoint</Application>
  <PresentationFormat>On-screen Show (4:3)</PresentationFormat>
  <Paragraphs>333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Front end</vt:lpstr>
      <vt:lpstr>Front end</vt:lpstr>
      <vt:lpstr>Front end</vt:lpstr>
      <vt:lpstr>Next</vt:lpstr>
      <vt:lpstr>Implementation</vt:lpstr>
      <vt:lpstr>Extended demo: A calculator</vt:lpstr>
      <vt:lpstr>Lexing</vt:lpstr>
      <vt:lpstr>Lexer</vt:lpstr>
      <vt:lpstr>Tokens</vt:lpstr>
      <vt:lpstr>Parsing</vt:lpstr>
      <vt:lpstr>Parser</vt:lpstr>
      <vt:lpstr>Concrete vs. abstract syntax</vt:lpstr>
      <vt:lpstr>Clicker Question 2</vt:lpstr>
      <vt:lpstr>Grammar</vt:lpstr>
      <vt:lpstr>PowerPoint Presentation</vt:lpstr>
      <vt:lpstr>Grammar</vt:lpstr>
      <vt:lpstr>AST vs BNF: note similarity</vt:lpstr>
      <vt:lpstr>Type Checking</vt:lpstr>
      <vt:lpstr>Evaluation</vt:lpstr>
      <vt:lpstr>Evaluation</vt:lpstr>
      <vt:lpstr>Evaluation strategy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429</cp:revision>
  <dcterms:created xsi:type="dcterms:W3CDTF">2014-08-25T19:49:24Z</dcterms:created>
  <dcterms:modified xsi:type="dcterms:W3CDTF">2019-10-29T15:17:16Z</dcterms:modified>
</cp:coreProperties>
</file>