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545" r:id="rId2"/>
    <p:sldId id="952" r:id="rId3"/>
    <p:sldId id="849" r:id="rId4"/>
    <p:sldId id="968" r:id="rId5"/>
    <p:sldId id="850" r:id="rId6"/>
    <p:sldId id="851" r:id="rId7"/>
    <p:sldId id="852" r:id="rId8"/>
    <p:sldId id="853" r:id="rId9"/>
    <p:sldId id="298" r:id="rId10"/>
    <p:sldId id="299" r:id="rId11"/>
    <p:sldId id="302" r:id="rId12"/>
    <p:sldId id="305" r:id="rId13"/>
    <p:sldId id="306" r:id="rId14"/>
    <p:sldId id="307" r:id="rId15"/>
    <p:sldId id="308" r:id="rId16"/>
    <p:sldId id="310" r:id="rId17"/>
    <p:sldId id="922" r:id="rId18"/>
    <p:sldId id="969" r:id="rId19"/>
    <p:sldId id="943" r:id="rId20"/>
    <p:sldId id="855" r:id="rId21"/>
    <p:sldId id="856" r:id="rId22"/>
    <p:sldId id="857" r:id="rId23"/>
    <p:sldId id="858" r:id="rId24"/>
    <p:sldId id="950" r:id="rId25"/>
    <p:sldId id="859" r:id="rId26"/>
    <p:sldId id="869" r:id="rId27"/>
    <p:sldId id="900" r:id="rId28"/>
    <p:sldId id="970" r:id="rId29"/>
    <p:sldId id="906" r:id="rId30"/>
    <p:sldId id="907" r:id="rId31"/>
    <p:sldId id="923" r:id="rId32"/>
    <p:sldId id="924" r:id="rId33"/>
    <p:sldId id="938" r:id="rId34"/>
    <p:sldId id="939" r:id="rId35"/>
    <p:sldId id="925" r:id="rId36"/>
    <p:sldId id="926" r:id="rId37"/>
    <p:sldId id="927" r:id="rId38"/>
    <p:sldId id="928" r:id="rId39"/>
    <p:sldId id="929" r:id="rId40"/>
    <p:sldId id="930" r:id="rId41"/>
    <p:sldId id="931" r:id="rId42"/>
    <p:sldId id="932" r:id="rId43"/>
    <p:sldId id="934" r:id="rId44"/>
    <p:sldId id="935" r:id="rId45"/>
    <p:sldId id="936" r:id="rId46"/>
    <p:sldId id="951" r:id="rId47"/>
    <p:sldId id="967" r:id="rId48"/>
    <p:sldId id="860" r:id="rId49"/>
    <p:sldId id="944" r:id="rId50"/>
    <p:sldId id="874" r:id="rId51"/>
    <p:sldId id="870" r:id="rId52"/>
    <p:sldId id="87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5"/>
    <p:restoredTop sz="79893" autoAdjust="0"/>
  </p:normalViewPr>
  <p:slideViewPr>
    <p:cSldViewPr snapToGrid="0" snapToObjects="1">
      <p:cViewPr varScale="1">
        <p:scale>
          <a:sx n="103" d="100"/>
          <a:sy n="103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3 copies</a:t>
            </a:r>
            <a:r>
              <a:rPr lang="en-US"/>
              <a:t>, start at 10:00:54</a:t>
            </a:r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we've achieved victory!  (see next slide)</a:t>
            </a:r>
            <a:br>
              <a:rPr lang="en-US" baseline="0" dirty="0"/>
            </a:br>
            <a:r>
              <a:rPr lang="en-US" baseline="0" dirty="0"/>
              <a:t>REMINDER:  don't turn off sound; will need it for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weeks I spent 10-20 hours on AI cases.  The whole course suffers as a result.</a:t>
            </a:r>
          </a:p>
          <a:p>
            <a:r>
              <a:rPr lang="en-US" dirty="0"/>
              <a:t>Final project repos are the exception.  Share those all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Wing is director</a:t>
            </a:r>
            <a:r>
              <a:rPr lang="en-US" baseline="0" dirty="0"/>
              <a:t> of the Data Science Institute at Columbia.  Previously was the </a:t>
            </a:r>
            <a:r>
              <a:rPr lang="en-US" dirty="0"/>
              <a:t>head</a:t>
            </a:r>
            <a:r>
              <a:rPr lang="en-US" baseline="0" dirty="0"/>
              <a:t> of </a:t>
            </a:r>
            <a:r>
              <a:rPr lang="en-US" dirty="0"/>
              <a:t>Microsoft Research.</a:t>
            </a:r>
            <a:r>
              <a:rPr lang="en-US" baseline="0" dirty="0"/>
              <a:t>  Before that she ran the CS directorate at NSF, and was the head of the CMU CS department.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Perlis, Hoare, </a:t>
            </a:r>
            <a:r>
              <a:rPr lang="en-US" dirty="0" err="1"/>
              <a:t>Liskov</a:t>
            </a:r>
            <a:r>
              <a:rPr lang="en-US" dirty="0"/>
              <a:t>, Dijkstra,</a:t>
            </a:r>
          </a:p>
          <a:p>
            <a:r>
              <a:rPr lang="en-US" dirty="0"/>
              <a:t>Backus, </a:t>
            </a:r>
            <a:r>
              <a:rPr lang="en-US" dirty="0" err="1"/>
              <a:t>Naur</a:t>
            </a:r>
            <a:r>
              <a:rPr lang="en-US" dirty="0"/>
              <a:t>, Milner, </a:t>
            </a:r>
            <a:r>
              <a:rPr lang="en-US" dirty="0" err="1"/>
              <a:t>Tarjan</a:t>
            </a:r>
            <a:r>
              <a:rPr lang="en-US" dirty="0"/>
              <a:t>,</a:t>
            </a:r>
          </a:p>
          <a:p>
            <a:r>
              <a:rPr lang="en-US" dirty="0" err="1"/>
              <a:t>Pingali</a:t>
            </a:r>
            <a:r>
              <a:rPr lang="en-US" dirty="0"/>
              <a:t>, </a:t>
            </a:r>
            <a:r>
              <a:rPr lang="en-US" dirty="0" err="1"/>
              <a:t>Reppy</a:t>
            </a:r>
            <a:r>
              <a:rPr lang="en-US" dirty="0"/>
              <a:t>, </a:t>
            </a:r>
            <a:r>
              <a:rPr lang="en-US" dirty="0" err="1"/>
              <a:t>Wadler</a:t>
            </a:r>
            <a:r>
              <a:rPr lang="en-US" dirty="0"/>
              <a:t>, 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OCaml?  Because the ML</a:t>
            </a:r>
            <a:r>
              <a:rPr lang="en-US" baseline="0" dirty="0"/>
              <a:t> family is worth knowing.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research/video/computational-thinking/" TargetMode="External"/><Relationship Id="rId4" Type="http://schemas.openxmlformats.org/officeDocument/2006/relationships/hyperlink" Target="https://www.cs.cmu.edu/~15110-s13/Wing06-ct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12" Type="http://schemas.openxmlformats.org/officeDocument/2006/relationships/image" Target="../media/image1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jpg"/><Relationship Id="rId15" Type="http://schemas.openxmlformats.org/officeDocument/2006/relationships/image" Target="../media/image9.jpg"/><Relationship Id="rId10" Type="http://schemas.openxmlformats.org/officeDocument/2006/relationships/image" Target="../media/image16.jpg"/><Relationship Id="rId4" Type="http://schemas.openxmlformats.org/officeDocument/2006/relationships/image" Target="../media/image11.jpg"/><Relationship Id="rId9" Type="http://schemas.openxmlformats.org/officeDocument/2006/relationships/image" Target="../media/image15.jpeg"/><Relationship Id="rId1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hyperlink" Target="https://ocaml.org/learn/companies.html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2"/>
            <a:ext cx="6400800" cy="1304669"/>
          </a:xfrm>
        </p:spPr>
        <p:txBody>
          <a:bodyPr>
            <a:normAutofit/>
          </a:bodyPr>
          <a:lstStyle/>
          <a:p>
            <a:r>
              <a:rPr lang="en-US" dirty="0"/>
              <a:t>Victory Lap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We are the Champions</a:t>
            </a:r>
            <a:r>
              <a:rPr lang="en-US" dirty="0"/>
              <a:t> by Queen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446569" y="2105246"/>
            <a:ext cx="8420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Cronos Pro" panose="020C0502030403020304" pitchFamily="34" charset="77"/>
              </a:rPr>
              <a:t>Programming well is very hard</a:t>
            </a:r>
          </a:p>
        </p:txBody>
      </p:sp>
    </p:spTree>
    <p:extLst>
      <p:ext uri="{BB962C8B-B14F-4D97-AF65-F5344CB8AC3E}">
        <p14:creationId xmlns:p14="http://schemas.microsoft.com/office/powerpoint/2010/main" val="243499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0" y="63795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The Goal of 3110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F7E76-8F0F-784D-B9A3-BE61906C6775}"/>
              </a:ext>
            </a:extLst>
          </p:cNvPr>
          <p:cNvSpPr/>
          <p:nvPr/>
        </p:nvSpPr>
        <p:spPr>
          <a:xfrm>
            <a:off x="0" y="2967335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Cronos Pro" panose="020C0502030403020304" pitchFamily="34" charset="77"/>
              </a:rPr>
              <a:t>Become a better programmer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latin typeface="Cronos Pro" panose="020C0502030403020304" pitchFamily="34" charset="77"/>
              </a:rPr>
              <a:t>though study of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solidFill>
                  <a:schemeClr val="accent3"/>
                </a:solidFill>
                <a:latin typeface="Cronos Pro" panose="020C0502030403020304" pitchFamily="34" charset="77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5220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D8F-4375-884D-B748-EB3BB2E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38C0-2D0D-564F-B3A3-AEB6F20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you write code for and with other people?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Modular programming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Team-based final project</a:t>
            </a:r>
          </a:p>
          <a:p>
            <a:r>
              <a:rPr lang="en-US" dirty="0"/>
              <a:t>How do you know your code is correct?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Verification</a:t>
            </a:r>
          </a:p>
          <a:p>
            <a:r>
              <a:rPr lang="en-US" dirty="0"/>
              <a:t>How do you describe and implement a programming language?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Syntax and semantics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51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read and write lots of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5D9A7-B65C-6C4B-B53F-8A7A9CB1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8443"/>
            <a:ext cx="4532996" cy="2549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25853-EF28-0E4F-873A-2C806090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96" y="2638443"/>
            <a:ext cx="3805686" cy="25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coding as a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6E8F6-86A0-2546-8756-08B7E7A0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2849945"/>
            <a:ext cx="5913120" cy="20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Philosophy of programming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9A4EA-04B9-4F43-AB5B-CA525F6C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2336008"/>
            <a:ext cx="244348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a functional language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pic>
        <p:nvPicPr>
          <p:cNvPr id="8" name="Picture 7" descr="ocaml.png">
            <a:extLst>
              <a:ext uri="{FF2B5EF4-FFF2-40B4-BE49-F238E27FC236}">
                <a16:creationId xmlns:a16="http://schemas.microsoft.com/office/drawing/2014/main" id="{186D408A-2171-9C4D-BAB3-18C1C2E9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6" y="2798138"/>
            <a:ext cx="3328027" cy="33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0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en-US" dirty="0" err="1"/>
              <a:t>Lec</a:t>
            </a:r>
            <a:r>
              <a:rPr lang="en-US" dirty="0"/>
              <a:t> 1] </a:t>
            </a:r>
            <a:br>
              <a:rPr lang="en-US" dirty="0"/>
            </a:br>
            <a:r>
              <a:rPr lang="en-US" dirty="0"/>
              <a:t>OCaml is awesome because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Immutable programming</a:t>
            </a:r>
          </a:p>
          <a:p>
            <a:pPr lvl="1"/>
            <a:r>
              <a:rPr lang="en-US" dirty="0"/>
              <a:t>Variable’s values cannot destructively be changed; makes reasoning about program easier!</a:t>
            </a:r>
          </a:p>
          <a:p>
            <a:r>
              <a:rPr lang="en-US" dirty="0">
                <a:solidFill>
                  <a:srgbClr val="F79646"/>
                </a:solidFill>
              </a:rPr>
              <a:t>Algebraic </a:t>
            </a:r>
            <a:r>
              <a:rPr lang="en-US" dirty="0" err="1">
                <a:solidFill>
                  <a:srgbClr val="F79646"/>
                </a:solidFill>
              </a:rPr>
              <a:t>datatypes</a:t>
            </a:r>
            <a:r>
              <a:rPr lang="en-US" dirty="0">
                <a:solidFill>
                  <a:srgbClr val="F79646"/>
                </a:solidFill>
              </a:rPr>
              <a:t> and pattern matching</a:t>
            </a:r>
          </a:p>
          <a:p>
            <a:pPr lvl="1"/>
            <a:r>
              <a:rPr lang="en-US" dirty="0"/>
              <a:t>Makes definition and manipulation of complex data structures easy to express</a:t>
            </a:r>
          </a:p>
          <a:p>
            <a:r>
              <a:rPr lang="en-US" dirty="0">
                <a:solidFill>
                  <a:srgbClr val="F79646"/>
                </a:solidFill>
              </a:rPr>
              <a:t>First-class functions</a:t>
            </a:r>
          </a:p>
          <a:p>
            <a:pPr lvl="1"/>
            <a:r>
              <a:rPr lang="en-US" dirty="0"/>
              <a:t>Functions can be passed around like ordinary values</a:t>
            </a:r>
          </a:p>
          <a:p>
            <a:r>
              <a:rPr lang="en-US" dirty="0">
                <a:solidFill>
                  <a:srgbClr val="F79646"/>
                </a:solidFill>
              </a:rPr>
              <a:t>Static type-checking</a:t>
            </a:r>
          </a:p>
          <a:p>
            <a:pPr lvl="1"/>
            <a:r>
              <a:rPr lang="en-US" dirty="0"/>
              <a:t>Reduce number of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Automatic type inference</a:t>
            </a:r>
          </a:p>
          <a:p>
            <a:pPr lvl="1"/>
            <a:r>
              <a:rPr lang="en-US" dirty="0"/>
              <a:t>No burden to write down types of every single variable</a:t>
            </a:r>
          </a:p>
          <a:p>
            <a:r>
              <a:rPr lang="en-US" dirty="0">
                <a:solidFill>
                  <a:srgbClr val="F79646"/>
                </a:solidFill>
              </a:rPr>
              <a:t>Parametric polymorphism</a:t>
            </a:r>
          </a:p>
          <a:p>
            <a:pPr lvl="1"/>
            <a:r>
              <a:rPr lang="en-US" dirty="0"/>
              <a:t>Enables construction of abstractions that work across many data types</a:t>
            </a:r>
          </a:p>
          <a:p>
            <a:r>
              <a:rPr lang="en-US" dirty="0">
                <a:solidFill>
                  <a:srgbClr val="F79646"/>
                </a:solidFill>
              </a:rPr>
              <a:t>Garbage collection</a:t>
            </a:r>
          </a:p>
          <a:p>
            <a:pPr lvl="1"/>
            <a:r>
              <a:rPr lang="en-US" dirty="0"/>
              <a:t>Automated memory management eliminates many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Modules</a:t>
            </a:r>
          </a:p>
          <a:p>
            <a:pPr lvl="1"/>
            <a:r>
              <a:rPr lang="en-US" dirty="0"/>
              <a:t>Advanced system for structuring large systems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C89C1-DF67-9A4B-A2E1-9576CFD5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366" y="4280146"/>
            <a:ext cx="6337891" cy="3723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D. We are the champions, my friends.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And we'll keep on fighting 'til the end.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We are the champions.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No time for losers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ronos Pro" panose="020C0502030403020304" pitchFamily="34" charset="77"/>
              </a:rPr>
              <a:t>'Cause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 we are the champions of </a:t>
            </a:r>
            <a:r>
              <a:rPr lang="en-US" sz="2400" strike="sngStrike" dirty="0">
                <a:solidFill>
                  <a:schemeClr val="accent6"/>
                </a:solidFill>
                <a:latin typeface="Cronos Pro" panose="020C0502030403020304" pitchFamily="34" charset="77"/>
              </a:rPr>
              <a:t>the world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  <a:latin typeface="Cronos Pro" panose="020C05020304030203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C68B1-9163-3246-863A-6612E4643686}"/>
              </a:ext>
            </a:extLst>
          </p:cNvPr>
          <p:cNvSpPr/>
          <p:nvPr/>
        </p:nvSpPr>
        <p:spPr>
          <a:xfrm>
            <a:off x="457200" y="399871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A. I've paid my dues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Time after time.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I've done my sentence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But committed no crime.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6CEBA-DC71-264D-8BE8-FF444474F6DF}"/>
              </a:ext>
            </a:extLst>
          </p:cNvPr>
          <p:cNvSpPr/>
          <p:nvPr/>
        </p:nvSpPr>
        <p:spPr>
          <a:xfrm>
            <a:off x="3834365" y="1488863"/>
            <a:ext cx="6337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B. And bad mistakes‒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made a few.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had my share of sand kicked in my face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But I've come through.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57C0B-2E2A-9740-BDE6-9702BAA494C6}"/>
              </a:ext>
            </a:extLst>
          </p:cNvPr>
          <p:cNvSpPr/>
          <p:nvPr/>
        </p:nvSpPr>
        <p:spPr>
          <a:xfrm>
            <a:off x="457200" y="257785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C. It's been no bed of roses,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No pleasure cruise.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I consider it a challenge before the whole human race,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And I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ain't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gonna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lose.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BD3C7-1B55-1F4B-96E7-A7335F507339}"/>
              </a:ext>
            </a:extLst>
          </p:cNvPr>
          <p:cNvSpPr txBox="1"/>
          <p:nvPr/>
        </p:nvSpPr>
        <p:spPr>
          <a:xfrm>
            <a:off x="7846828" y="589068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ronosPro-Regular"/>
                <a:cs typeface="CronosPro-Regular"/>
              </a:rPr>
              <a:t>3110</a:t>
            </a:r>
          </a:p>
        </p:txBody>
      </p:sp>
    </p:spTree>
    <p:extLst>
      <p:ext uri="{BB962C8B-B14F-4D97-AF65-F5344CB8AC3E}">
        <p14:creationId xmlns:p14="http://schemas.microsoft.com/office/powerpoint/2010/main" val="219949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Languages can be learned systematically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language feature can be defined in isolation from other features, with rules for: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static semantics (typing rules)</a:t>
            </a:r>
          </a:p>
          <a:p>
            <a:pPr lvl="1"/>
            <a:r>
              <a:rPr lang="en-US" dirty="0"/>
              <a:t>dynamic semantics (evaluation rules)</a:t>
            </a:r>
          </a:p>
          <a:p>
            <a:endParaRPr lang="en-US" dirty="0"/>
          </a:p>
          <a:p>
            <a:r>
              <a:rPr lang="en-US" dirty="0"/>
              <a:t>Divide-and-conquer!</a:t>
            </a:r>
          </a:p>
          <a:p>
            <a:r>
              <a:rPr lang="en-US" dirty="0">
                <a:solidFill>
                  <a:srgbClr val="3333CC"/>
                </a:solidFill>
              </a:rPr>
              <a:t>Entire language can be defined mathematically and precisely</a:t>
            </a:r>
          </a:p>
          <a:p>
            <a:pPr lvl="1"/>
            <a:r>
              <a:rPr lang="en-US" dirty="0"/>
              <a:t>SML is.  Read </a:t>
            </a:r>
            <a:r>
              <a:rPr lang="en-US" i="1" dirty="0"/>
              <a:t>The Definition of Standard ML (Revised)</a:t>
            </a:r>
            <a:r>
              <a:rPr lang="en-US" dirty="0"/>
              <a:t>, by </a:t>
            </a:r>
            <a:r>
              <a:rPr lang="en-US" dirty="0" err="1"/>
              <a:t>Tofte</a:t>
            </a:r>
            <a:r>
              <a:rPr lang="en-US" dirty="0"/>
              <a:t>, Harper, and MacQueen, 1997.</a:t>
            </a:r>
          </a:p>
          <a:p>
            <a:pPr lvl="1"/>
            <a:endParaRPr lang="en-US" dirty="0"/>
          </a:p>
          <a:p>
            <a:r>
              <a:rPr lang="en-US" dirty="0"/>
              <a:t>Learning to think about software in this “PL” way has made you a better programmer even when you go back to old ways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And given you the mental tools and experience you need for a lifetime of confidently picking up new languages and ideas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Immutability is an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No need to think about pointers or draw memory diagrams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Think at a higher level of abstraction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Programmer can alias or copy without worry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mutability is appropriate when </a:t>
            </a:r>
          </a:p>
          <a:p>
            <a:pPr lvl="1"/>
            <a:r>
              <a:rPr lang="en-US" dirty="0"/>
              <a:t>you need to model inherently state-based phenomena</a:t>
            </a:r>
          </a:p>
          <a:p>
            <a:pPr lvl="1"/>
            <a:r>
              <a:rPr lang="en-US" dirty="0"/>
              <a:t>or implement some efficient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2295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Programming languages aren’t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Interpretation of a (smallish) language is something you can implement yourself</a:t>
            </a:r>
          </a:p>
          <a:p>
            <a:endParaRPr lang="en-US" dirty="0"/>
          </a:p>
          <a:p>
            <a:r>
              <a:rPr lang="en-US" dirty="0"/>
              <a:t>Domain specific languages (DSL):  something you probably </a:t>
            </a:r>
            <a:r>
              <a:rPr lang="en-US" i="1" dirty="0"/>
              <a:t>will </a:t>
            </a:r>
            <a:r>
              <a:rPr lang="en-US" dirty="0"/>
              <a:t>implement for some project(s) in your career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Elegant abstractions </a:t>
            </a:r>
            <a:r>
              <a:rPr lang="en-US" i="1" dirty="0"/>
              <a:t>are</a:t>
            </a:r>
            <a:r>
              <a:rPr lang="en-US" dirty="0"/>
              <a:t>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 small number of simple ideas...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...an explosion of code!</a:t>
            </a:r>
          </a:p>
          <a:p>
            <a:pPr lvl="1"/>
            <a:r>
              <a:rPr lang="en-US" dirty="0"/>
              <a:t>language features:  product types, union types</a:t>
            </a:r>
          </a:p>
          <a:p>
            <a:pPr lvl="1"/>
            <a:r>
              <a:rPr lang="en-US" dirty="0"/>
              <a:t>higher order functions:  map, fold, ...</a:t>
            </a:r>
          </a:p>
          <a:p>
            <a:pPr lvl="1"/>
            <a:r>
              <a:rPr lang="en-US" dirty="0"/>
              <a:t>data structures:  lists, trees, dictionaries, monads</a:t>
            </a:r>
          </a:p>
          <a:p>
            <a:pPr lvl="1"/>
            <a:r>
              <a:rPr lang="en-US" dirty="0"/>
              <a:t>module systems:  abstraction, </a:t>
            </a:r>
            <a:r>
              <a:rPr lang="en-US" dirty="0" err="1"/>
              <a:t>functors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9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pic>
        <p:nvPicPr>
          <p:cNvPr id="4" name="Picture 3" descr="220px-Jeannette_Wing,_Davos_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41500"/>
            <a:ext cx="2794000" cy="252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8100" y="1847671"/>
            <a:ext cx="4838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Computational thinking is using abstraction and decomposition when... designing a large, complex system.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Thinking like a computer scientist means more than being able to program a computer.  It requires thinking at multiple levels of abstraction.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4"/>
              </a:rPr>
              <a:t>https://www.cs.cmu.edu/~15110-s13/Wing06-ct.pdf</a:t>
            </a:r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5"/>
              </a:rPr>
              <a:t>https://www.microsoft.com/en-us/research/video/computational-thinking/</a:t>
            </a:r>
            <a:endParaRPr lang="en-US" dirty="0">
              <a:latin typeface="CronosPro-Regular"/>
              <a:cs typeface="CronosPro-Regular"/>
            </a:endParaRP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4460" y="4514334"/>
            <a:ext cx="185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Jeanette Wing</a:t>
            </a:r>
          </a:p>
        </p:txBody>
      </p:sp>
    </p:spTree>
    <p:extLst>
      <p:ext uri="{BB962C8B-B14F-4D97-AF65-F5344CB8AC3E}">
        <p14:creationId xmlns:p14="http://schemas.microsoft.com/office/powerpoint/2010/main" val="61209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Building software is more than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:  think before you type</a:t>
            </a:r>
          </a:p>
          <a:p>
            <a:r>
              <a:rPr lang="en-US" b="1" dirty="0"/>
              <a:t>Empathy</a:t>
            </a:r>
            <a:r>
              <a:rPr lang="en-US" dirty="0"/>
              <a:t>:  write code to communicate</a:t>
            </a:r>
          </a:p>
          <a:p>
            <a:r>
              <a:rPr lang="en-US" b="1" dirty="0"/>
              <a:t>Assurance</a:t>
            </a:r>
            <a:r>
              <a:rPr lang="en-US" dirty="0"/>
              <a:t>:  testing and verification</a:t>
            </a:r>
          </a:p>
          <a:p>
            <a:r>
              <a:rPr lang="en-US" b="1" dirty="0"/>
              <a:t>Teamwork</a:t>
            </a:r>
            <a:r>
              <a:rPr lang="en-US" dirty="0"/>
              <a:t>:  accomplish more with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130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hilip_wadl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7" y="4989608"/>
            <a:ext cx="1490841" cy="1868392"/>
          </a:xfrm>
          <a:prstGeom prst="rect">
            <a:avLst/>
          </a:prstGeom>
        </p:spPr>
      </p:pic>
      <p:pic>
        <p:nvPicPr>
          <p:cNvPr id="25" name="Picture 24" descr="imgres.jpg">
            <a:extLst>
              <a:ext uri="{FF2B5EF4-FFF2-40B4-BE49-F238E27FC236}">
                <a16:creationId xmlns:a16="http://schemas.microsoft.com/office/drawing/2014/main" id="{A1D84D2C-CD4A-464D-BF42-14B2148BD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38" y="3239811"/>
            <a:ext cx="1436289" cy="2154434"/>
          </a:xfrm>
          <a:prstGeom prst="rect">
            <a:avLst/>
          </a:prstGeom>
        </p:spPr>
      </p:pic>
      <p:pic>
        <p:nvPicPr>
          <p:cNvPr id="22" name="Picture 21" descr="jh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4" y="4907711"/>
            <a:ext cx="1276633" cy="192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CS has an intellectual history and you can contribute</a:t>
            </a:r>
          </a:p>
        </p:txBody>
      </p:sp>
      <p:pic>
        <p:nvPicPr>
          <p:cNvPr id="14" name="Picture 13" descr="13932.jp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3058038" y="3208171"/>
            <a:ext cx="1713666" cy="1847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3239811"/>
            <a:ext cx="1507502" cy="1807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lanPerli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1495116"/>
            <a:ext cx="1417565" cy="17446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600" y="1495116"/>
            <a:ext cx="1744833" cy="1744833"/>
          </a:xfrm>
          <a:prstGeom prst="rect">
            <a:avLst/>
          </a:prstGeom>
        </p:spPr>
      </p:pic>
      <p:pic>
        <p:nvPicPr>
          <p:cNvPr id="16" name="Picture 15" descr="url.jpeg">
            <a:extLst>
              <a:ext uri="{FF2B5EF4-FFF2-40B4-BE49-F238E27FC236}">
                <a16:creationId xmlns:a16="http://schemas.microsoft.com/office/drawing/2014/main" id="{EFCC93A4-113F-7F41-8EF5-107C454E31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0" y="3267211"/>
            <a:ext cx="1713666" cy="17526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16401A-DD5C-7F47-923F-0FAEDB901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7433" y="1497823"/>
            <a:ext cx="1429312" cy="1754390"/>
          </a:xfrm>
          <a:prstGeom prst="rect">
            <a:avLst/>
          </a:prstGeom>
        </p:spPr>
      </p:pic>
      <p:pic>
        <p:nvPicPr>
          <p:cNvPr id="23" name="Picture 22" descr="pingali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66" y="5074358"/>
            <a:ext cx="1310222" cy="1746962"/>
          </a:xfrm>
          <a:prstGeom prst="rect">
            <a:avLst/>
          </a:prstGeom>
        </p:spPr>
      </p:pic>
      <p:pic>
        <p:nvPicPr>
          <p:cNvPr id="27" name="Picture 26" descr="Edsger-W-Dijkstra-2.jpg">
            <a:extLst>
              <a:ext uri="{FF2B5EF4-FFF2-40B4-BE49-F238E27FC236}">
                <a16:creationId xmlns:a16="http://schemas.microsoft.com/office/drawing/2014/main" id="{3B163839-4A90-544C-9E76-0691C7FAA6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81" y="1495116"/>
            <a:ext cx="1392404" cy="1822987"/>
          </a:xfrm>
          <a:prstGeom prst="rect">
            <a:avLst/>
          </a:prstGeom>
        </p:spPr>
      </p:pic>
      <p:pic>
        <p:nvPicPr>
          <p:cNvPr id="17" name="Picture 16" descr="220px-Jeannette_Wing,_Davos_2013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0" y="4987787"/>
            <a:ext cx="1950992" cy="1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6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Languages can be learned systematically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Immutability is an 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aren't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Elegant abstractions are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software is more than hacking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 has an intellectual history and you can contribute</a:t>
            </a:r>
          </a:p>
        </p:txBody>
      </p:sp>
    </p:spTree>
    <p:extLst>
      <p:ext uri="{BB962C8B-B14F-4D97-AF65-F5344CB8AC3E}">
        <p14:creationId xmlns:p14="http://schemas.microsoft.com/office/powerpoint/2010/main" val="2751156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2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Victory 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	Extra trip around the track by the exhausted victors </a:t>
            </a:r>
            <a:r>
              <a:rPr lang="mr-IN" dirty="0"/>
              <a:t>–</a:t>
            </a:r>
            <a:r>
              <a:rPr lang="en-US" dirty="0"/>
              <a:t> WE are the champions 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8" name="Picture 7" descr="Screen Shot 2016-12-01 at 9.43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2569192"/>
            <a:ext cx="6531381" cy="40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OCaml?</a:t>
            </a:r>
          </a:p>
          <a:p>
            <a:r>
              <a:rPr lang="en-US" dirty="0"/>
              <a:t>When will I use FP again?</a:t>
            </a:r>
          </a:p>
        </p:txBody>
      </p:sp>
    </p:spTree>
    <p:extLst>
      <p:ext uri="{BB962C8B-B14F-4D97-AF65-F5344CB8AC3E}">
        <p14:creationId xmlns:p14="http://schemas.microsoft.com/office/powerpoint/2010/main" val="82778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are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olearm-famil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5" y="1510716"/>
            <a:ext cx="8512537" cy="4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3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There's no universally perfect tool</a:t>
            </a:r>
          </a:p>
          <a:p>
            <a:r>
              <a:rPr lang="en-US" dirty="0"/>
              <a:t>There's no universally perfect language</a:t>
            </a:r>
          </a:p>
          <a:p>
            <a:r>
              <a:rPr lang="en-US" b="1" dirty="0"/>
              <a:t>OCaml was good for this course </a:t>
            </a:r>
            <a:r>
              <a:rPr lang="en-US" dirty="0"/>
              <a:t>because:</a:t>
            </a:r>
          </a:p>
          <a:p>
            <a:pPr lvl="1"/>
            <a:r>
              <a:rPr lang="en-US" dirty="0"/>
              <a:t>good mix of functional &amp; imperative features</a:t>
            </a:r>
          </a:p>
          <a:p>
            <a:pPr lvl="1"/>
            <a:r>
              <a:rPr lang="en-US" dirty="0"/>
              <a:t>relatively easy to reason about meaning of programs</a:t>
            </a:r>
          </a:p>
          <a:p>
            <a:pPr lvl="1"/>
            <a:r>
              <a:rPr lang="en-US" dirty="0"/>
              <a:t>From the Turing Award page for Robin Milner: </a:t>
            </a:r>
            <a:br>
              <a:rPr lang="en-US" dirty="0"/>
            </a:br>
            <a:r>
              <a:rPr lang="en-US" i="1" dirty="0">
                <a:latin typeface="Cronos Pro" panose="020C0502030403020304" pitchFamily="34" charset="77"/>
              </a:rPr>
              <a:t>ML was way ahead of its time. It is built on clean and well-articulated mathematical ideas, teased apart so that they can be studied independently and relatively easily remixed and reused. ML has influenced many practical languages, including Java, </a:t>
            </a:r>
            <a:r>
              <a:rPr lang="en-US" i="1" dirty="0" err="1">
                <a:latin typeface="Cronos Pro" panose="020C0502030403020304" pitchFamily="34" charset="77"/>
              </a:rPr>
              <a:t>Scala</a:t>
            </a:r>
            <a:r>
              <a:rPr lang="en-US" i="1" dirty="0">
                <a:latin typeface="Cronos Pro" panose="020C0502030403020304" pitchFamily="34" charset="77"/>
              </a:rPr>
              <a:t>, and Microsoft’s F#. </a:t>
            </a:r>
            <a:r>
              <a:rPr lang="en-US" i="1" dirty="0">
                <a:solidFill>
                  <a:schemeClr val="accent6"/>
                </a:solidFill>
                <a:latin typeface="Cronos Pro" panose="020C0502030403020304" pitchFamily="34" charset="77"/>
              </a:rPr>
              <a:t>Indeed, no serious language designer should ignore this example of good design. </a:t>
            </a:r>
          </a:p>
          <a:p>
            <a:r>
              <a:rPr lang="en-US" b="1" dirty="0"/>
              <a:t>But OCaml isn't perfect</a:t>
            </a:r>
            <a:r>
              <a:rPr lang="en-US" dirty="0"/>
              <a:t> (see above)</a:t>
            </a:r>
          </a:p>
        </p:txBody>
      </p:sp>
    </p:spTree>
    <p:extLst>
      <p:ext uri="{BB962C8B-B14F-4D97-AF65-F5344CB8AC3E}">
        <p14:creationId xmlns:p14="http://schemas.microsoft.com/office/powerpoint/2010/main" val="10672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OCaml?</a:t>
            </a:r>
          </a:p>
          <a:p>
            <a:r>
              <a:rPr lang="en-US" dirty="0"/>
              <a:t>When will I use FP again?</a:t>
            </a:r>
          </a:p>
        </p:txBody>
      </p:sp>
    </p:spTree>
    <p:extLst>
      <p:ext uri="{BB962C8B-B14F-4D97-AF65-F5344CB8AC3E}">
        <p14:creationId xmlns:p14="http://schemas.microsoft.com/office/powerpoint/2010/main" val="300022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Why OCaml?</a:t>
            </a:r>
          </a:p>
          <a:p>
            <a:r>
              <a:rPr lang="en-US" strike="sngStrike" dirty="0"/>
              <a:t>When will I use FP again?  </a:t>
            </a:r>
            <a:r>
              <a:rPr lang="en-US" dirty="0"/>
              <a:t>Why did I study FP?</a:t>
            </a:r>
          </a:p>
        </p:txBody>
      </p:sp>
    </p:spTree>
    <p:extLst>
      <p:ext uri="{BB962C8B-B14F-4D97-AF65-F5344CB8AC3E}">
        <p14:creationId xmlns:p14="http://schemas.microsoft.com/office/powerpoint/2010/main" val="2339943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226451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(Functional languages are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sometimes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779096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Analogy:  studying a foreign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 about another culture; incorporate aspects into your own life</a:t>
            </a:r>
          </a:p>
          <a:p>
            <a:r>
              <a:rPr lang="en-US" sz="2800" dirty="0"/>
              <a:t>Shed preconceptions and prejudices about others</a:t>
            </a:r>
          </a:p>
          <a:p>
            <a:r>
              <a:rPr lang="en-US" sz="2800" dirty="0"/>
              <a:t>Understand your native language better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71" y="3969301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J. Perlis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234035"/>
            <a:ext cx="5181600" cy="311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“A language that doesn't affect the</a:t>
            </a:r>
          </a:p>
          <a:p>
            <a:pPr marL="0" indent="0">
              <a:buNone/>
            </a:pPr>
            <a:r>
              <a:rPr lang="en-US" sz="2800" dirty="0"/>
              <a:t>way you think about programming</a:t>
            </a:r>
          </a:p>
          <a:p>
            <a:pPr marL="0" indent="0">
              <a:buNone/>
            </a:pPr>
            <a:r>
              <a:rPr lang="en-US" sz="2800" dirty="0"/>
              <a:t>is not worth knowing.”</a:t>
            </a:r>
            <a:r>
              <a:rPr lang="en-US" sz="1000" dirty="0"/>
              <a:t> </a:t>
            </a:r>
            <a:br>
              <a:rPr lang="en-US" sz="1000" dirty="0"/>
            </a:br>
            <a:br>
              <a:rPr lang="en-US" sz="700" dirty="0"/>
            </a:br>
            <a:endParaRPr lang="en-US" sz="1800" dirty="0"/>
          </a:p>
          <a:p>
            <a:pPr marL="0" indent="0">
              <a:buNone/>
            </a:pPr>
            <a:r>
              <a:rPr lang="en-US" sz="1600" dirty="0"/>
              <a:t>First recipient of the Turing Award</a:t>
            </a:r>
          </a:p>
          <a:p>
            <a:pPr marL="0" indent="0">
              <a:buNone/>
            </a:pPr>
            <a:r>
              <a:rPr lang="en-US" sz="1600" i="1" dirty="0"/>
              <a:t>for his “influence in the area of advanced programming techniques and compiler construction”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AlanPerli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133600"/>
            <a:ext cx="1795463" cy="220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4601359"/>
            <a:ext cx="1637514" cy="830997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1922-1990 </a:t>
            </a:r>
            <a:br>
              <a:rPr lang="en-US" sz="2400" dirty="0">
                <a:latin typeface="CronosPro-Regular"/>
                <a:cs typeface="CronosPro-Regular"/>
              </a:rPr>
            </a:b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5125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8814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languages predict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Garbage collection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i="1" dirty="0"/>
              <a:t>Java [1995], LISP [1958]</a:t>
            </a:r>
          </a:p>
          <a:p>
            <a:r>
              <a:rPr lang="en-US" dirty="0">
                <a:solidFill>
                  <a:schemeClr val="accent1"/>
                </a:solidFill>
              </a:rPr>
              <a:t>Generics</a:t>
            </a:r>
            <a:r>
              <a:rPr lang="en-US" dirty="0">
                <a:solidFill>
                  <a:srgbClr val="F79646"/>
                </a:solidFill>
              </a:rPr>
              <a:t> </a:t>
            </a:r>
            <a:br>
              <a:rPr lang="en-US" dirty="0">
                <a:solidFill>
                  <a:srgbClr val="F79646"/>
                </a:solidFill>
              </a:rPr>
            </a:br>
            <a:r>
              <a:rPr lang="en-US" i="1" dirty="0"/>
              <a:t>Java 5 [2004], ML [1990]</a:t>
            </a:r>
          </a:p>
          <a:p>
            <a:r>
              <a:rPr lang="en-US" dirty="0">
                <a:solidFill>
                  <a:srgbClr val="4F81BD"/>
                </a:solidFill>
              </a:rPr>
              <a:t>Higher-order functions </a:t>
            </a:r>
            <a:br>
              <a:rPr lang="en-US" dirty="0">
                <a:solidFill>
                  <a:srgbClr val="4F81BD"/>
                </a:solidFill>
              </a:rPr>
            </a:br>
            <a:r>
              <a:rPr lang="en-US" i="1" dirty="0"/>
              <a:t>C#3.0 [2007], Java 8 [2014], LISP [1958]</a:t>
            </a:r>
          </a:p>
          <a:p>
            <a:r>
              <a:rPr lang="en-US" dirty="0">
                <a:solidFill>
                  <a:srgbClr val="4F81BD"/>
                </a:solidFill>
              </a:rPr>
              <a:t>Type inference </a:t>
            </a:r>
            <a:br>
              <a:rPr lang="en-US" dirty="0"/>
            </a:br>
            <a:r>
              <a:rPr lang="en-US" i="1" dirty="0"/>
              <a:t>C++11 [2011], Java 7 [2011] and 8, ML [1990]</a:t>
            </a:r>
          </a:p>
          <a:p>
            <a:r>
              <a:rPr lang="en-US" b="1" dirty="0"/>
              <a:t>What's next?</a:t>
            </a:r>
          </a:p>
        </p:txBody>
      </p:sp>
    </p:spTree>
    <p:extLst>
      <p:ext uri="{BB962C8B-B14F-4D97-AF65-F5344CB8AC3E}">
        <p14:creationId xmlns:p14="http://schemas.microsoft.com/office/powerpoint/2010/main" val="358024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144672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Functional languages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6108"/>
          </a:xfrm>
        </p:spPr>
        <p:txBody>
          <a:bodyPr>
            <a:normAutofit/>
          </a:bodyPr>
          <a:lstStyle/>
          <a:p>
            <a:r>
              <a:rPr lang="en-US" b="1" dirty="0"/>
              <a:t>Java 8 </a:t>
            </a:r>
            <a:endParaRPr lang="en-US" dirty="0"/>
          </a:p>
          <a:p>
            <a:r>
              <a:rPr lang="en-US" b="1" dirty="0"/>
              <a:t>F#, C# 3.0, LINQ </a:t>
            </a:r>
          </a:p>
          <a:p>
            <a:r>
              <a:rPr lang="en-US" b="1" dirty="0" err="1"/>
              <a:t>Scala</a:t>
            </a:r>
            <a:endParaRPr lang="en-US" b="1" dirty="0"/>
          </a:p>
          <a:p>
            <a:r>
              <a:rPr lang="en-US" b="1" dirty="0"/>
              <a:t>Haskell</a:t>
            </a:r>
            <a:r>
              <a:rPr lang="en-US" dirty="0"/>
              <a:t> </a:t>
            </a:r>
          </a:p>
          <a:p>
            <a:r>
              <a:rPr lang="en-US" b="1" dirty="0" err="1"/>
              <a:t>Erlang</a:t>
            </a:r>
            <a:r>
              <a:rPr lang="en-US" dirty="0"/>
              <a:t> </a:t>
            </a:r>
          </a:p>
          <a:p>
            <a:r>
              <a:rPr lang="en-US" b="1" dirty="0"/>
              <a:t>OCaml </a:t>
            </a:r>
            <a:br>
              <a:rPr lang="en-US" dirty="0"/>
            </a:br>
            <a:r>
              <a:rPr lang="en-US" sz="2400" dirty="0">
                <a:hlinkClick r:id="rId3"/>
              </a:rPr>
              <a:t>https://ocaml.org/learn/companies.html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8" y="2222434"/>
            <a:ext cx="1605379" cy="590085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2831807"/>
            <a:ext cx="1409540" cy="531466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04" y="2812519"/>
            <a:ext cx="1846113" cy="501149"/>
          </a:xfrm>
          <a:prstGeom prst="rect">
            <a:avLst/>
          </a:prstGeom>
        </p:spPr>
      </p:pic>
      <p:pic>
        <p:nvPicPr>
          <p:cNvPr id="7" name="Picture 6" descr="foursquar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54" y="2791542"/>
            <a:ext cx="1546150" cy="622927"/>
          </a:xfrm>
          <a:prstGeom prst="rect">
            <a:avLst/>
          </a:prstGeom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3414469"/>
            <a:ext cx="1388451" cy="481038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55" y="3449056"/>
            <a:ext cx="1349125" cy="378646"/>
          </a:xfrm>
          <a:prstGeom prst="rect">
            <a:avLst/>
          </a:prstGeom>
        </p:spPr>
      </p:pic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3363273"/>
            <a:ext cx="1188290" cy="573911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2" y="4135906"/>
            <a:ext cx="1258572" cy="456740"/>
          </a:xfrm>
          <a:prstGeom prst="rect">
            <a:avLst/>
          </a:prstGeom>
        </p:spPr>
      </p:pic>
      <p:pic>
        <p:nvPicPr>
          <p:cNvPr id="12" name="Picture 11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022316"/>
            <a:ext cx="1388451" cy="481038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4039392"/>
            <a:ext cx="1975035" cy="463963"/>
          </a:xfrm>
          <a:prstGeom prst="rect">
            <a:avLst/>
          </a:prstGeom>
        </p:spPr>
      </p:pic>
      <p:pic>
        <p:nvPicPr>
          <p:cNvPr id="14" name="Picture 13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592645"/>
            <a:ext cx="1388451" cy="481038"/>
          </a:xfrm>
          <a:prstGeom prst="rect">
            <a:avLst/>
          </a:prstGeom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96" y="4607375"/>
            <a:ext cx="2409844" cy="499602"/>
          </a:xfrm>
          <a:prstGeom prst="rect">
            <a:avLst/>
          </a:prstGeom>
        </p:spPr>
      </p:pic>
      <p:pic>
        <p:nvPicPr>
          <p:cNvPr id="16" name="Picture 15" descr="imgres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47" y="4565719"/>
            <a:ext cx="1331540" cy="532616"/>
          </a:xfrm>
          <a:prstGeom prst="rect">
            <a:avLst/>
          </a:prstGeom>
        </p:spPr>
      </p:pic>
      <p:pic>
        <p:nvPicPr>
          <p:cNvPr id="17" name="Picture 16" descr="imgre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46" y="5098335"/>
            <a:ext cx="1915342" cy="509586"/>
          </a:xfrm>
          <a:prstGeom prst="rect">
            <a:avLst/>
          </a:prstGeom>
        </p:spPr>
      </p:pic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1631471"/>
            <a:ext cx="1782051" cy="5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30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772818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286" y="2474969"/>
            <a:ext cx="673853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glow rad="101600">
              <a:schemeClr val="tx2">
                <a:lumMod val="5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CronosPro-Regular"/>
                <a:cs typeface="CronosPro-Regular"/>
              </a:rPr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2860730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matters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E1EA-9E10-4E49-86D8-6812DE66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Please: keep repos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CCD3-1CD3-8844-BA35-396FC959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Academic Integrity cases this fall</a:t>
            </a:r>
          </a:p>
          <a:p>
            <a:r>
              <a:rPr lang="en-US" dirty="0"/>
              <a:t>3 students failed the course as a result</a:t>
            </a:r>
          </a:p>
          <a:p>
            <a:r>
              <a:rPr lang="en-US" dirty="0"/>
              <a:t>other lesser penalties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nearly every case, plagiarism enabled because a student from a previous semester made their code public in a repo</a:t>
            </a:r>
          </a:p>
        </p:txBody>
      </p:sp>
    </p:spTree>
    <p:extLst>
      <p:ext uri="{BB962C8B-B14F-4D97-AF65-F5344CB8AC3E}">
        <p14:creationId xmlns:p14="http://schemas.microsoft.com/office/powerpoint/2010/main" val="2906293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Follow-on courses:</a:t>
            </a:r>
          </a:p>
          <a:p>
            <a:pPr lvl="1"/>
            <a:r>
              <a:rPr lang="en-US" dirty="0"/>
              <a:t>CS 4110 Programming Languages and Logics (how to define and reason about programming languages)</a:t>
            </a:r>
          </a:p>
          <a:p>
            <a:pPr lvl="1"/>
            <a:r>
              <a:rPr lang="en-US" dirty="0"/>
              <a:t>CS 4120 Compilers (how to implement programming languages)</a:t>
            </a:r>
          </a:p>
          <a:p>
            <a:pPr lvl="1"/>
            <a:r>
              <a:rPr lang="en-US" dirty="0"/>
              <a:t>CS 4160 Formal Verification (how to prove correctness)</a:t>
            </a:r>
          </a:p>
          <a:p>
            <a:pPr lvl="1"/>
            <a:r>
              <a:rPr lang="en-US" dirty="0"/>
              <a:t>CS 5150/5152 Software Engineering (build for real clients)</a:t>
            </a:r>
          </a:p>
          <a:p>
            <a:pPr lvl="1"/>
            <a:endParaRPr lang="en-US" dirty="0"/>
          </a:p>
          <a:p>
            <a:r>
              <a:rPr lang="en-US" dirty="0"/>
              <a:t>Learn another functional language?</a:t>
            </a:r>
          </a:p>
          <a:p>
            <a:pPr lvl="1"/>
            <a:r>
              <a:rPr lang="en-US" dirty="0"/>
              <a:t>Racket or Haskell</a:t>
            </a:r>
          </a:p>
          <a:p>
            <a:pPr lvl="1"/>
            <a:endParaRPr lang="en-US" dirty="0"/>
          </a:p>
          <a:p>
            <a:r>
              <a:rPr lang="en-US" dirty="0"/>
              <a:t>Join the course staff?</a:t>
            </a:r>
          </a:p>
          <a:p>
            <a:pPr lvl="1"/>
            <a:r>
              <a:rPr lang="en-US" dirty="0"/>
              <a:t>CS department collects applications</a:t>
            </a:r>
          </a:p>
          <a:p>
            <a:pPr lvl="1"/>
            <a:r>
              <a:rPr lang="en-US" dirty="0"/>
              <a:t>Apply in May 2020 to be on my staff for Fall 2020:  I seek a diverse course staff of people who want to give back to the community and can speak from their successes as well as struggles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33CC"/>
                </a:solidFill>
              </a:rPr>
              <a:t>Stay in touch</a:t>
            </a:r>
          </a:p>
          <a:p>
            <a:pPr lvl="1"/>
            <a:r>
              <a:rPr lang="en-US" dirty="0"/>
              <a:t>Tell me when 3110 helps you out with future courses (or jobs!)</a:t>
            </a:r>
          </a:p>
          <a:p>
            <a:pPr lvl="1"/>
            <a:r>
              <a:rPr lang="en-US" dirty="0"/>
              <a:t>Ask me cool PL questions</a:t>
            </a:r>
          </a:p>
          <a:p>
            <a:pPr lvl="1"/>
            <a:r>
              <a:rPr lang="en-US" dirty="0"/>
              <a:t>Drop by to tell me about the rest of your time in CS (and beyond!)… I really do like to know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Crossing the finish line is just the beginning of the next race</a:t>
            </a:r>
            <a:r>
              <a:rPr lang="mr-IN" dirty="0">
                <a:solidFill>
                  <a:schemeClr val="accent6"/>
                </a:solidFill>
              </a:rPr>
              <a:t>…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DO AMAZING THINGS WITH YOUR LIFE</a:t>
            </a:r>
          </a:p>
        </p:txBody>
      </p:sp>
    </p:spTree>
    <p:extLst>
      <p:ext uri="{BB962C8B-B14F-4D97-AF65-F5344CB8AC3E}">
        <p14:creationId xmlns:p14="http://schemas.microsoft.com/office/powerpoint/2010/main" val="27710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dirty="0"/>
              <a:t>Huge thank you to TAs and consultants!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Mark Anastos, Henry Bender, Nicolas </a:t>
            </a:r>
            <a:r>
              <a:rPr lang="en-US" i="1" dirty="0" err="1">
                <a:latin typeface="Cronos Pro" panose="020C0502030403020304" pitchFamily="34" charset="77"/>
              </a:rPr>
              <a:t>Buitrago</a:t>
            </a:r>
            <a:r>
              <a:rPr lang="en-US" i="1" dirty="0">
                <a:latin typeface="Cronos Pro" panose="020C0502030403020304" pitchFamily="34" charset="77"/>
              </a:rPr>
              <a:t>, Nickolas </a:t>
            </a:r>
            <a:r>
              <a:rPr lang="en-US" i="1" dirty="0" err="1">
                <a:latin typeface="Cronos Pro" panose="020C0502030403020304" pitchFamily="34" charset="77"/>
              </a:rPr>
              <a:t>Cavagnaro</a:t>
            </a:r>
            <a:r>
              <a:rPr lang="en-US" i="1" dirty="0">
                <a:latin typeface="Cronos Pro" panose="020C0502030403020304" pitchFamily="34" charset="77"/>
              </a:rPr>
              <a:t>, Alexander Chang, Stephen Chin, Claire </a:t>
            </a:r>
            <a:r>
              <a:rPr lang="en-US" i="1" dirty="0" err="1">
                <a:latin typeface="Cronos Pro" panose="020C0502030403020304" pitchFamily="34" charset="77"/>
              </a:rPr>
              <a:t>Yuqing</a:t>
            </a:r>
            <a:r>
              <a:rPr lang="en-US" i="1" dirty="0">
                <a:latin typeface="Cronos Pro" panose="020C0502030403020304" pitchFamily="34" charset="77"/>
              </a:rPr>
              <a:t> Cui, Samantha Deng, Kerri Diamond, Nathaniel Diamond, Rhea Dutta, Mike Fang, Emily Grigg, </a:t>
            </a:r>
            <a:r>
              <a:rPr lang="en-US" i="1" dirty="0" err="1">
                <a:latin typeface="Cronos Pro" panose="020C0502030403020304" pitchFamily="34" charset="77"/>
              </a:rPr>
              <a:t>Tjaden</a:t>
            </a:r>
            <a:r>
              <a:rPr lang="en-US" i="1" dirty="0">
                <a:latin typeface="Cronos Pro" panose="020C0502030403020304" pitchFamily="34" charset="77"/>
              </a:rPr>
              <a:t> Hess, Elina </a:t>
            </a:r>
            <a:r>
              <a:rPr lang="en-US" i="1" dirty="0" err="1">
                <a:latin typeface="Cronos Pro" panose="020C0502030403020304" pitchFamily="34" charset="77"/>
              </a:rPr>
              <a:t>Hvirtsman</a:t>
            </a:r>
            <a:r>
              <a:rPr lang="en-US" i="1" dirty="0">
                <a:latin typeface="Cronos Pro" panose="020C0502030403020304" pitchFamily="34" charset="77"/>
              </a:rPr>
              <a:t>, Elaine Hwang, </a:t>
            </a:r>
            <a:r>
              <a:rPr lang="en-US" i="1" dirty="0" err="1">
                <a:latin typeface="Cronos Pro" panose="020C0502030403020304" pitchFamily="34" charset="77"/>
              </a:rPr>
              <a:t>Imaan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Seraphine</a:t>
            </a:r>
            <a:r>
              <a:rPr lang="en-US" i="1" dirty="0">
                <a:latin typeface="Cronos Pro" panose="020C0502030403020304" pitchFamily="34" charset="77"/>
              </a:rPr>
              <a:t> Islam Rahim, </a:t>
            </a:r>
            <a:r>
              <a:rPr lang="en-US" i="1" dirty="0" err="1">
                <a:latin typeface="Cronos Pro" panose="020C0502030403020304" pitchFamily="34" charset="77"/>
              </a:rPr>
              <a:t>Kartikay</a:t>
            </a:r>
            <a:r>
              <a:rPr lang="en-US" i="1" dirty="0">
                <a:latin typeface="Cronos Pro" panose="020C0502030403020304" pitchFamily="34" charset="77"/>
              </a:rPr>
              <a:t> Jain, Elijah </a:t>
            </a:r>
            <a:r>
              <a:rPr lang="en-US" i="1" dirty="0" err="1">
                <a:latin typeface="Cronos Pro" panose="020C0502030403020304" pitchFamily="34" charset="77"/>
              </a:rPr>
              <a:t>Koreman</a:t>
            </a:r>
            <a:r>
              <a:rPr lang="en-US" i="1" dirty="0">
                <a:latin typeface="Cronos Pro" panose="020C0502030403020304" pitchFamily="34" charset="77"/>
              </a:rPr>
              <a:t>, </a:t>
            </a:r>
            <a:r>
              <a:rPr lang="en-US" i="1" dirty="0" err="1">
                <a:latin typeface="Cronos Pro" panose="020C0502030403020304" pitchFamily="34" charset="77"/>
              </a:rPr>
              <a:t>Zhizhimontova</a:t>
            </a:r>
            <a:r>
              <a:rPr lang="en-US" i="1" dirty="0">
                <a:latin typeface="Cronos Pro" panose="020C0502030403020304" pitchFamily="34" charset="77"/>
              </a:rPr>
              <a:t> Ksenia, Chris Lam, Sydney Lawrence, Brian </a:t>
            </a:r>
            <a:r>
              <a:rPr lang="en-US" i="1" dirty="0" err="1">
                <a:latin typeface="Cronos Pro" panose="020C0502030403020304" pitchFamily="34" charset="77"/>
              </a:rPr>
              <a:t>Leffew</a:t>
            </a:r>
            <a:r>
              <a:rPr lang="en-US" i="1" dirty="0">
                <a:latin typeface="Cronos Pro" panose="020C0502030403020304" pitchFamily="34" charset="77"/>
              </a:rPr>
              <a:t>, Olivia Li, Helen Liang, Quinn Liu, Bhargava </a:t>
            </a:r>
            <a:r>
              <a:rPr lang="en-US" i="1" dirty="0" err="1">
                <a:latin typeface="Cronos Pro" panose="020C0502030403020304" pitchFamily="34" charset="77"/>
              </a:rPr>
              <a:t>Manja</a:t>
            </a:r>
            <a:r>
              <a:rPr lang="en-US" i="1" dirty="0">
                <a:latin typeface="Cronos Pro" panose="020C0502030403020304" pitchFamily="34" charset="77"/>
              </a:rPr>
              <a:t>, Edgar Marroquin, Chris Mulvaney, Natalie </a:t>
            </a:r>
            <a:r>
              <a:rPr lang="en-US" i="1" dirty="0" err="1">
                <a:latin typeface="Cronos Pro" panose="020C0502030403020304" pitchFamily="34" charset="77"/>
              </a:rPr>
              <a:t>Neamtu</a:t>
            </a:r>
            <a:r>
              <a:rPr lang="en-US" i="1" dirty="0">
                <a:latin typeface="Cronos Pro" panose="020C0502030403020304" pitchFamily="34" charset="77"/>
              </a:rPr>
              <a:t>, Shan Parikh, Samwise Parkinson, Rudy Peterson, Allison Portis, </a:t>
            </a:r>
            <a:r>
              <a:rPr lang="en-US" i="1" dirty="0" err="1">
                <a:latin typeface="Cronos Pro" panose="020C0502030403020304" pitchFamily="34" charset="77"/>
              </a:rPr>
              <a:t>Navin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Ramsaroop</a:t>
            </a:r>
            <a:r>
              <a:rPr lang="en-US" i="1" dirty="0">
                <a:latin typeface="Cronos Pro" panose="020C0502030403020304" pitchFamily="34" charset="77"/>
              </a:rPr>
              <a:t>, Omar Rasheed, </a:t>
            </a:r>
            <a:r>
              <a:rPr lang="en-US" i="1" dirty="0" err="1">
                <a:latin typeface="Cronos Pro" panose="020C0502030403020304" pitchFamily="34" charset="77"/>
              </a:rPr>
              <a:t>Aniroodh</a:t>
            </a:r>
            <a:r>
              <a:rPr lang="en-US" i="1" dirty="0">
                <a:latin typeface="Cronos Pro" panose="020C0502030403020304" pitchFamily="34" charset="77"/>
              </a:rPr>
              <a:t> Ravikumar, Max Ren, </a:t>
            </a:r>
            <a:r>
              <a:rPr lang="en-US" i="1" dirty="0" err="1">
                <a:latin typeface="Cronos Pro" panose="020C0502030403020304" pitchFamily="34" charset="77"/>
              </a:rPr>
              <a:t>Laasya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Renganathan</a:t>
            </a:r>
            <a:r>
              <a:rPr lang="en-US" i="1" dirty="0">
                <a:latin typeface="Cronos Pro" panose="020C0502030403020304" pitchFamily="34" charset="77"/>
              </a:rPr>
              <a:t>, Ryan Richardson, </a:t>
            </a:r>
            <a:r>
              <a:rPr lang="en-US" i="1" dirty="0" err="1">
                <a:latin typeface="Cronos Pro" panose="020C0502030403020304" pitchFamily="34" charset="77"/>
              </a:rPr>
              <a:t>Ahad</a:t>
            </a:r>
            <a:r>
              <a:rPr lang="en-US" i="1" dirty="0">
                <a:latin typeface="Cronos Pro" panose="020C0502030403020304" pitchFamily="34" charset="77"/>
              </a:rPr>
              <a:t> Rizvi, Christopher Roman, Katerina </a:t>
            </a:r>
            <a:r>
              <a:rPr lang="en-US" i="1" dirty="0" err="1">
                <a:latin typeface="Cronos Pro" panose="020C0502030403020304" pitchFamily="34" charset="77"/>
              </a:rPr>
              <a:t>Sadov</a:t>
            </a:r>
            <a:r>
              <a:rPr lang="en-US" i="1" dirty="0">
                <a:latin typeface="Cronos Pro" panose="020C0502030403020304" pitchFamily="34" charset="77"/>
              </a:rPr>
              <a:t>, Jake Sanders, Cassandra Scarpa, William Smith, </a:t>
            </a:r>
            <a:r>
              <a:rPr lang="en-US" i="1" dirty="0" err="1">
                <a:latin typeface="Cronos Pro" panose="020C0502030403020304" pitchFamily="34" charset="77"/>
              </a:rPr>
              <a:t>Alaia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Solko</a:t>
            </a:r>
            <a:r>
              <a:rPr lang="en-US" i="1" dirty="0">
                <a:latin typeface="Cronos Pro" panose="020C0502030403020304" pitchFamily="34" charset="77"/>
              </a:rPr>
              <a:t>-Breslin, Nathan Stack, Kevin Sun, Samuel Thomas, Noah Thompson, Dylan Tsai, Katherine </a:t>
            </a:r>
            <a:r>
              <a:rPr lang="en-US" i="1" dirty="0" err="1">
                <a:latin typeface="Cronos Pro" panose="020C0502030403020304" pitchFamily="34" charset="77"/>
              </a:rPr>
              <a:t>Voor</a:t>
            </a:r>
            <a:r>
              <a:rPr lang="en-US" i="1" dirty="0">
                <a:latin typeface="Cronos Pro" panose="020C0502030403020304" pitchFamily="34" charset="77"/>
              </a:rPr>
              <a:t>, Zheng Wang, Adam Wojciechowski, </a:t>
            </a:r>
            <a:r>
              <a:rPr lang="en-US" i="1" dirty="0" err="1">
                <a:latin typeface="Cronos Pro" panose="020C0502030403020304" pitchFamily="34" charset="77"/>
              </a:rPr>
              <a:t>Guanqun</a:t>
            </a:r>
            <a:r>
              <a:rPr lang="en-US" i="1" dirty="0">
                <a:latin typeface="Cronos Pro" panose="020C0502030403020304" pitchFamily="34" charset="77"/>
              </a:rPr>
              <a:t> Wu, </a:t>
            </a:r>
            <a:r>
              <a:rPr lang="en-US" i="1" dirty="0" err="1">
                <a:latin typeface="Cronos Pro" panose="020C0502030403020304" pitchFamily="34" charset="77"/>
              </a:rPr>
              <a:t>Youya</a:t>
            </a:r>
            <a:r>
              <a:rPr lang="en-US" i="1" dirty="0">
                <a:latin typeface="Cronos Pro" panose="020C0502030403020304" pitchFamily="34" charset="77"/>
              </a:rPr>
              <a:t> Xia, Amanda Xu, Anthony Yang, Danny Yang, Joseph Yang, Ray Zeng, Henry Zheng, Iris Zheng, Josh Zheng</a:t>
            </a:r>
          </a:p>
        </p:txBody>
      </p:sp>
    </p:spTree>
    <p:extLst>
      <p:ext uri="{BB962C8B-B14F-4D97-AF65-F5344CB8AC3E}">
        <p14:creationId xmlns:p14="http://schemas.microsoft.com/office/powerpoint/2010/main" val="2147475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[Fri?] Course evaluations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[Sat, 12/14, 9 am] Final exam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[Sat, 12/14, 11:59 pm] Peer evaluations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...</a:t>
            </a:r>
          </a:p>
        </p:txBody>
      </p:sp>
    </p:spTree>
    <p:extLst>
      <p:ext uri="{BB962C8B-B14F-4D97-AF65-F5344CB8AC3E}">
        <p14:creationId xmlns:p14="http://schemas.microsoft.com/office/powerpoint/2010/main" val="2675271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588" y="2271059"/>
            <a:ext cx="793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latin typeface="CronosPro-Regular"/>
                <a:cs typeface="CronosPro-Regular"/>
              </a:rPr>
              <a:t>This is victory.</a:t>
            </a:r>
          </a:p>
        </p:txBody>
      </p:sp>
    </p:spTree>
    <p:extLst>
      <p:ext uri="{BB962C8B-B14F-4D97-AF65-F5344CB8AC3E}">
        <p14:creationId xmlns:p14="http://schemas.microsoft.com/office/powerpoint/2010/main" val="1629775918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137" y="1824922"/>
            <a:ext cx="686573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HAS BEEN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3110</a:t>
            </a:r>
            <a:endParaRPr lang="en-US" sz="72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74878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to </a:t>
            </a:r>
            <a:r>
              <a:rPr lang="en-US" dirty="0" err="1"/>
              <a:t>Campuswire</a:t>
            </a:r>
            <a:r>
              <a:rPr lang="en-US" dirty="0"/>
              <a:t> heroes!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BCF1B-FB93-AB4B-8AA5-AE113363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8" y="2778229"/>
            <a:ext cx="8782243" cy="10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8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huge thank you to all of </a:t>
            </a:r>
            <a:r>
              <a:rPr lang="en-US" b="1" dirty="0"/>
              <a:t>you!</a:t>
            </a:r>
          </a:p>
          <a:p>
            <a:r>
              <a:rPr lang="en-US" dirty="0"/>
              <a:t>You surmounted a daunting challenge</a:t>
            </a:r>
          </a:p>
          <a:p>
            <a:r>
              <a:rPr lang="en-US" dirty="0"/>
              <a:t>You occasionally laughed at my dumb jokes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 ❤️ this course.  You make it all worthwhile.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61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feel exhausted...</a:t>
            </a:r>
          </a:p>
          <a:p>
            <a:r>
              <a:rPr lang="en-US" dirty="0"/>
              <a:t>You're tired of coding...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...step back and think about what happened</a:t>
            </a:r>
          </a:p>
        </p:txBody>
      </p:sp>
    </p:spTree>
    <p:extLst>
      <p:ext uri="{BB962C8B-B14F-4D97-AF65-F5344CB8AC3E}">
        <p14:creationId xmlns:p14="http://schemas.microsoft.com/office/powerpoint/2010/main" val="28808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871872" y="2147777"/>
            <a:ext cx="7230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Programming is not hard</a:t>
            </a:r>
          </a:p>
        </p:txBody>
      </p:sp>
    </p:spTree>
    <p:extLst>
      <p:ext uri="{BB962C8B-B14F-4D97-AF65-F5344CB8AC3E}">
        <p14:creationId xmlns:p14="http://schemas.microsoft.com/office/powerpoint/2010/main" val="30996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7092</TotalTime>
  <Words>1799</Words>
  <Application>Microsoft Macintosh PowerPoint</Application>
  <PresentationFormat>On-screen Show (4:3)</PresentationFormat>
  <Paragraphs>283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Cronos Pro</vt:lpstr>
      <vt:lpstr>CronosPro-Regular</vt:lpstr>
      <vt:lpstr>Engravers MT</vt:lpstr>
      <vt:lpstr>Wingdings</vt:lpstr>
      <vt:lpstr>Office Theme</vt:lpstr>
      <vt:lpstr>PowerPoint Presentation</vt:lpstr>
      <vt:lpstr>PowerPoint Presentation</vt:lpstr>
      <vt:lpstr>Victory Lap</vt:lpstr>
      <vt:lpstr>Bonus Clicker Question 1</vt:lpstr>
      <vt:lpstr>Thank you!</vt:lpstr>
      <vt:lpstr>Thank you!</vt:lpstr>
      <vt:lpstr>Thank you!</vt:lpstr>
      <vt:lpstr>What did we learn?</vt:lpstr>
      <vt:lpstr>PowerPoint Presentation</vt:lpstr>
      <vt:lpstr>PowerPoint Presentation</vt:lpstr>
      <vt:lpstr>PowerPoint Presentation</vt:lpstr>
      <vt:lpstr>Questions we pursued</vt:lpstr>
      <vt:lpstr>Tasks we pursued</vt:lpstr>
      <vt:lpstr>Tasks we pursued</vt:lpstr>
      <vt:lpstr>Tasks we pursued</vt:lpstr>
      <vt:lpstr>Tasks we pursued</vt:lpstr>
      <vt:lpstr>[Lec 1]  OCaml is awesome because of…</vt:lpstr>
      <vt:lpstr>Bonus Clicker Question 2</vt:lpstr>
      <vt:lpstr>Big Ideas</vt:lpstr>
      <vt:lpstr>1. Languages can be learned systematically</vt:lpstr>
      <vt:lpstr>2. Immutability is an advantage</vt:lpstr>
      <vt:lpstr>3. Programming languages aren’t magic</vt:lpstr>
      <vt:lpstr>4. Elegant abstractions are magic</vt:lpstr>
      <vt:lpstr>Computational Thinking</vt:lpstr>
      <vt:lpstr>5. Building software is more than hacking</vt:lpstr>
      <vt:lpstr>6. CS has an intellectual history and you can contribute</vt:lpstr>
      <vt:lpstr>Big ideas</vt:lpstr>
      <vt:lpstr>Bonus Clicker Question 3</vt:lpstr>
      <vt:lpstr>Q&amp;A</vt:lpstr>
      <vt:lpstr>FAQs</vt:lpstr>
      <vt:lpstr>Languages are tools</vt:lpstr>
      <vt:lpstr>Languages are tools</vt:lpstr>
      <vt:lpstr>FAQs</vt:lpstr>
      <vt:lpstr>FAQs</vt:lpstr>
      <vt:lpstr>Why study functional programming?</vt:lpstr>
      <vt:lpstr>Why study functional programming?</vt:lpstr>
      <vt:lpstr>Analogy:  studying a foreign language</vt:lpstr>
      <vt:lpstr>Alan J. Perlis</vt:lpstr>
      <vt:lpstr>Why study functional programming?</vt:lpstr>
      <vt:lpstr>Functional languages predict the future</vt:lpstr>
      <vt:lpstr>Why study functional programming?</vt:lpstr>
      <vt:lpstr>Functional languages in the real world</vt:lpstr>
      <vt:lpstr>Why study functional programming?</vt:lpstr>
      <vt:lpstr>Elegant</vt:lpstr>
      <vt:lpstr>Elegant</vt:lpstr>
      <vt:lpstr>Final matters</vt:lpstr>
      <vt:lpstr>Please: keep repos private</vt:lpstr>
      <vt:lpstr>What next?</vt:lpstr>
      <vt:lpstr>What next?</vt:lpstr>
      <vt:lpstr>Upcoming events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758</cp:revision>
  <dcterms:created xsi:type="dcterms:W3CDTF">2014-08-25T19:49:24Z</dcterms:created>
  <dcterms:modified xsi:type="dcterms:W3CDTF">2019-12-10T03:57:16Z</dcterms:modified>
</cp:coreProperties>
</file>