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441" r:id="rId2"/>
    <p:sldId id="442" r:id="rId3"/>
    <p:sldId id="511" r:id="rId4"/>
    <p:sldId id="443" r:id="rId5"/>
    <p:sldId id="512" r:id="rId6"/>
    <p:sldId id="445" r:id="rId7"/>
    <p:sldId id="446" r:id="rId8"/>
    <p:sldId id="447" r:id="rId9"/>
    <p:sldId id="448" r:id="rId10"/>
    <p:sldId id="483" r:id="rId11"/>
    <p:sldId id="507" r:id="rId12"/>
    <p:sldId id="490" r:id="rId13"/>
    <p:sldId id="508" r:id="rId14"/>
    <p:sldId id="496" r:id="rId15"/>
    <p:sldId id="514" r:id="rId16"/>
    <p:sldId id="504" r:id="rId17"/>
    <p:sldId id="506" r:id="rId18"/>
    <p:sldId id="513" r:id="rId19"/>
    <p:sldId id="509" r:id="rId20"/>
    <p:sldId id="33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765"/>
    <p:restoredTop sz="72636"/>
  </p:normalViewPr>
  <p:slideViewPr>
    <p:cSldViewPr snapToGrid="0" snapToObjects="1">
      <p:cViewPr varScale="1">
        <p:scale>
          <a:sx n="93" d="100"/>
          <a:sy n="93" d="100"/>
        </p:scale>
        <p:origin x="6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408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at 10:03:20 at 2:00 into music; it ends at about 8:40 and has a little talking in the middle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I chose</a:t>
            </a:r>
            <a:r>
              <a:rPr lang="en-US" baseline="0" dirty="0"/>
              <a:t> this music because it mentions the Moog modular synthesizer in a monologue by Giorgio, who pioneered electronic dance music.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individual modules you could</a:t>
            </a:r>
            <a:r>
              <a:rPr lang="en-US" baseline="0" dirty="0"/>
              <a:t> plug in, patch through, and change the sound.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5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Unreal 3:  </a:t>
            </a:r>
            <a:r>
              <a:rPr lang="en-US" dirty="0" err="1"/>
              <a:t>Arkham</a:t>
            </a:r>
            <a:r>
              <a:rPr lang="en-US" dirty="0"/>
              <a:t> Asylum,</a:t>
            </a:r>
            <a:r>
              <a:rPr lang="en-US" baseline="0" dirty="0"/>
              <a:t> </a:t>
            </a:r>
            <a:r>
              <a:rPr lang="en-US" baseline="0" dirty="0" err="1"/>
              <a:t>Bioshock</a:t>
            </a:r>
            <a:r>
              <a:rPr lang="en-US" baseline="0" dirty="0"/>
              <a:t> Infinite, Dishonored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34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is_empty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 =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(x, s)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failwith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"Empty"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_)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failwith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"Empty"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(_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------&gt;  </a:t>
            </a:r>
            <a:r>
              <a:rPr lang="en-US" dirty="0"/>
              <a:t>Design choice:  raise exceptions in peek/pop?  Or return option?</a:t>
            </a:r>
          </a:p>
          <a:p>
            <a:endParaRPr lang="en-US" dirty="0"/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is_empty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 =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:: 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 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failwith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"Empty"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::_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 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failwith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"Empty"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_::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25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MyStackSig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 =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 </a:t>
            </a:r>
            <a:r>
              <a:rPr lang="en-US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 </a:t>
            </a:r>
            <a:r>
              <a:rPr lang="en-US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is_empty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bool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 </a:t>
            </a:r>
            <a:r>
              <a:rPr lang="en-US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 </a:t>
            </a:r>
            <a:r>
              <a:rPr lang="en-US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’a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ListStackSig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 =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 </a:t>
            </a:r>
            <a:r>
              <a:rPr lang="en-US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 </a:t>
            </a:r>
            <a:r>
              <a:rPr lang="en-US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is_empty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bool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 </a:t>
            </a:r>
            <a:r>
              <a:rPr lang="en-US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 </a:t>
            </a:r>
            <a:r>
              <a:rPr lang="en-US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’a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sz="1200" b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-----&gt; 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MyStack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MyStackSig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ListStack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ListStackSig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don’t talk </a:t>
            </a:r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abstract types yet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53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Play with what happens when stacks are given signatures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does </a:t>
            </a:r>
            <a:r>
              <a:rPr lang="en-US" dirty="0" err="1"/>
              <a:t>utop</a:t>
            </a:r>
            <a:r>
              <a:rPr lang="en-US" dirty="0"/>
              <a:t> show?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can you add/subtract from signature?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can you access from outside?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49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 Stack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…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Encapsulate the rep type of </a:t>
            </a:r>
            <a:r>
              <a:rPr lang="en-US" dirty="0" err="1"/>
              <a:t>MyStack</a:t>
            </a:r>
            <a:r>
              <a:rPr lang="en-US" dirty="0"/>
              <a:t> or </a:t>
            </a:r>
            <a:r>
              <a:rPr lang="en-US" dirty="0" err="1"/>
              <a:t>ListStack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can you see from the outside?  What becomes abstract?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0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0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ationisbeautiful.net/visualizations/million-lines-of-co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Programming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music: "Giorgio By </a:t>
            </a:r>
            <a:r>
              <a:rPr lang="en-US" dirty="0" err="1"/>
              <a:t>Moroder</a:t>
            </a:r>
            <a:r>
              <a:rPr lang="en-US" dirty="0"/>
              <a:t>" by Daft Punk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95E56-E0AE-E442-9144-EDDC9DBD42BD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6179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E0D7D-536C-964A-AE0E-883579A6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5CB455-7006-C748-B33B-578E0FED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Collections of definitions</a:t>
            </a:r>
          </a:p>
          <a:p>
            <a:r>
              <a:rPr lang="en-US" dirty="0">
                <a:solidFill>
                  <a:schemeClr val="accent1"/>
                </a:solidFill>
              </a:rPr>
              <a:t>Evaluated </a:t>
            </a:r>
            <a:r>
              <a:rPr lang="en-US" dirty="0"/>
              <a:t>in order</a:t>
            </a:r>
          </a:p>
          <a:p>
            <a:r>
              <a:rPr lang="en-US" dirty="0"/>
              <a:t>Structure can be bound to module name</a:t>
            </a:r>
          </a:p>
          <a:p>
            <a:r>
              <a:rPr lang="en-US" dirty="0"/>
              <a:t>Structures are second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4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8EC91E-D1A2-1547-B2F5-283B88452282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50248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8772DB-5E0C-E544-9927-7E828C83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2A91FB-83F5-C549-955A-455F57027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Collections of declarations (and some definitions)</a:t>
            </a:r>
          </a:p>
          <a:p>
            <a:r>
              <a:rPr lang="en-US" dirty="0"/>
              <a:t>Not </a:t>
            </a:r>
            <a:r>
              <a:rPr lang="en-US" dirty="0">
                <a:solidFill>
                  <a:schemeClr val="accent1"/>
                </a:solidFill>
              </a:rPr>
              <a:t>evaluated</a:t>
            </a:r>
            <a:r>
              <a:rPr lang="en-US" dirty="0"/>
              <a:t>; just </a:t>
            </a:r>
            <a:r>
              <a:rPr lang="en-US" dirty="0">
                <a:solidFill>
                  <a:schemeClr val="accent2"/>
                </a:solidFill>
              </a:rPr>
              <a:t>type checked</a:t>
            </a:r>
          </a:p>
          <a:p>
            <a:r>
              <a:rPr lang="en-US" dirty="0"/>
              <a:t>Signature can be bound to module type name</a:t>
            </a:r>
          </a:p>
          <a:p>
            <a:r>
              <a:rPr lang="en-US" dirty="0"/>
              <a:t>Signatures are second class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03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/>
              <a:t>If you give a module a type...</a:t>
            </a:r>
          </a:p>
          <a:p>
            <a:pPr marL="457200" lvl="1" indent="0">
              <a:buNone/>
            </a:pPr>
            <a:r>
              <a:rPr lang="en-US" b="1" dirty="0">
                <a:latin typeface="Courier New"/>
                <a:cs typeface="Courier New"/>
              </a:rPr>
              <a:t>module Mod : Sig = </a:t>
            </a:r>
            <a:r>
              <a:rPr lang="en-US" b="1" dirty="0" err="1">
                <a:latin typeface="Courier New"/>
                <a:cs typeface="Courier New"/>
              </a:rPr>
              <a:t>struct</a:t>
            </a:r>
            <a:r>
              <a:rPr lang="en-US" b="1" dirty="0">
                <a:latin typeface="Courier New"/>
                <a:cs typeface="Courier New"/>
              </a:rPr>
              <a:t> ... end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Then type checker ensures...</a:t>
            </a:r>
          </a:p>
          <a:p>
            <a:pPr marL="571500" indent="-514350">
              <a:buFont typeface="+mj-lt"/>
              <a:buAutoNum type="arabicPeriod"/>
            </a:pPr>
            <a:r>
              <a:rPr lang="en-US" b="1" dirty="0">
                <a:solidFill>
                  <a:schemeClr val="accent2"/>
                </a:solidFill>
              </a:rPr>
              <a:t>Signature matching:  </a:t>
            </a:r>
            <a:r>
              <a:rPr lang="en-US" dirty="0">
                <a:solidFill>
                  <a:schemeClr val="accent2"/>
                </a:solidFill>
              </a:rPr>
              <a:t>everything declared in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Sig </a:t>
            </a:r>
            <a:r>
              <a:rPr lang="en-US" dirty="0">
                <a:solidFill>
                  <a:schemeClr val="accent2"/>
                </a:solidFill>
              </a:rPr>
              <a:t>must be defined in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Mod</a:t>
            </a:r>
            <a:b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dirty="0">
                <a:solidFill>
                  <a:schemeClr val="accent2"/>
                </a:solidFill>
              </a:rPr>
              <a:t>(OK to add new definitions to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Mod</a:t>
            </a:r>
            <a:r>
              <a:rPr lang="en-US" dirty="0">
                <a:solidFill>
                  <a:schemeClr val="accent2"/>
                </a:solidFill>
              </a:rPr>
              <a:t> that aren't declared in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Sig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endParaRPr lang="en-US" b="1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571500" indent="-514350">
              <a:buFont typeface="+mj-lt"/>
              <a:buAutoNum type="arabicPeriod"/>
            </a:pPr>
            <a:r>
              <a:rPr lang="en-US" b="1" dirty="0">
                <a:solidFill>
                  <a:schemeClr val="accent2"/>
                </a:solidFill>
              </a:rPr>
              <a:t>Encapsulation:  </a:t>
            </a:r>
            <a:r>
              <a:rPr lang="en-US" dirty="0">
                <a:solidFill>
                  <a:schemeClr val="accent2"/>
                </a:solidFill>
              </a:rPr>
              <a:t>nothing other than what’s declared in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Sig </a:t>
            </a:r>
            <a:r>
              <a:rPr lang="en-US" dirty="0">
                <a:solidFill>
                  <a:schemeClr val="accent2"/>
                </a:solidFill>
              </a:rPr>
              <a:t>can be accessed from outside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Mod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B15665-A40B-B34D-82C6-2B5DEF4A0BB0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750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0347EA-0762-C84B-97FC-F2F03865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C1E31-7EF9-AE43-B69F-8740CE883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A9658-968E-5A4F-B2D7-530F7A5D1446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99562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Exposure is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code shouldn't </a:t>
            </a:r>
            <a:r>
              <a:rPr lang="en-US" b="1" dirty="0"/>
              <a:t>need to know </a:t>
            </a:r>
            <a:r>
              <a:rPr lang="en-US" dirty="0"/>
              <a:t>what the representation type is</a:t>
            </a:r>
          </a:p>
          <a:p>
            <a:r>
              <a:rPr lang="en-US" dirty="0"/>
              <a:t>Rule of thumb:  </a:t>
            </a:r>
            <a:r>
              <a:rPr lang="en-US" dirty="0">
                <a:solidFill>
                  <a:schemeClr val="accent6"/>
                </a:solidFill>
              </a:rPr>
              <a:t>clients will exploit knowledge of representation if you let them</a:t>
            </a:r>
          </a:p>
          <a:p>
            <a:r>
              <a:rPr lang="en-US" dirty="0"/>
              <a:t>Client code shouldn't </a:t>
            </a:r>
            <a:r>
              <a:rPr lang="en-US" b="1" dirty="0"/>
              <a:t>get to know </a:t>
            </a:r>
            <a:r>
              <a:rPr lang="en-US" dirty="0"/>
              <a:t>what the representation type is</a:t>
            </a:r>
          </a:p>
        </p:txBody>
      </p:sp>
    </p:spTree>
    <p:extLst>
      <p:ext uri="{BB962C8B-B14F-4D97-AF65-F5344CB8AC3E}">
        <p14:creationId xmlns:p14="http://schemas.microsoft.com/office/powerpoint/2010/main" val="75541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CC35F7-2821-7D4A-8B98-400151F1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A672B-FEA7-3843-A94D-FE46F4D91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Study two implementations </a:t>
            </a:r>
            <a:r>
              <a:rPr lang="en-US" dirty="0"/>
              <a:t>in today’s demo code and in textbook</a:t>
            </a:r>
          </a:p>
        </p:txBody>
      </p:sp>
    </p:spTree>
    <p:extLst>
      <p:ext uri="{BB962C8B-B14F-4D97-AF65-F5344CB8AC3E}">
        <p14:creationId xmlns:p14="http://schemas.microsoft.com/office/powerpoint/2010/main" val="3030470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OCaml features for 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structures: </a:t>
            </a:r>
            <a:r>
              <a:rPr lang="en-US" dirty="0"/>
              <a:t>organize identifiers (functions, values, etc.) into namespaces</a:t>
            </a:r>
          </a:p>
          <a:p>
            <a:r>
              <a:rPr lang="en-US" b="1" dirty="0"/>
              <a:t>signatures: </a:t>
            </a:r>
            <a:r>
              <a:rPr lang="en-US" dirty="0"/>
              <a:t>describe related modules</a:t>
            </a:r>
          </a:p>
          <a:p>
            <a:r>
              <a:rPr lang="en-US" b="1" dirty="0"/>
              <a:t>abstract types: </a:t>
            </a:r>
            <a:r>
              <a:rPr lang="en-US" dirty="0"/>
              <a:t>control what is visible outside a namespace</a:t>
            </a:r>
          </a:p>
          <a:p>
            <a:r>
              <a:rPr lang="en-US" b="1" dirty="0" err="1">
                <a:solidFill>
                  <a:schemeClr val="accent6"/>
                </a:solidFill>
              </a:rPr>
              <a:t>functors</a:t>
            </a:r>
            <a:r>
              <a:rPr lang="en-US" b="1" dirty="0">
                <a:solidFill>
                  <a:schemeClr val="accent6"/>
                </a:solidFill>
              </a:rPr>
              <a:t>, includes: </a:t>
            </a:r>
            <a:r>
              <a:rPr lang="en-US" dirty="0">
                <a:solidFill>
                  <a:schemeClr val="accent6"/>
                </a:solidFill>
              </a:rPr>
              <a:t>enable code reuse [next </a:t>
            </a:r>
            <a:r>
              <a:rPr lang="en-US" dirty="0" err="1">
                <a:solidFill>
                  <a:schemeClr val="accent6"/>
                </a:solidFill>
              </a:rPr>
              <a:t>lec</a:t>
            </a:r>
            <a:r>
              <a:rPr lang="en-US" dirty="0">
                <a:solidFill>
                  <a:schemeClr val="accent6"/>
                </a:solidFill>
              </a:rPr>
              <a:t>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2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Moog modular synthesizer</a:t>
            </a:r>
          </a:p>
        </p:txBody>
      </p:sp>
      <p:pic>
        <p:nvPicPr>
          <p:cNvPr id="4" name="Picture 3" descr="Moog_Modular_55_im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7" y="1765262"/>
            <a:ext cx="6624802" cy="40558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1568643" y="6016337"/>
            <a:ext cx="581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ronos Pro" charset="0"/>
                <a:ea typeface="Cronos Pro" charset="0"/>
                <a:cs typeface="Cronos Pro" charset="0"/>
              </a:rPr>
              <a:t>Based in Trumansburg, NY, 1953-1971</a:t>
            </a:r>
          </a:p>
          <a:p>
            <a:r>
              <a:rPr lang="en-US" dirty="0">
                <a:solidFill>
                  <a:schemeClr val="accent6"/>
                </a:solidFill>
                <a:latin typeface="Cronos Pro" charset="0"/>
                <a:ea typeface="Cronos Pro" charset="0"/>
                <a:cs typeface="Cronos Pro" charset="0"/>
              </a:rPr>
              <a:t>Game changing!  </a:t>
            </a:r>
            <a:r>
              <a:rPr lang="en-US" dirty="0">
                <a:latin typeface="Cronos Pro" charset="0"/>
                <a:ea typeface="Cronos Pro" charset="0"/>
                <a:cs typeface="Cronos Pro" charset="0"/>
              </a:rPr>
              <a:t>picked up by the Beatles, the Rolling Stones</a:t>
            </a:r>
            <a:r>
              <a:rPr lang="mr-IN" dirty="0">
                <a:latin typeface="Cronos Pro" charset="0"/>
                <a:ea typeface="Cronos Pro" charset="0"/>
                <a:cs typeface="Cronos Pro" charset="0"/>
              </a:rPr>
              <a:t>…</a:t>
            </a:r>
            <a:endParaRPr lang="en-US" dirty="0">
              <a:latin typeface="Cronos Pro" charset="0"/>
              <a:ea typeface="Cronos Pro" charset="0"/>
              <a:cs typeface="Crono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98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A1 was due last night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A2 will be out later today</a:t>
            </a:r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game changing.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F309D8-EE5A-F041-AA60-9F8D166B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529C0-938C-EF4D-B0AB-3657822DA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2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how to build </a:t>
            </a:r>
            <a:r>
              <a:rPr lang="en-US" dirty="0">
                <a:solidFill>
                  <a:schemeClr val="accent1"/>
                </a:solidFill>
              </a:rPr>
              <a:t>small</a:t>
            </a:r>
            <a:r>
              <a:rPr lang="en-US" dirty="0"/>
              <a:t> programs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language features for building </a:t>
            </a:r>
            <a:r>
              <a:rPr lang="en-US" dirty="0">
                <a:solidFill>
                  <a:schemeClr val="accent1"/>
                </a:solidFill>
              </a:rPr>
              <a:t>large</a:t>
            </a:r>
            <a:r>
              <a:rPr lang="en-US" dirty="0"/>
              <a:t> programs:  structures, signatures, modules</a:t>
            </a:r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DCFF64-4CB7-AF44-BCD6-F27BF184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1C2D2-928E-ED49-AA20-713496BB4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2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My solution to A1:  	100 LoC</a:t>
            </a:r>
          </a:p>
          <a:p>
            <a:r>
              <a:rPr lang="en-US" dirty="0" err="1"/>
              <a:t>OCaml</a:t>
            </a:r>
            <a:r>
              <a:rPr lang="en-US" dirty="0"/>
              <a:t>:  				200,000 LoC</a:t>
            </a:r>
          </a:p>
          <a:p>
            <a:r>
              <a:rPr lang="en-US" dirty="0"/>
              <a:t>Unreal engine 3:  		2,000,000 LoC</a:t>
            </a:r>
          </a:p>
          <a:p>
            <a:r>
              <a:rPr lang="en-US" dirty="0"/>
              <a:t>Windows Vista:  		50,000,000 LoC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400" dirty="0">
                <a:hlinkClick r:id="rId3"/>
              </a:rPr>
              <a:t>http://www.informationisbeautiful.net/visualizations/million-lines-of-code/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...can’t be done by one person</a:t>
            </a:r>
          </a:p>
          <a:p>
            <a:pPr marL="0" indent="0">
              <a:buNone/>
            </a:pPr>
            <a:r>
              <a:rPr lang="en-US" dirty="0"/>
              <a:t>...no individual programmer can understand all the details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...too complex to build with </a:t>
            </a:r>
            <a:r>
              <a:rPr lang="en-US" dirty="0" err="1">
                <a:solidFill>
                  <a:schemeClr val="accent6"/>
                </a:solidFill>
              </a:rPr>
              <a:t>OCaml</a:t>
            </a:r>
            <a:r>
              <a:rPr lang="en-US" dirty="0">
                <a:solidFill>
                  <a:schemeClr val="accent6"/>
                </a:solidFill>
              </a:rPr>
              <a:t> we’ve seen so far</a:t>
            </a:r>
          </a:p>
        </p:txBody>
      </p:sp>
    </p:spTree>
    <p:extLst>
      <p:ext uri="{BB962C8B-B14F-4D97-AF65-F5344CB8AC3E}">
        <p14:creationId xmlns:p14="http://schemas.microsoft.com/office/powerpoint/2010/main" val="105411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Modular programming:  </a:t>
            </a:r>
            <a:r>
              <a:rPr lang="en-US" dirty="0"/>
              <a:t>code comprises independent </a:t>
            </a:r>
            <a:r>
              <a:rPr lang="en-US" i="1" dirty="0"/>
              <a:t>modules</a:t>
            </a:r>
          </a:p>
          <a:p>
            <a:pPr lvl="1"/>
            <a:r>
              <a:rPr lang="en-US" dirty="0"/>
              <a:t>developed separately</a:t>
            </a:r>
          </a:p>
          <a:p>
            <a:pPr lvl="1"/>
            <a:r>
              <a:rPr lang="en-US" dirty="0"/>
              <a:t>understand behavior of module in isolation</a:t>
            </a:r>
          </a:p>
          <a:p>
            <a:pPr lvl="1"/>
            <a:r>
              <a:rPr lang="en-US" dirty="0">
                <a:solidFill>
                  <a:srgbClr val="F79646"/>
                </a:solidFill>
              </a:rPr>
              <a:t>reason locally, not globally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modu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4489450"/>
            <a:ext cx="2222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0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features for 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classes, packages: </a:t>
            </a:r>
            <a:r>
              <a:rPr lang="en-US" dirty="0"/>
              <a:t>organize identifiers (classes, methods, fields, etc.) into namespaces</a:t>
            </a:r>
          </a:p>
          <a:p>
            <a:r>
              <a:rPr lang="en-US" b="1" dirty="0"/>
              <a:t>interfaces: </a:t>
            </a:r>
            <a:r>
              <a:rPr lang="en-US" dirty="0"/>
              <a:t>describe related classes</a:t>
            </a:r>
          </a:p>
          <a:p>
            <a:r>
              <a:rPr lang="en-US" b="1" dirty="0"/>
              <a:t>public, protected, private: </a:t>
            </a:r>
            <a:r>
              <a:rPr lang="en-US" dirty="0"/>
              <a:t>control what is visible outside a namespace</a:t>
            </a:r>
          </a:p>
          <a:p>
            <a:r>
              <a:rPr lang="en-US" b="1" dirty="0"/>
              <a:t>subtyping, inheritance: </a:t>
            </a:r>
            <a:r>
              <a:rPr lang="en-US" dirty="0"/>
              <a:t>enables code reuse</a:t>
            </a:r>
          </a:p>
        </p:txBody>
      </p:sp>
    </p:spTree>
    <p:extLst>
      <p:ext uri="{BB962C8B-B14F-4D97-AF65-F5344CB8AC3E}">
        <p14:creationId xmlns:p14="http://schemas.microsoft.com/office/powerpoint/2010/main" val="293391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OCaml features for 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structures: </a:t>
            </a:r>
            <a:r>
              <a:rPr lang="en-US" dirty="0"/>
              <a:t>organize identifiers (functions, values, etc.) into namespaces</a:t>
            </a:r>
          </a:p>
          <a:p>
            <a:r>
              <a:rPr lang="en-US" b="1" dirty="0"/>
              <a:t>signatures: </a:t>
            </a:r>
            <a:r>
              <a:rPr lang="en-US" dirty="0"/>
              <a:t>describe related modules</a:t>
            </a:r>
          </a:p>
          <a:p>
            <a:r>
              <a:rPr lang="en-US" b="1" dirty="0"/>
              <a:t>abstract types: </a:t>
            </a:r>
            <a:r>
              <a:rPr lang="en-US" dirty="0"/>
              <a:t>control what is visible outside a namespace</a:t>
            </a:r>
          </a:p>
          <a:p>
            <a:r>
              <a:rPr lang="en-US" b="1" dirty="0" err="1"/>
              <a:t>functors</a:t>
            </a:r>
            <a:r>
              <a:rPr lang="en-US" b="1" dirty="0"/>
              <a:t>, includes: </a:t>
            </a:r>
            <a:r>
              <a:rPr lang="en-US" dirty="0"/>
              <a:t>enable code reuse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...the OCaml </a:t>
            </a:r>
            <a:r>
              <a:rPr lang="en-US" i="1" dirty="0">
                <a:solidFill>
                  <a:schemeClr val="accent1"/>
                </a:solidFill>
                <a:latin typeface="Cronos Pro" panose="020C0502030403020304" pitchFamily="34" charset="77"/>
              </a:rPr>
              <a:t>module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8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3165</TotalTime>
  <Words>511</Words>
  <Application>Microsoft Macintosh PowerPoint</Application>
  <PresentationFormat>On-screen Show (4:3)</PresentationFormat>
  <Paragraphs>169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 New</vt:lpstr>
      <vt:lpstr>Cronos Pro</vt:lpstr>
      <vt:lpstr>CronosPro-Regular</vt:lpstr>
      <vt:lpstr>Engravers MT</vt:lpstr>
      <vt:lpstr>Wingdings</vt:lpstr>
      <vt:lpstr>Office Theme</vt:lpstr>
      <vt:lpstr>PowerPoint Presentation</vt:lpstr>
      <vt:lpstr>Moog modular synthesizer</vt:lpstr>
      <vt:lpstr>Clicker Question 1</vt:lpstr>
      <vt:lpstr>Review</vt:lpstr>
      <vt:lpstr>Clicker Question 2</vt:lpstr>
      <vt:lpstr>Scale</vt:lpstr>
      <vt:lpstr>Modularity</vt:lpstr>
      <vt:lpstr>Java features for modularity</vt:lpstr>
      <vt:lpstr>OCaml features for modularity</vt:lpstr>
      <vt:lpstr>Structures</vt:lpstr>
      <vt:lpstr>Structures</vt:lpstr>
      <vt:lpstr>Signatures</vt:lpstr>
      <vt:lpstr>Signatures</vt:lpstr>
      <vt:lpstr>Type checking</vt:lpstr>
      <vt:lpstr>Clicker Question 3</vt:lpstr>
      <vt:lpstr>Abstract types</vt:lpstr>
      <vt:lpstr>Exposure is bad</vt:lpstr>
      <vt:lpstr>Queues</vt:lpstr>
      <vt:lpstr>OCaml features for modularity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317</cp:revision>
  <cp:lastPrinted>2018-09-13T01:42:25Z</cp:lastPrinted>
  <dcterms:created xsi:type="dcterms:W3CDTF">2014-08-25T19:49:24Z</dcterms:created>
  <dcterms:modified xsi:type="dcterms:W3CDTF">2019-09-17T21:51:25Z</dcterms:modified>
</cp:coreProperties>
</file>