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545" r:id="rId2"/>
    <p:sldId id="735" r:id="rId3"/>
    <p:sldId id="693" r:id="rId4"/>
    <p:sldId id="737" r:id="rId5"/>
    <p:sldId id="697" r:id="rId6"/>
    <p:sldId id="699" r:id="rId7"/>
    <p:sldId id="738" r:id="rId8"/>
    <p:sldId id="700" r:id="rId9"/>
    <p:sldId id="739" r:id="rId10"/>
    <p:sldId id="701" r:id="rId11"/>
    <p:sldId id="702" r:id="rId12"/>
    <p:sldId id="740" r:id="rId13"/>
    <p:sldId id="703" r:id="rId14"/>
    <p:sldId id="704" r:id="rId15"/>
    <p:sldId id="706" r:id="rId16"/>
    <p:sldId id="708" r:id="rId17"/>
    <p:sldId id="707" r:id="rId18"/>
    <p:sldId id="741" r:id="rId19"/>
    <p:sldId id="742" r:id="rId20"/>
    <p:sldId id="709" r:id="rId21"/>
    <p:sldId id="744" r:id="rId22"/>
    <p:sldId id="743" r:id="rId23"/>
    <p:sldId id="710" r:id="rId24"/>
    <p:sldId id="736" r:id="rId25"/>
    <p:sldId id="715" r:id="rId26"/>
    <p:sldId id="745" r:id="rId27"/>
    <p:sldId id="716" r:id="rId28"/>
    <p:sldId id="727" r:id="rId29"/>
    <p:sldId id="717" r:id="rId30"/>
    <p:sldId id="728" r:id="rId31"/>
    <p:sldId id="718" r:id="rId32"/>
    <p:sldId id="729" r:id="rId33"/>
    <p:sldId id="719" r:id="rId34"/>
    <p:sldId id="730" r:id="rId35"/>
    <p:sldId id="721" r:id="rId36"/>
    <p:sldId id="722" r:id="rId37"/>
    <p:sldId id="747" r:id="rId38"/>
    <p:sldId id="724" r:id="rId39"/>
    <p:sldId id="54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504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11"/>
    <p:restoredTop sz="78762" autoAdjust="0"/>
  </p:normalViewPr>
  <p:slideViewPr>
    <p:cSldViewPr snapToGrid="0" snapToObjects="1">
      <p:cViewPr varScale="1">
        <p:scale>
          <a:sx n="70" d="100"/>
          <a:sy n="70" d="100"/>
        </p:scale>
        <p:origin x="200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Music: two copies, start at 10:00:16.</a:t>
            </a:r>
          </a:p>
          <a:p>
            <a:endParaRPr lang="en-US" baseline="0" dirty="0"/>
          </a:p>
          <a:p>
            <a:r>
              <a:rPr lang="en-US" baseline="0" dirty="0"/>
              <a:t>I chose this music because we aren’t patient: we want efficient, fast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Are those constants c1..c8 really useful?</a:t>
            </a:r>
          </a:p>
          <a:p>
            <a:pPr lvl="0"/>
            <a:r>
              <a:rPr lang="en-US" dirty="0"/>
              <a:t>If it takes 25 steps in Java, but compiled down to RISC-V would take 10x more steps, is the precision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don't know which </a:t>
            </a:r>
            <a:r>
              <a:rPr lang="en-US" dirty="0" err="1"/>
              <a:t>int</a:t>
            </a:r>
            <a:r>
              <a:rPr lang="en-US" dirty="0"/>
              <a:t> when reasoning about the type of an expression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don't know whether positive or negative when manipulating it in a formula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before we do Big Oh, let’s do something simpler:  Big 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2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 question!</a:t>
            </a:r>
          </a:p>
          <a:p>
            <a:pPr lvl="1"/>
            <a:r>
              <a:rPr lang="en-US" dirty="0"/>
              <a:t>Replace L(5) with set:  1 + {0..5}</a:t>
            </a:r>
          </a:p>
          <a:p>
            <a:pPr lvl="1"/>
            <a:r>
              <a:rPr lang="en-US" dirty="0"/>
              <a:t>But + is defined on </a:t>
            </a:r>
            <a:r>
              <a:rPr lang="en-US" dirty="0" err="1"/>
              <a:t>ints</a:t>
            </a:r>
            <a:r>
              <a:rPr lang="en-US" dirty="0"/>
              <a:t>, not sets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We could distribute the + over the set: </a:t>
            </a:r>
            <a:br>
              <a:rPr lang="en-US" dirty="0"/>
            </a:br>
            <a:r>
              <a:rPr lang="en-US" dirty="0"/>
              <a:t>{1+0, ..., 1+5} = {1..6}</a:t>
            </a:r>
          </a:p>
          <a:p>
            <a:pPr lvl="1"/>
            <a:r>
              <a:rPr lang="en-US" dirty="0"/>
              <a:t>That is, a set of values, one for each possible instantiation of L(5)</a:t>
            </a:r>
          </a:p>
          <a:p>
            <a:r>
              <a:rPr lang="en-US" dirty="0"/>
              <a:t>Note that {1..6} ⊆ {0..6} = L(6)</a:t>
            </a:r>
          </a:p>
          <a:p>
            <a:r>
              <a:rPr lang="en-US" dirty="0"/>
              <a:t>So we could say that </a:t>
            </a:r>
            <a:r>
              <a:rPr lang="en-US" dirty="0">
                <a:solidFill>
                  <a:srgbClr val="4F81BD"/>
                </a:solidFill>
              </a:rPr>
              <a:t>1 + L(5) ⊆ L(6)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could even say </a:t>
            </a:r>
            <a:r>
              <a:rPr lang="en-US" dirty="0">
                <a:solidFill>
                  <a:srgbClr val="4F81BD"/>
                </a:solidFill>
              </a:rPr>
              <a:t>1 + L(5) ⊆ L(7), which is accurate but not </a:t>
            </a:r>
            <a:r>
              <a:rPr lang="en-US" i="1" dirty="0">
                <a:solidFill>
                  <a:srgbClr val="4F81BD"/>
                </a:solidFill>
              </a:rPr>
              <a:t>tight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might say that </a:t>
            </a:r>
            <a:r>
              <a:rPr lang="en-US" dirty="0">
                <a:solidFill>
                  <a:srgbClr val="4F81BD"/>
                </a:solidFill>
              </a:rPr>
              <a:t>1 + L(5) = L(6), but I deplore that notation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rgbClr val="4F81B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L(3) = {0..3}</a:t>
            </a:r>
          </a:p>
          <a:p>
            <a:r>
              <a:rPr lang="en-US" dirty="0"/>
              <a:t>So 2</a:t>
            </a:r>
            <a:r>
              <a:rPr lang="en-US" baseline="30000" dirty="0"/>
              <a:t>L(3)</a:t>
            </a:r>
            <a:r>
              <a:rPr lang="en-US" dirty="0"/>
              <a:t> could be any of </a:t>
            </a:r>
            <a:br>
              <a:rPr lang="en-US" dirty="0"/>
            </a:br>
            <a:r>
              <a:rPr lang="en-US" dirty="0"/>
              <a:t>{2</a:t>
            </a:r>
            <a:r>
              <a:rPr lang="en-US" baseline="30000" dirty="0"/>
              <a:t>0</a:t>
            </a:r>
            <a:r>
              <a:rPr lang="en-US" dirty="0"/>
              <a:t>, ... , 2</a:t>
            </a:r>
            <a:r>
              <a:rPr lang="en-US" baseline="30000" dirty="0"/>
              <a:t>3</a:t>
            </a:r>
            <a:r>
              <a:rPr lang="en-US" dirty="0"/>
              <a:t>} = {1, 2, 4, 8}</a:t>
            </a:r>
          </a:p>
          <a:p>
            <a:r>
              <a:rPr lang="en-US" dirty="0"/>
              <a:t>And {1,2,4,8} </a:t>
            </a:r>
            <a:r>
              <a:rPr lang="en-US" dirty="0">
                <a:solidFill>
                  <a:srgbClr val="000000"/>
                </a:solidFill>
              </a:rPr>
              <a:t>⊆ L(8) = L(2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Therefore </a:t>
            </a:r>
            <a:r>
              <a:rPr lang="en-US" dirty="0"/>
              <a:t>2</a:t>
            </a:r>
            <a:r>
              <a:rPr lang="en-US" baseline="30000" dirty="0"/>
              <a:t>L(3)</a:t>
            </a:r>
            <a:r>
              <a:rPr lang="en-US" dirty="0">
                <a:solidFill>
                  <a:srgbClr val="000000"/>
                </a:solidFill>
              </a:rPr>
              <a:t> ⊆ L(2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naturals?  We're assuming function inputs and outputs are non-negative:</a:t>
            </a:r>
          </a:p>
          <a:p>
            <a:pPr marL="742950" lvl="2" indent="-342900"/>
            <a:r>
              <a:rPr lang="en-US" dirty="0"/>
              <a:t>These are functions on input size and running time</a:t>
            </a:r>
          </a:p>
          <a:p>
            <a:pPr marL="742950" lvl="2" indent="-342900"/>
            <a:r>
              <a:rPr lang="en-US" dirty="0"/>
              <a:t>Those won't be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1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3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have always found this abusage distressing...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4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Incomplete list of problems: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Inefficient algorithms can run quickly on small 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processors and optimizing compilers can make inefficient algorithms run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Efficient algorithms can run slowly when coded sloppily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input instances are harder than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Efficiency on small inputs doesn't imply efficiency on large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clients can afford to be more patient than others; quick for me might be slow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a metric that is reasonably independent of hardware, compiler, other software running,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are independent of implementation details</a:t>
            </a:r>
          </a:p>
          <a:p>
            <a:r>
              <a:rPr lang="en-US" dirty="0"/>
              <a:t>Could each step take a different amount of time?  Sure, but in practice, it doesn’t really matter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a metric that can predict running time on </a:t>
            </a:r>
            <a:r>
              <a:rPr lang="en-US" b="1" dirty="0"/>
              <a:t>any</a:t>
            </a:r>
            <a:r>
              <a:rPr lang="en-US" dirty="0"/>
              <a:t> input instance</a:t>
            </a:r>
          </a:p>
          <a:p>
            <a:endParaRPr lang="en-US" dirty="0"/>
          </a:p>
          <a:p>
            <a:r>
              <a:rPr lang="en-US" dirty="0"/>
              <a:t>But: particular inputs of the same size might really take a different amount of time?</a:t>
            </a:r>
          </a:p>
          <a:p>
            <a:pPr lvl="1"/>
            <a:r>
              <a:rPr lang="en-US" dirty="0"/>
              <a:t>multiplying arbitrary matrices vs. multiplying by all zeros</a:t>
            </a:r>
          </a:p>
          <a:p>
            <a:r>
              <a:rPr lang="en-US" dirty="0"/>
              <a:t>in practice, size matters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Want a metric that is reasonably objective; independent of subjective notions of what is fast</a:t>
            </a:r>
          </a:p>
          <a:p>
            <a:endParaRPr lang="en-US" dirty="0"/>
          </a:p>
          <a:p>
            <a:pPr lvl="0"/>
            <a:r>
              <a:rPr lang="en-US" sz="2400" i="1" dirty="0"/>
              <a:t>brute force: </a:t>
            </a:r>
            <a:r>
              <a:rPr lang="en-US" sz="2400" dirty="0"/>
              <a:t>enumerate all the answers one by one, check and see whether the answer is right</a:t>
            </a:r>
          </a:p>
          <a:p>
            <a:pPr lvl="0"/>
            <a:r>
              <a:rPr lang="en-US" sz="2400" dirty="0"/>
              <a:t>e.g., enumerate every possible permutation of a list, then check to see whether it’s a sorted version of input list, until you find one that is; you don’t really have to implement a sort that way!</a:t>
            </a:r>
          </a:p>
          <a:p>
            <a:pPr lvl="1"/>
            <a:endParaRPr lang="en-US" sz="2000" dirty="0"/>
          </a:p>
          <a:p>
            <a:pPr lvl="0"/>
            <a:r>
              <a:rPr lang="en-US" sz="2000" dirty="0"/>
              <a:t>Brute force is the simple, dumb solution to nearly any algorithmic problem.  But requires enumeration of a huge space.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related idea:  guess an answer, check whether correct; e.g., </a:t>
            </a:r>
            <a:r>
              <a:rPr lang="en-US" sz="2000" dirty="0" err="1"/>
              <a:t>bogosort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400" dirty="0"/>
              <a:t>but </a:t>
            </a:r>
            <a:r>
              <a:rPr lang="en-US" sz="2400" i="1" dirty="0"/>
              <a:t>by how much </a:t>
            </a:r>
            <a:r>
              <a:rPr lang="en-US" sz="2400" dirty="0"/>
              <a:t>is enough to beat brute-force search?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for which there are high-degree polynomial solutions eventually turn out to have low-degree solutions, in practice.</a:t>
            </a:r>
          </a:p>
          <a:p>
            <a:r>
              <a:rPr lang="en-US" dirty="0"/>
              <a:t>Problems for which there are only non-polynomial (but small) solutions turn out to be hard to solve anyway, in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“maximum”?  Because now that we’re talking about input size instead of actual inputs, we have to talk about a range of number of steps.</a:t>
            </a:r>
          </a:p>
          <a:p>
            <a:r>
              <a:rPr lang="en-US" dirty="0"/>
              <a:t>Could consider minimum or average, too.  But right now we want to know how patient we have to be, so let’s restrict to 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panose="020C0502030403020304" pitchFamily="34" charset="77"/>
          <a:ea typeface="+mj-ea"/>
          <a:cs typeface="Cronos Pro" panose="020C0502030403020304" pitchFamily="34" charset="77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</a:t>
            </a:r>
            <a:r>
              <a:rPr lang="en-US" i="1" dirty="0"/>
              <a:t>  </a:t>
            </a:r>
            <a:r>
              <a:rPr lang="en-US" dirty="0"/>
              <a:t>Patience by Tame Impala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from attempt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9BBB59"/>
                </a:solidFill>
              </a:rPr>
              <a:t>Lesson 3:  </a:t>
            </a:r>
            <a:r>
              <a:rPr lang="en-US" sz="3600" dirty="0">
                <a:solidFill>
                  <a:srgbClr val="9BBB59"/>
                </a:solidFill>
              </a:rPr>
              <a:t>"Small" is too relative</a:t>
            </a:r>
          </a:p>
          <a:p>
            <a:pPr marL="0" indent="0">
              <a:buNone/>
            </a:pPr>
            <a:endParaRPr lang="en-US" sz="3600" b="1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4F81BD"/>
                </a:solidFill>
              </a:rPr>
              <a:t>Okay idea:</a:t>
            </a:r>
            <a:r>
              <a:rPr lang="en-US" sz="3600" dirty="0">
                <a:solidFill>
                  <a:srgbClr val="4F81BD"/>
                </a:solidFill>
              </a:rPr>
              <a:t>  beats </a:t>
            </a:r>
            <a:r>
              <a:rPr lang="en-US" sz="3600" i="1" dirty="0">
                <a:solidFill>
                  <a:srgbClr val="4F81BD"/>
                </a:solidFill>
                <a:latin typeface="Cronos Pro" panose="020C0502030403020304" pitchFamily="34" charset="77"/>
              </a:rPr>
              <a:t>brute-force</a:t>
            </a:r>
            <a:r>
              <a:rPr lang="en-US" sz="3600" dirty="0">
                <a:solidFill>
                  <a:srgbClr val="4F81BD"/>
                </a:solidFill>
              </a:rPr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35942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3"/>
                </a:solidFill>
              </a:rPr>
              <a:t>Lesson 3:  </a:t>
            </a:r>
            <a:r>
              <a:rPr lang="en-US" sz="3600" dirty="0">
                <a:solidFill>
                  <a:schemeClr val="accent3"/>
                </a:solidFill>
              </a:rPr>
              <a:t>"Small" is too relative</a:t>
            </a:r>
          </a:p>
          <a:p>
            <a:pPr marL="0" indent="0">
              <a:buNone/>
            </a:pPr>
            <a:endParaRPr lang="en-US" sz="3600" b="1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4F81BD"/>
                </a:solidFill>
              </a:rPr>
              <a:t>Better idea:</a:t>
            </a:r>
            <a:r>
              <a:rPr lang="en-US" sz="3600" dirty="0">
                <a:solidFill>
                  <a:srgbClr val="4F81BD"/>
                </a:solidFill>
              </a:rPr>
              <a:t>  Polynomial time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800" dirty="0"/>
              <a:t>Number of steps is a polynomial function of the </a:t>
            </a:r>
            <a:r>
              <a:rPr lang="en-US" sz="2800" dirty="0">
                <a:solidFill>
                  <a:schemeClr val="accent3"/>
                </a:solidFill>
              </a:rPr>
              <a:t>input size</a:t>
            </a:r>
            <a:r>
              <a:rPr lang="en-US" sz="2800" dirty="0"/>
              <a:t>:</a:t>
            </a:r>
          </a:p>
          <a:p>
            <a:pPr marL="0" indent="0" algn="ctr">
              <a:buNone/>
            </a:pPr>
            <a:r>
              <a:rPr lang="en-US" sz="2800" dirty="0"/>
              <a:t>f(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dirty="0"/>
              <a:t>) = </a:t>
            </a:r>
            <a:r>
              <a:rPr lang="en-US" sz="2800" dirty="0" err="1"/>
              <a:t>a</a:t>
            </a:r>
            <a:r>
              <a:rPr lang="en-US" sz="2800" baseline="-25000" dirty="0" err="1"/>
              <a:t>n</a:t>
            </a:r>
            <a:r>
              <a:rPr lang="en-US" sz="2800" dirty="0" err="1">
                <a:solidFill>
                  <a:schemeClr val="accent3"/>
                </a:solidFill>
              </a:rPr>
              <a:t>x</a:t>
            </a:r>
            <a:r>
              <a:rPr lang="en-US" sz="2800" baseline="30000" dirty="0" err="1">
                <a:solidFill>
                  <a:schemeClr val="accent3"/>
                </a:solidFill>
              </a:rPr>
              <a:t>n</a:t>
            </a:r>
            <a:r>
              <a:rPr lang="en-US" sz="2800" dirty="0"/>
              <a:t> + a</a:t>
            </a:r>
            <a:r>
              <a:rPr lang="en-US" sz="2800" baseline="-25000" dirty="0"/>
              <a:t>n-1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baseline="30000" dirty="0">
                <a:solidFill>
                  <a:schemeClr val="accent3"/>
                </a:solidFill>
              </a:rPr>
              <a:t>n-1</a:t>
            </a:r>
            <a:r>
              <a:rPr lang="en-US" sz="2800" baseline="30000" dirty="0"/>
              <a:t>  </a:t>
            </a:r>
            <a:r>
              <a:rPr lang="en-US" sz="2800" dirty="0"/>
              <a:t>+ … + a</a:t>
            </a:r>
            <a:r>
              <a:rPr lang="en-US" sz="2800" baseline="-25000" dirty="0"/>
              <a:t>2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baseline="30000" dirty="0">
                <a:solidFill>
                  <a:schemeClr val="accent3"/>
                </a:solidFill>
              </a:rPr>
              <a:t>2</a:t>
            </a:r>
            <a:r>
              <a:rPr lang="en-US" sz="2800" dirty="0"/>
              <a:t> + a</a:t>
            </a:r>
            <a:r>
              <a:rPr lang="en-US" sz="2800" baseline="-25000" dirty="0"/>
              <a:t>1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dirty="0"/>
              <a:t> + a</a:t>
            </a:r>
            <a:r>
              <a:rPr lang="en-US" sz="28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025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FADE-A145-684A-B624-11C6916A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Objections to polynomial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C30-A4B5-784D-B3D0-060308D1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polynomials might be too big?  </a:t>
            </a:r>
            <a:br>
              <a:rPr lang="en-US" dirty="0"/>
            </a:br>
            <a:r>
              <a:rPr lang="en-US" dirty="0"/>
              <a:t>e.g. N</a:t>
            </a:r>
            <a:r>
              <a:rPr lang="en-US" baseline="30000" dirty="0"/>
              <a:t>100</a:t>
            </a:r>
            <a:endParaRPr lang="en-US" dirty="0"/>
          </a:p>
          <a:p>
            <a:r>
              <a:rPr lang="en-US" dirty="0"/>
              <a:t>Some non-polynomials might be fine?</a:t>
            </a:r>
            <a:br>
              <a:rPr lang="en-US" dirty="0"/>
            </a:br>
            <a:r>
              <a:rPr lang="en-US" dirty="0"/>
              <a:t>e.g. N</a:t>
            </a:r>
            <a:r>
              <a:rPr lang="en-US" baseline="30000" dirty="0"/>
              <a:t>1+.02(log N)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practice, it just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0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Attempt #2</a:t>
            </a:r>
            <a:r>
              <a:rPr lang="en-US" dirty="0">
                <a:solidFill>
                  <a:schemeClr val="accent1"/>
                </a:solidFill>
              </a:rPr>
              <a:t>:  </a:t>
            </a:r>
            <a:r>
              <a:rPr lang="en-US" dirty="0"/>
              <a:t>An algorithm is efficient if its maximum number of steps of execution is polynomial in the size of its input.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let's give that a try...</a:t>
            </a:r>
          </a:p>
        </p:txBody>
      </p:sp>
    </p:spTree>
    <p:extLst>
      <p:ext uri="{BB962C8B-B14F-4D97-AF65-F5344CB8AC3E}">
        <p14:creationId xmlns:p14="http://schemas.microsoft.com/office/powerpoint/2010/main" val="420328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3FCA32-89AE-0745-BCBB-8EB2496B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8559"/>
            <a:ext cx="9144000" cy="2570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running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1745" y="59214"/>
            <a:ext cx="402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ronos Pro" panose="020C0502030403020304" pitchFamily="34" charset="77"/>
              </a:rPr>
              <a:t>[</a:t>
            </a:r>
            <a:r>
              <a:rPr lang="en-US" sz="1400" dirty="0" err="1">
                <a:latin typeface="Cronos Pro" panose="020C0502030403020304" pitchFamily="34" charset="77"/>
              </a:rPr>
              <a:t>Cormen</a:t>
            </a:r>
            <a:r>
              <a:rPr lang="en-US" sz="1400" dirty="0">
                <a:latin typeface="Cronos Pro" panose="020C0502030403020304" pitchFamily="34" charset="77"/>
              </a:rPr>
              <a:t> et al.  </a:t>
            </a:r>
            <a:r>
              <a:rPr lang="en-US" sz="1400" i="1" dirty="0">
                <a:latin typeface="Cronos Pro" panose="020C0502030403020304" pitchFamily="34" charset="77"/>
              </a:rPr>
              <a:t>Introduction to Algorithms</a:t>
            </a:r>
            <a:r>
              <a:rPr lang="en-US" sz="1400" dirty="0">
                <a:latin typeface="Cronos Pro" panose="020C0502030403020304" pitchFamily="34" charset="77"/>
              </a:rPr>
              <a:t>, 3rd </a:t>
            </a:r>
            <a:r>
              <a:rPr lang="en-US" sz="1400" dirty="0" err="1">
                <a:latin typeface="Cronos Pro" panose="020C0502030403020304" pitchFamily="34" charset="77"/>
              </a:rPr>
              <a:t>ed</a:t>
            </a:r>
            <a:r>
              <a:rPr lang="en-US" sz="1400" dirty="0">
                <a:latin typeface="Cronos Pro" panose="020C0502030403020304" pitchFamily="34" charset="77"/>
              </a:rPr>
              <a:t>, 2009]</a:t>
            </a:r>
          </a:p>
        </p:txBody>
      </p:sp>
      <p:pic>
        <p:nvPicPr>
          <p:cNvPr id="9" name="Picture 8" descr="56546959.jpg">
            <a:extLst>
              <a:ext uri="{FF2B5EF4-FFF2-40B4-BE49-F238E27FC236}">
                <a16:creationId xmlns:a16="http://schemas.microsoft.com/office/drawing/2014/main" id="{D8A592AA-6278-FF47-A192-8E1A4BAA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206500"/>
            <a:ext cx="3048000" cy="2952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239E6-5C54-8F48-B8C1-5E0F8814C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66" y="1152087"/>
            <a:ext cx="4737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Precise bounds are </a:t>
            </a:r>
            <a:r>
              <a:rPr lang="en-US" dirty="0">
                <a:solidFill>
                  <a:schemeClr val="accent1"/>
                </a:solidFill>
              </a:rPr>
              <a:t>exhausting to find</a:t>
            </a:r>
          </a:p>
          <a:p>
            <a:r>
              <a:rPr lang="en-US" dirty="0"/>
              <a:t>Precise bounds are to some extent </a:t>
            </a:r>
            <a:r>
              <a:rPr lang="en-US" dirty="0">
                <a:solidFill>
                  <a:srgbClr val="4F81BD"/>
                </a:solidFill>
              </a:rPr>
              <a:t>meaningless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Caveat:  if you're building code that flies an airplane or controls a nuclear reactor, you do care about precise, real-time guarantees</a:t>
            </a:r>
          </a:p>
        </p:txBody>
      </p:sp>
    </p:spTree>
    <p:extLst>
      <p:ext uri="{BB962C8B-B14F-4D97-AF65-F5344CB8AC3E}">
        <p14:creationId xmlns:p14="http://schemas.microsoft.com/office/powerpoint/2010/main" val="42018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Goal: identify broad classes of algorithms with similar performance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Don’t say:  </a:t>
            </a:r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+ 3.5N + 8</a:t>
            </a:r>
          </a:p>
          <a:p>
            <a:r>
              <a:rPr lang="en-US" dirty="0">
                <a:solidFill>
                  <a:schemeClr val="accent3"/>
                </a:solidFill>
              </a:rPr>
              <a:t>Do say: 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Ignore the </a:t>
            </a:r>
            <a:r>
              <a:rPr lang="en-US" i="1" dirty="0">
                <a:latin typeface="Cronos Pro" panose="020C0502030403020304" pitchFamily="34" charset="77"/>
              </a:rPr>
              <a:t>low-order terms</a:t>
            </a:r>
          </a:p>
          <a:p>
            <a:r>
              <a:rPr lang="en-US" dirty="0"/>
              <a:t>Ignore the </a:t>
            </a:r>
            <a:r>
              <a:rPr lang="en-US" i="1" dirty="0">
                <a:latin typeface="Cronos Pro" panose="020C0502030403020304" pitchFamily="34" charset="77"/>
              </a:rPr>
              <a:t>constant factor </a:t>
            </a:r>
            <a:r>
              <a:rPr lang="en-US" dirty="0"/>
              <a:t>of high-order term</a:t>
            </a:r>
          </a:p>
        </p:txBody>
      </p:sp>
    </p:spTree>
    <p:extLst>
      <p:ext uri="{BB962C8B-B14F-4D97-AF65-F5344CB8AC3E}">
        <p14:creationId xmlns:p14="http://schemas.microsoft.com/office/powerpoint/2010/main" val="34856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ignore low-order terms?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43"/>
              </p:ext>
            </p:extLst>
          </p:nvPr>
        </p:nvGraphicFramePr>
        <p:xfrm>
          <a:off x="1054848" y="2257612"/>
          <a:ext cx="71926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17</a:t>
                      </a:r>
                      <a:r>
                        <a:rPr lang="en-US" baseline="0" dirty="0"/>
                        <a:t>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0" dirty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  <a:r>
                        <a:rPr lang="en-US" dirty="0"/>
                        <a:t>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8660" y="5464314"/>
            <a:ext cx="686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long = more years than the estimated number of atoms in universe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021" y="307788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size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2118" y="1792941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# steps as function of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6308" y="5166598"/>
            <a:ext cx="29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</a:t>
            </a:r>
            <a:r>
              <a:rPr lang="en-US" dirty="0">
                <a:latin typeface="CronosPro-Regular"/>
                <a:cs typeface="CronosPro-Regular"/>
              </a:rPr>
              <a:t>1 microsecond</a:t>
            </a:r>
            <a:r>
              <a:rPr lang="en-US" dirty="0"/>
              <a:t>/step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9CE26-63EB-4A46-8E71-FAC6B6BE412C}"/>
              </a:ext>
            </a:extLst>
          </p:cNvPr>
          <p:cNvSpPr txBox="1"/>
          <p:nvPr/>
        </p:nvSpPr>
        <p:spPr>
          <a:xfrm>
            <a:off x="3448134" y="6059747"/>
            <a:ext cx="2247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cap="small" dirty="0">
                <a:solidFill>
                  <a:schemeClr val="accent3"/>
                </a:solidFill>
                <a:latin typeface="CronosPro-Regular"/>
                <a:cs typeface="CronosPro-Regular"/>
              </a:rPr>
              <a:t>Think Big</a:t>
            </a:r>
          </a:p>
        </p:txBody>
      </p:sp>
    </p:spTree>
    <p:extLst>
      <p:ext uri="{BB962C8B-B14F-4D97-AF65-F5344CB8AC3E}">
        <p14:creationId xmlns:p14="http://schemas.microsoft.com/office/powerpoint/2010/main" val="174508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ignore constant 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chemeClr val="accent1"/>
                </a:solidFill>
              </a:rPr>
              <a:t>classifying algorithms</a:t>
            </a:r>
            <a:r>
              <a:rPr lang="en-US" dirty="0"/>
              <a:t>, constants are irrelevant in practice</a:t>
            </a:r>
          </a:p>
          <a:p>
            <a:pPr lvl="1"/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steps in pseudocode might be 1620 steps in assembly</a:t>
            </a:r>
          </a:p>
          <a:p>
            <a:pPr lvl="1"/>
            <a:r>
              <a:rPr lang="en-US" dirty="0"/>
              <a:t>My current laptop might be 2x as fast as last year’s</a:t>
            </a:r>
          </a:p>
          <a:p>
            <a:pPr lvl="1"/>
            <a:r>
              <a:rPr lang="en-US" dirty="0"/>
              <a:t>…but those aren’t interesting properties of the algorithm</a:t>
            </a:r>
          </a:p>
          <a:p>
            <a:r>
              <a:rPr lang="en-US" dirty="0">
                <a:solidFill>
                  <a:schemeClr val="accent2"/>
                </a:solidFill>
              </a:rPr>
              <a:t>Caveat:  Performance tuning real-world code actually can be about getting the constants to be small!</a:t>
            </a:r>
          </a:p>
        </p:txBody>
      </p:sp>
    </p:spTree>
    <p:extLst>
      <p:ext uri="{BB962C8B-B14F-4D97-AF65-F5344CB8AC3E}">
        <p14:creationId xmlns:p14="http://schemas.microsoft.com/office/powerpoint/2010/main" val="30940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7270-D7E0-D448-B713-B3B9D7C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Imprecise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6EC5-D433-7640-B66E-E3A5C37A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Exact:  </a:t>
            </a:r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+ 3.5N + 8</a:t>
            </a:r>
          </a:p>
          <a:p>
            <a:r>
              <a:rPr lang="en-US" dirty="0">
                <a:solidFill>
                  <a:schemeClr val="accent3"/>
                </a:solidFill>
              </a:rPr>
              <a:t>Imprecise abstraction: 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7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BB431-D425-B740-9611-F12B91E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panose="020C0502030403020304" pitchFamily="34" charset="77"/>
              </a:rPr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8943-E973-2D4B-BB6E-A79D8FE43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OCaml's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/>
              <a:t> type abstracts (subset of) </a:t>
            </a:r>
            <a:r>
              <a:rPr lang="en-US" dirty="0">
                <a:latin typeface="Cambria Math"/>
                <a:cs typeface="Cambria Math"/>
              </a:rPr>
              <a:t>Z</a:t>
            </a:r>
            <a:endParaRPr lang="en-US" dirty="0"/>
          </a:p>
          <a:p>
            <a:r>
              <a:rPr lang="en-US" dirty="0"/>
              <a:t>±1 is an abstraction of {1,-1}</a:t>
            </a:r>
          </a:p>
          <a:p>
            <a:endParaRPr lang="en-US" dirty="0"/>
          </a:p>
          <a:p>
            <a:r>
              <a:rPr lang="en-US" dirty="0"/>
              <a:t>Big Oh…</a:t>
            </a:r>
          </a:p>
        </p:txBody>
      </p:sp>
    </p:spTree>
    <p:extLst>
      <p:ext uri="{BB962C8B-B14F-4D97-AF65-F5344CB8AC3E}">
        <p14:creationId xmlns:p14="http://schemas.microsoft.com/office/powerpoint/2010/main" val="24635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2AEDA-3F81-F644-B589-F44278E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505D7-02FC-654E-BFB6-B1729386A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BC4EC-4C08-4541-AA60-C40D56FF2C19}"/>
              </a:ext>
            </a:extLst>
          </p:cNvPr>
          <p:cNvSpPr txBox="1"/>
          <p:nvPr/>
        </p:nvSpPr>
        <p:spPr>
          <a:xfrm>
            <a:off x="722313" y="6346371"/>
            <a:ext cx="709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Credit: Graham, Knuth, and </a:t>
            </a:r>
            <a:r>
              <a:rPr lang="en-US" dirty="0" err="1">
                <a:latin typeface="CronosPro-Regular"/>
                <a:cs typeface="CronosPro-Regular"/>
              </a:rPr>
              <a:t>Patashnik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i="1" dirty="0">
                <a:latin typeface="Cronos Pro" panose="020C0502030403020304" pitchFamily="34" charset="77"/>
                <a:cs typeface="CronosPro-Regular"/>
              </a:rPr>
              <a:t>Concrete Mathematics</a:t>
            </a:r>
            <a:r>
              <a:rPr lang="en-US" dirty="0">
                <a:latin typeface="CronosPro-Regular"/>
                <a:cs typeface="CronosPro-Regular"/>
              </a:rPr>
              <a:t>, chapter 9, 1989.</a:t>
            </a:r>
          </a:p>
        </p:txBody>
      </p:sp>
    </p:spTree>
    <p:extLst>
      <p:ext uri="{BB962C8B-B14F-4D97-AF65-F5344CB8AC3E}">
        <p14:creationId xmlns:p14="http://schemas.microsoft.com/office/powerpoint/2010/main" val="57971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7C9-37EC-9540-970F-ABCFDAA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7BCA-AB0E-584A-8ED4-1A16492C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L(n) = {m | 0 ≤ m ≤ n},  where </a:t>
            </a:r>
            <a:r>
              <a:rPr lang="en-US" dirty="0" err="1"/>
              <a:t>m,n</a:t>
            </a:r>
            <a:r>
              <a:rPr lang="en-US" dirty="0"/>
              <a:t> ∊ </a:t>
            </a:r>
            <a:r>
              <a:rPr lang="en-US" dirty="0" err="1"/>
              <a:t>ℕ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L(n) represents a natural number </a:t>
            </a:r>
            <a:r>
              <a:rPr lang="en-US" dirty="0">
                <a:solidFill>
                  <a:schemeClr val="accent1"/>
                </a:solidFill>
              </a:rPr>
              <a:t>less</a:t>
            </a:r>
            <a:r>
              <a:rPr lang="en-US" dirty="0"/>
              <a:t> than or equal to 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e.g., L(5) = {0, 1, 2, 3, 4, 5}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Exercise:  </a:t>
            </a:r>
            <a:r>
              <a:rPr lang="en-US" dirty="0"/>
              <a:t>what is 1 + L(5)?</a:t>
            </a:r>
          </a:p>
          <a:p>
            <a:pPr marL="0" indent="0">
              <a:buNone/>
            </a:pPr>
            <a:r>
              <a:rPr lang="en-US" dirty="0"/>
              <a:t>Try to express answer in the form L(x), for some x.</a:t>
            </a:r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Hint: there are some ambiguities in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253977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75883-04A1-BA42-ACC1-07ED8D3C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67CA-9F6E-B748-A2CC-580DF8BB8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trickier...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2</a:t>
            </a:r>
            <a:r>
              <a:rPr lang="en-US" baseline="30000" dirty="0"/>
              <a:t>L(3)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...we can use this idea of Big Ell to invent an imprecise abstraction for running times</a:t>
            </a:r>
          </a:p>
        </p:txBody>
      </p:sp>
    </p:spTree>
    <p:extLst>
      <p:ext uri="{BB962C8B-B14F-4D97-AF65-F5344CB8AC3E}">
        <p14:creationId xmlns:p14="http://schemas.microsoft.com/office/powerpoint/2010/main" val="39839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14AC2-DE1A-2640-9488-A1C84BDB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50A0-3E0C-4F49-BEB4-6036CEC1C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L(n) represents any </a:t>
            </a:r>
            <a:r>
              <a:rPr lang="en-US" sz="3200" dirty="0">
                <a:solidFill>
                  <a:schemeClr val="accent3"/>
                </a:solidFill>
              </a:rPr>
              <a:t>natural number </a:t>
            </a:r>
            <a:r>
              <a:rPr lang="en-US" sz="3200" dirty="0"/>
              <a:t>that is less than or equal to a </a:t>
            </a:r>
            <a:r>
              <a:rPr lang="en-US" sz="3200" dirty="0">
                <a:solidFill>
                  <a:schemeClr val="accent3"/>
                </a:solidFill>
              </a:rPr>
              <a:t>natural number </a:t>
            </a:r>
            <a:r>
              <a:rPr lang="en-US" sz="3200" dirty="0"/>
              <a:t>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>
                <a:solidFill>
                  <a:schemeClr val="accent3"/>
                </a:solidFill>
              </a:rPr>
              <a:t>natural function </a:t>
            </a:r>
            <a:r>
              <a:rPr lang="en-US" sz="3200" dirty="0"/>
              <a:t>is a function of type </a:t>
            </a:r>
            <a:r>
              <a:rPr lang="en-US" sz="3200" dirty="0" err="1"/>
              <a:t>ℕ</a:t>
            </a:r>
            <a:r>
              <a:rPr lang="en-US" sz="3200" dirty="0"/>
              <a:t>  →</a:t>
            </a:r>
            <a:r>
              <a:rPr lang="en-US" sz="3200" dirty="0" err="1"/>
              <a:t>ℕ</a:t>
            </a:r>
            <a:endParaRPr lang="en-US" sz="3200" dirty="0"/>
          </a:p>
          <a:p>
            <a:r>
              <a:rPr lang="en-US" dirty="0"/>
              <a:t>O(g) represents any </a:t>
            </a:r>
            <a:r>
              <a:rPr lang="en-US" dirty="0">
                <a:solidFill>
                  <a:schemeClr val="accent3"/>
                </a:solidFill>
              </a:rPr>
              <a:t>natural function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dirty="0"/>
              <a:t>that is less than or equal to a </a:t>
            </a:r>
            <a:r>
              <a:rPr lang="en-US" dirty="0">
                <a:solidFill>
                  <a:schemeClr val="accent3"/>
                </a:solidFill>
              </a:rPr>
              <a:t>natural function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dirty="0"/>
              <a:t>g, </a:t>
            </a:r>
            <a:r>
              <a:rPr lang="en-US" dirty="0">
                <a:solidFill>
                  <a:schemeClr val="accent5"/>
                </a:solidFill>
              </a:rPr>
              <a:t>for every input n</a:t>
            </a:r>
          </a:p>
          <a:p>
            <a:r>
              <a:rPr lang="en-US" dirty="0">
                <a:solidFill>
                  <a:srgbClr val="4F81BD"/>
                </a:solidFill>
              </a:rPr>
              <a:t>Big Oh is a higher-order version of Big Ell:  generalize from naturals to functions on naturals</a:t>
            </a:r>
          </a:p>
        </p:txBody>
      </p:sp>
    </p:spTree>
    <p:extLst>
      <p:ext uri="{BB962C8B-B14F-4D97-AF65-F5344CB8AC3E}">
        <p14:creationId xmlns:p14="http://schemas.microsoft.com/office/powerpoint/2010/main" val="36102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 </a:t>
            </a:r>
            <a:r>
              <a:rPr lang="en-US" dirty="0"/>
              <a:t>O(g) = { f | ∀n . f(n) ≤ g(n)}</a:t>
            </a:r>
          </a:p>
          <a:p>
            <a:pPr marL="457200" lvl="1" indent="0">
              <a:buNone/>
            </a:pPr>
            <a:r>
              <a:rPr lang="en-US" dirty="0"/>
              <a:t>e.g.</a:t>
            </a:r>
          </a:p>
          <a:p>
            <a:pPr lvl="2"/>
            <a:r>
              <a:rPr lang="en-US" dirty="0"/>
              <a:t>O(fun n → 2n) = {f | ∀n . f(n) ≤ 2n}</a:t>
            </a:r>
          </a:p>
          <a:p>
            <a:pPr lvl="2"/>
            <a:r>
              <a:rPr lang="en-US" dirty="0"/>
              <a:t>(fun n → n)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O(fun n → 2n)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Note:  these are mathematical functions written in OCaml notation, not OCaml functions</a:t>
            </a:r>
            <a:endParaRPr lang="en-US" i="1" dirty="0"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21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Recall:  </a:t>
            </a:r>
            <a:r>
              <a:rPr lang="en-US" dirty="0"/>
              <a:t>we want to ignore constant factors</a:t>
            </a:r>
          </a:p>
          <a:p>
            <a:pPr marL="0" indent="0">
              <a:buNone/>
            </a:pPr>
            <a:r>
              <a:rPr lang="en-US" dirty="0"/>
              <a:t>	(fun n → n), (fun n → 2n), (fun n → 3n)</a:t>
            </a:r>
          </a:p>
          <a:p>
            <a:pPr marL="0" indent="0">
              <a:buNone/>
            </a:pPr>
            <a:r>
              <a:rPr lang="en-US" dirty="0"/>
              <a:t>	...all should be in O(fun n → 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Revised intuition:  </a:t>
            </a:r>
            <a:r>
              <a:rPr lang="en-US" dirty="0"/>
              <a:t>O(g) represents any natural function that is less than or equal to natural function g </a:t>
            </a:r>
            <a:r>
              <a:rPr lang="en-US" dirty="0">
                <a:solidFill>
                  <a:schemeClr val="accent6"/>
                </a:solidFill>
              </a:rPr>
              <a:t>times some positive constant c</a:t>
            </a:r>
            <a:r>
              <a:rPr lang="en-US" dirty="0"/>
              <a:t>, for every input n</a:t>
            </a:r>
          </a:p>
        </p:txBody>
      </p:sp>
    </p:spTree>
    <p:extLst>
      <p:ext uri="{BB962C8B-B14F-4D97-AF65-F5344CB8AC3E}">
        <p14:creationId xmlns:p14="http://schemas.microsoft.com/office/powerpoint/2010/main" val="41881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>
                <a:solidFill>
                  <a:srgbClr val="000000"/>
                </a:solidFill>
              </a:rPr>
              <a:t>Functional programming</a:t>
            </a:r>
          </a:p>
          <a:p>
            <a:r>
              <a:rPr lang="en-US" dirty="0">
                <a:solidFill>
                  <a:srgbClr val="000000"/>
                </a:solidFill>
              </a:rPr>
              <a:t>Modular programming and software engineering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New unit of course:  Efficiency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</a:t>
            </a:r>
          </a:p>
          <a:p>
            <a:r>
              <a:rPr lang="en-US" dirty="0">
                <a:solidFill>
                  <a:srgbClr val="000000"/>
                </a:solidFill>
              </a:rPr>
              <a:t>What it means to be efficient</a:t>
            </a:r>
          </a:p>
          <a:p>
            <a:r>
              <a:rPr lang="en-US" dirty="0">
                <a:solidFill>
                  <a:srgbClr val="000000"/>
                </a:solidFill>
              </a:rPr>
              <a:t>Big-Oh notation</a:t>
            </a:r>
          </a:p>
        </p:txBody>
      </p:sp>
    </p:spTree>
    <p:extLst>
      <p:ext uri="{BB962C8B-B14F-4D97-AF65-F5344CB8AC3E}">
        <p14:creationId xmlns:p14="http://schemas.microsoft.com/office/powerpoint/2010/main" val="410113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O(g) = { f | </a:t>
            </a:r>
            <a:r>
              <a:rPr lang="en-US" dirty="0">
                <a:solidFill>
                  <a:srgbClr val="F79646"/>
                </a:solidFill>
              </a:rPr>
              <a:t>∃c&gt;0</a:t>
            </a:r>
            <a:r>
              <a:rPr lang="en-US" dirty="0"/>
              <a:t> . ∀n . f(n) ≤ </a:t>
            </a:r>
            <a:r>
              <a:rPr lang="en-US" dirty="0">
                <a:solidFill>
                  <a:srgbClr val="F79646"/>
                </a:solidFill>
              </a:rPr>
              <a:t>c </a:t>
            </a:r>
            <a:r>
              <a:rPr lang="en-US" dirty="0"/>
              <a:t>g(n)}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lvl="1"/>
            <a:r>
              <a:rPr lang="en-US" dirty="0"/>
              <a:t> O(fun n → n</a:t>
            </a:r>
            <a:r>
              <a:rPr lang="en-US" baseline="30000" dirty="0"/>
              <a:t>3</a:t>
            </a:r>
            <a:r>
              <a:rPr lang="en-US" dirty="0"/>
              <a:t>) = { f | ∃c&gt;0 . ∀n . f(n) ≤ cn</a:t>
            </a:r>
            <a:r>
              <a:rPr lang="en-US" baseline="30000" dirty="0"/>
              <a:t>3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(fun n → 3n</a:t>
            </a:r>
            <a:r>
              <a:rPr lang="en-US" baseline="30000" dirty="0"/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O(fun n → 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because 3n</a:t>
            </a:r>
            <a:r>
              <a:rPr lang="en-US" baseline="30000" dirty="0"/>
              <a:t>3</a:t>
            </a:r>
            <a:r>
              <a:rPr lang="en-US" dirty="0"/>
              <a:t> ≤ cn</a:t>
            </a:r>
            <a:r>
              <a:rPr lang="en-US" baseline="30000" dirty="0"/>
              <a:t>3</a:t>
            </a:r>
            <a:r>
              <a:rPr lang="en-US" dirty="0"/>
              <a:t>, where c = 3 (or c=4, ...)</a:t>
            </a:r>
          </a:p>
        </p:txBody>
      </p:sp>
    </p:spTree>
    <p:extLst>
      <p:ext uri="{BB962C8B-B14F-4D97-AF65-F5344CB8AC3E}">
        <p14:creationId xmlns:p14="http://schemas.microsoft.com/office/powerpoint/2010/main" val="21957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P37021cg6219e23df2b79000061a5bed29d60608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91" y="2386308"/>
            <a:ext cx="6612218" cy="3739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Recall:  </a:t>
            </a:r>
            <a:r>
              <a:rPr lang="en-US" b="1" cap="small" dirty="0"/>
              <a:t>Think Big</a:t>
            </a:r>
            <a:endParaRPr lang="en-US" cap="small" dirty="0"/>
          </a:p>
        </p:txBody>
      </p:sp>
      <p:sp>
        <p:nvSpPr>
          <p:cNvPr id="5" name="TextBox 4"/>
          <p:cNvSpPr txBox="1"/>
          <p:nvPr/>
        </p:nvSpPr>
        <p:spPr>
          <a:xfrm>
            <a:off x="5662705" y="4471610"/>
            <a:ext cx="14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fun n → 2n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9811" y="2594673"/>
            <a:ext cx="14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fun n → n</a:t>
            </a:r>
            <a:r>
              <a:rPr lang="en-US" i="1" baseline="30000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63" y="6294433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could just build a lookup table for inputs in the range 0..2 </a:t>
            </a:r>
          </a:p>
        </p:txBody>
      </p:sp>
    </p:spTree>
    <p:extLst>
      <p:ext uri="{BB962C8B-B14F-4D97-AF65-F5344CB8AC3E}">
        <p14:creationId xmlns:p14="http://schemas.microsoft.com/office/powerpoint/2010/main" val="321945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Revised intuition: </a:t>
            </a:r>
            <a:r>
              <a:rPr lang="en-US" dirty="0"/>
              <a:t>O(g) represents any function that is less than or equal to function g times some positive constant c, for every input n </a:t>
            </a:r>
            <a:r>
              <a:rPr lang="en-US" dirty="0">
                <a:solidFill>
                  <a:schemeClr val="accent6"/>
                </a:solidFill>
              </a:rPr>
              <a:t>greater than or equal to some positive constant n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03121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O(g) = { f | ∃c&gt;0, </a:t>
            </a:r>
            <a:r>
              <a:rPr lang="en-US" dirty="0">
                <a:solidFill>
                  <a:srgbClr val="F79646"/>
                </a:solidFill>
              </a:rPr>
              <a:t>n</a:t>
            </a:r>
            <a:r>
              <a:rPr lang="en-US" baseline="-25000" dirty="0">
                <a:solidFill>
                  <a:srgbClr val="F79646"/>
                </a:solidFill>
              </a:rPr>
              <a:t>0</a:t>
            </a:r>
            <a:r>
              <a:rPr lang="en-US" dirty="0">
                <a:solidFill>
                  <a:srgbClr val="F79646"/>
                </a:solidFill>
              </a:rPr>
              <a:t>&gt;0</a:t>
            </a:r>
            <a:r>
              <a:rPr lang="en-US" dirty="0"/>
              <a:t> .∀n </a:t>
            </a:r>
            <a:r>
              <a:rPr lang="en-US" dirty="0">
                <a:solidFill>
                  <a:srgbClr val="F79646"/>
                </a:solidFill>
              </a:rPr>
              <a:t>≥ n</a:t>
            </a:r>
            <a:r>
              <a:rPr lang="en-US" baseline="-25000" dirty="0">
                <a:solidFill>
                  <a:srgbClr val="F79646"/>
                </a:solidFill>
              </a:rPr>
              <a:t>0</a:t>
            </a:r>
            <a:r>
              <a:rPr lang="en-US" dirty="0"/>
              <a:t> . f(n) ≤ c g(n)}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this is the important, final definition you should know!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e.g.:</a:t>
            </a:r>
          </a:p>
          <a:p>
            <a:r>
              <a:rPr lang="en-US" sz="2800" dirty="0"/>
              <a:t>O(fun n → n</a:t>
            </a:r>
            <a:r>
              <a:rPr lang="en-US" sz="2800" baseline="30000" dirty="0"/>
              <a:t>2</a:t>
            </a:r>
            <a:r>
              <a:rPr lang="en-US" sz="2800" dirty="0"/>
              <a:t>) = { f | ∃c&gt;0, n</a:t>
            </a:r>
            <a:r>
              <a:rPr lang="en-US" sz="2800" baseline="-25000" dirty="0"/>
              <a:t>0</a:t>
            </a:r>
            <a:r>
              <a:rPr lang="en-US" sz="2800" dirty="0"/>
              <a:t>&gt;0 .∀n </a:t>
            </a:r>
            <a:r>
              <a:rPr lang="en-US" sz="2800" dirty="0">
                <a:solidFill>
                  <a:srgbClr val="000000"/>
                </a:solidFill>
              </a:rPr>
              <a:t>≥</a:t>
            </a:r>
            <a:r>
              <a:rPr lang="en-US" sz="2800" dirty="0"/>
              <a:t> n0 . f(n) ≤ cn</a:t>
            </a:r>
            <a:r>
              <a:rPr lang="en-US" sz="2800" baseline="30000" dirty="0"/>
              <a:t>2</a:t>
            </a:r>
            <a:r>
              <a:rPr lang="en-US" sz="2800" dirty="0"/>
              <a:t>}</a:t>
            </a:r>
          </a:p>
          <a:p>
            <a:r>
              <a:rPr lang="en-US" sz="2800" dirty="0"/>
              <a:t>(fun n → 2n) </a:t>
            </a:r>
            <a:r>
              <a:rPr lang="en-US" sz="2800" dirty="0">
                <a:latin typeface="Cambria Math"/>
                <a:cs typeface="Cambria Math"/>
              </a:rPr>
              <a:t>∈</a:t>
            </a:r>
            <a:r>
              <a:rPr lang="en-US" sz="2800" dirty="0"/>
              <a:t> O(fun n →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because 2n ≤ cn</a:t>
            </a:r>
            <a:r>
              <a:rPr lang="en-US" sz="2800" baseline="30000" dirty="0"/>
              <a:t>2</a:t>
            </a:r>
            <a:r>
              <a:rPr lang="en-US" sz="2800" dirty="0"/>
              <a:t>, where c = 2, for all n </a:t>
            </a:r>
            <a:r>
              <a:rPr lang="en-US" sz="2800" dirty="0">
                <a:solidFill>
                  <a:srgbClr val="000000"/>
                </a:solidFill>
              </a:rPr>
              <a:t>≥</a:t>
            </a:r>
            <a:r>
              <a:rPr lang="en-US" sz="2800" dirty="0"/>
              <a:t>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Big Oh is an </a:t>
            </a:r>
            <a:r>
              <a:rPr lang="en-US" dirty="0">
                <a:solidFill>
                  <a:schemeClr val="accent1"/>
                </a:solidFill>
              </a:rPr>
              <a:t>asymptotic upper bound</a:t>
            </a:r>
          </a:p>
          <a:p>
            <a:pPr marL="0" indent="0">
              <a:buNone/>
            </a:pPr>
            <a:r>
              <a:rPr lang="en-US" dirty="0"/>
              <a:t>If f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O(g) then f is at least as efficient as g, </a:t>
            </a:r>
            <a:br>
              <a:rPr lang="en-US" dirty="0"/>
            </a:br>
            <a:r>
              <a:rPr lang="en-US" dirty="0"/>
              <a:t>and might be more efficient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3647" y="3475850"/>
            <a:ext cx="8800353" cy="3167529"/>
            <a:chOff x="343647" y="3137647"/>
            <a:chExt cx="8800353" cy="3167529"/>
          </a:xfrm>
        </p:grpSpPr>
        <p:pic>
          <p:nvPicPr>
            <p:cNvPr id="5" name="Picture 4" descr="fig66_01_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278935"/>
              <a:ext cx="8381840" cy="284722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43647" y="3137647"/>
              <a:ext cx="2868706" cy="3167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5294" y="3137647"/>
              <a:ext cx="2868706" cy="3167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6BCD57-75AB-D145-9DF6-7A9E70CD7266}"/>
              </a:ext>
            </a:extLst>
          </p:cNvPr>
          <p:cNvSpPr txBox="1"/>
          <p:nvPr/>
        </p:nvSpPr>
        <p:spPr>
          <a:xfrm>
            <a:off x="4648120" y="6529829"/>
            <a:ext cx="449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ronos Pro" panose="020C0502030403020304" pitchFamily="34" charset="77"/>
              </a:rPr>
              <a:t>Graph: [</a:t>
            </a:r>
            <a:r>
              <a:rPr lang="en-US" sz="1400" dirty="0" err="1">
                <a:latin typeface="Cronos Pro" panose="020C0502030403020304" pitchFamily="34" charset="77"/>
              </a:rPr>
              <a:t>Cormen</a:t>
            </a:r>
            <a:r>
              <a:rPr lang="en-US" sz="1400" dirty="0">
                <a:latin typeface="Cronos Pro" panose="020C0502030403020304" pitchFamily="34" charset="77"/>
              </a:rPr>
              <a:t> et al.  </a:t>
            </a:r>
            <a:r>
              <a:rPr lang="en-US" sz="1400" i="1" dirty="0">
                <a:latin typeface="Cronos Pro" panose="020C0502030403020304" pitchFamily="34" charset="77"/>
              </a:rPr>
              <a:t>Introduction to Algorithms</a:t>
            </a:r>
            <a:r>
              <a:rPr lang="en-US" sz="1400" dirty="0">
                <a:latin typeface="Cronos Pro" panose="020C0502030403020304" pitchFamily="34" charset="77"/>
              </a:rPr>
              <a:t>, 3rd </a:t>
            </a:r>
            <a:r>
              <a:rPr lang="en-US" sz="1400" dirty="0" err="1">
                <a:latin typeface="Cronos Pro" panose="020C0502030403020304" pitchFamily="34" charset="77"/>
              </a:rPr>
              <a:t>ed</a:t>
            </a:r>
            <a:r>
              <a:rPr lang="en-US" sz="1400" dirty="0">
                <a:latin typeface="Cronos Pro" panose="020C0502030403020304" pitchFamily="34" charset="77"/>
              </a:rPr>
              <a:t>, 2009]</a:t>
            </a:r>
          </a:p>
        </p:txBody>
      </p:sp>
    </p:spTree>
    <p:extLst>
      <p:ext uri="{BB962C8B-B14F-4D97-AF65-F5344CB8AC3E}">
        <p14:creationId xmlns:p14="http://schemas.microsoft.com/office/powerpoint/2010/main" val="11829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Instead of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O(g) = {f |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most authors write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O(g(n)) = {f(n) |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don't really mean g applied to n; they mean a function g parameterized on input n but not yet applied</a:t>
            </a:r>
          </a:p>
          <a:p>
            <a:r>
              <a:rPr lang="en-US" dirty="0"/>
              <a:t>Maybe they never studied functional programming </a:t>
            </a:r>
            <a:r>
              <a:rPr lang="en-US" dirty="0">
                <a:sym typeface="Wingdings"/>
              </a:rPr>
              <a:t>😆🐪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Notation: Warning 1</a:t>
            </a:r>
          </a:p>
        </p:txBody>
      </p:sp>
    </p:spTree>
    <p:extLst>
      <p:ext uri="{BB962C8B-B14F-4D97-AF65-F5344CB8AC3E}">
        <p14:creationId xmlns:p14="http://schemas.microsoft.com/office/powerpoint/2010/main" val="155170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Notation: Warning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504D"/>
                </a:solidFill>
              </a:rPr>
              <a:t>Instead of 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sz="2400" dirty="0">
                <a:solidFill>
                  <a:srgbClr val="C0504D"/>
                </a:solidFill>
              </a:rPr>
              <a:t>(fun n → 2n) </a:t>
            </a:r>
            <a:r>
              <a:rPr lang="en-US" sz="2400" dirty="0">
                <a:solidFill>
                  <a:srgbClr val="C0504D"/>
                </a:solidFill>
                <a:latin typeface="Cambria Math"/>
                <a:cs typeface="Cambria Math"/>
              </a:rPr>
              <a:t>∈</a:t>
            </a:r>
            <a:r>
              <a:rPr lang="en-US" sz="2400" dirty="0">
                <a:solidFill>
                  <a:srgbClr val="C0504D"/>
                </a:solidFill>
              </a:rPr>
              <a:t> O(fun n → n</a:t>
            </a:r>
            <a:r>
              <a:rPr lang="en-US" sz="2400" baseline="30000" dirty="0">
                <a:solidFill>
                  <a:srgbClr val="C0504D"/>
                </a:solidFill>
              </a:rPr>
              <a:t>2</a:t>
            </a:r>
            <a:r>
              <a:rPr lang="en-US" sz="2400" dirty="0">
                <a:solidFill>
                  <a:srgbClr val="C0504D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504D"/>
                </a:solidFill>
              </a:rPr>
              <a:t>Nearly all authors write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504D"/>
                </a:solidFill>
              </a:rPr>
              <a:t>2n = O(n</a:t>
            </a:r>
            <a:r>
              <a:rPr lang="en-US" sz="2400" baseline="30000" dirty="0">
                <a:solidFill>
                  <a:srgbClr val="C0504D"/>
                </a:solidFill>
              </a:rPr>
              <a:t>2</a:t>
            </a:r>
            <a:r>
              <a:rPr lang="en-US" sz="2400" dirty="0">
                <a:solidFill>
                  <a:srgbClr val="C0504D"/>
                </a:solidFill>
              </a:rPr>
              <a:t>)</a:t>
            </a:r>
          </a:p>
          <a:p>
            <a:pPr marL="57150" indent="0">
              <a:buNone/>
            </a:pPr>
            <a:endParaRPr lang="en-US" sz="1800" dirty="0"/>
          </a:p>
          <a:p>
            <a:pPr marL="514350" indent="-457200"/>
            <a:r>
              <a:rPr lang="en-US" sz="2400" dirty="0">
                <a:sym typeface="Wingdings"/>
              </a:rPr>
              <a:t>The standard defense is that = should be read here as "is" not as "equals"</a:t>
            </a:r>
          </a:p>
          <a:p>
            <a:pPr marL="514350" indent="-457200"/>
            <a:r>
              <a:rPr lang="en-US" sz="2400" dirty="0">
                <a:solidFill>
                  <a:schemeClr val="accent1"/>
                </a:solidFill>
                <a:sym typeface="Wingdings"/>
              </a:rPr>
              <a:t>Be careful:  one-directional "equality"!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5267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2B29F-12B1-6247-BE47-891E6F4C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3EE3-054B-834B-825B-E40556518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2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efficient if its worst-case running time on input size N is O(N</a:t>
            </a:r>
            <a:r>
              <a:rPr lang="en-US" baseline="30000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) for some constant d.</a:t>
            </a:r>
          </a:p>
        </p:txBody>
      </p:sp>
    </p:spTree>
    <p:extLst>
      <p:ext uri="{BB962C8B-B14F-4D97-AF65-F5344CB8AC3E}">
        <p14:creationId xmlns:p14="http://schemas.microsoft.com/office/powerpoint/2010/main" val="570041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A3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[later today] A4 CMS assignment (and handout) released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 5pm] deadline to schedule A3 demos with your section’s grading team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 11:59pm] deadline to form A4 partners in A4 CMS assignment</a:t>
            </a:r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efficient.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E5BA7-FFC2-5746-9BE5-D1ACAF40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4D676-D302-2A42-BBFE-A427669BF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A02AB-68DF-EA48-AD87-63EADD45E440}"/>
              </a:ext>
            </a:extLst>
          </p:cNvPr>
          <p:cNvSpPr txBox="1"/>
          <p:nvPr/>
        </p:nvSpPr>
        <p:spPr>
          <a:xfrm>
            <a:off x="722313" y="63463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Credit: Kleinberg and </a:t>
            </a:r>
            <a:r>
              <a:rPr lang="en-US" dirty="0" err="1">
                <a:latin typeface="CronosPro-Regular"/>
                <a:cs typeface="CronosPro-Regular"/>
              </a:rPr>
              <a:t>Tardos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i="1" dirty="0">
                <a:latin typeface="Cronos Pro" panose="020C0502030403020304" pitchFamily="34" charset="77"/>
                <a:cs typeface="CronosPro-Regular"/>
              </a:rPr>
              <a:t>Algorithm Design</a:t>
            </a:r>
            <a:r>
              <a:rPr lang="en-US" dirty="0">
                <a:latin typeface="CronosPro-Regular"/>
                <a:cs typeface="CronosPro-Regular"/>
              </a:rPr>
              <a:t>, chapter 2, 2006.</a:t>
            </a:r>
          </a:p>
        </p:txBody>
      </p:sp>
    </p:spTree>
    <p:extLst>
      <p:ext uri="{BB962C8B-B14F-4D97-AF65-F5344CB8AC3E}">
        <p14:creationId xmlns:p14="http://schemas.microsoft.com/office/powerpoint/2010/main" val="6010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Attempt #1:  </a:t>
            </a:r>
            <a:r>
              <a:rPr lang="en-US" dirty="0"/>
              <a:t>An algorithm is efficient if, when implemented, it runs in a small amount of time on particular input 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Exercise: </a:t>
            </a:r>
            <a:r>
              <a:rPr lang="en-US" dirty="0"/>
              <a:t>write down three problems with that definition.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Lesson 1:  </a:t>
            </a:r>
            <a:r>
              <a:rPr lang="en-US" dirty="0">
                <a:solidFill>
                  <a:schemeClr val="accent3"/>
                </a:solidFill>
              </a:rPr>
              <a:t>Time as measured by a clock is not the right metric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 Use number of “steps” taken during evaluation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counts as a step?</a:t>
            </a:r>
          </a:p>
        </p:txBody>
      </p:sp>
    </p:spTree>
    <p:extLst>
      <p:ext uri="{BB962C8B-B14F-4D97-AF65-F5344CB8AC3E}">
        <p14:creationId xmlns:p14="http://schemas.microsoft.com/office/powerpoint/2010/main" val="23642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04DF-F206-5E4B-8738-47A496E5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E6B-9428-B847-B7E7-99362688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Any kind of primitive unit of computation inside a function</a:t>
            </a:r>
          </a:p>
          <a:p>
            <a:r>
              <a:rPr lang="en-US" dirty="0"/>
              <a:t>Should be machine independent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Pseudocode: </a:t>
            </a:r>
            <a:r>
              <a:rPr lang="en-US" dirty="0"/>
              <a:t>one 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Imperative language: </a:t>
            </a:r>
            <a:r>
              <a:rPr lang="en-US" dirty="0"/>
              <a:t>assignment, array index, pointer dereference, arithmetic operation, etc.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OCaml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apply an arithmetic operator or constructor, substitute a let-binding, choose a branch of if/match,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BBB59"/>
                </a:solidFill>
              </a:rPr>
              <a:t>Lesson 2:  </a:t>
            </a:r>
            <a:r>
              <a:rPr lang="en-US" dirty="0">
                <a:solidFill>
                  <a:srgbClr val="9BBB59"/>
                </a:solidFill>
              </a:rPr>
              <a:t>Running time on particular input instances is not the right metric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</a:rPr>
              <a:t>Idea:</a:t>
            </a:r>
            <a:r>
              <a:rPr lang="en-US" dirty="0">
                <a:solidFill>
                  <a:srgbClr val="4F81BD"/>
                </a:solidFill>
              </a:rPr>
              <a:t>  Use “size” of the input instance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measure size?</a:t>
            </a:r>
          </a:p>
        </p:txBody>
      </p:sp>
    </p:spTree>
    <p:extLst>
      <p:ext uri="{BB962C8B-B14F-4D97-AF65-F5344CB8AC3E}">
        <p14:creationId xmlns:p14="http://schemas.microsoft.com/office/powerpoint/2010/main" val="36198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6D19-C2A5-7742-B553-564B3B7C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5B5F-9F98-5D4B-BEB9-2C3FD110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representation of how big input is compared to other inputs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Number of elements in list or array</a:t>
            </a:r>
          </a:p>
          <a:p>
            <a:pPr lvl="1"/>
            <a:r>
              <a:rPr lang="en-US" dirty="0"/>
              <a:t>Number of bits in number</a:t>
            </a:r>
          </a:p>
          <a:p>
            <a:pPr lvl="1"/>
            <a:r>
              <a:rPr lang="en-US" dirty="0"/>
              <a:t>Number of nodes and edges in a graph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</TotalTime>
  <Words>1959</Words>
  <Application>Microsoft Macintosh PowerPoint</Application>
  <PresentationFormat>On-screen Show (4:3)</PresentationFormat>
  <Paragraphs>308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What is Efficiency?</vt:lpstr>
      <vt:lpstr>What is efficiency?</vt:lpstr>
      <vt:lpstr>Lessons learned from attempt #1</vt:lpstr>
      <vt:lpstr>Steps</vt:lpstr>
      <vt:lpstr>Lessons learned from attempt #1</vt:lpstr>
      <vt:lpstr>Size</vt:lpstr>
      <vt:lpstr>Lessons learned from attempt #1</vt:lpstr>
      <vt:lpstr>Lessons learned from attempt #1</vt:lpstr>
      <vt:lpstr>Objections to polynomial time</vt:lpstr>
      <vt:lpstr>What is efficiency?</vt:lpstr>
      <vt:lpstr>Analysis of running time</vt:lpstr>
      <vt:lpstr>Precision of running time</vt:lpstr>
      <vt:lpstr>Simplifying running times</vt:lpstr>
      <vt:lpstr>Why ignore low-order terms?</vt:lpstr>
      <vt:lpstr>Why ignore constant factor?</vt:lpstr>
      <vt:lpstr>Imprecise abstraction</vt:lpstr>
      <vt:lpstr>Other abstractions</vt:lpstr>
      <vt:lpstr>Big Ell</vt:lpstr>
      <vt:lpstr>Big Ell</vt:lpstr>
      <vt:lpstr>Big Ell</vt:lpstr>
      <vt:lpstr>Clicker Question 2</vt:lpstr>
      <vt:lpstr>A little trickier...</vt:lpstr>
      <vt:lpstr>Big Oh</vt:lpstr>
      <vt:lpstr>Big Oh, version 1</vt:lpstr>
      <vt:lpstr>Big Oh, version 1</vt:lpstr>
      <vt:lpstr>Big Oh, version 2</vt:lpstr>
      <vt:lpstr>Big Oh, version 2</vt:lpstr>
      <vt:lpstr>Big Oh, version 3</vt:lpstr>
      <vt:lpstr>Big Oh, version 3</vt:lpstr>
      <vt:lpstr>Big Oh, version 3</vt:lpstr>
      <vt:lpstr>Asymptotic bound</vt:lpstr>
      <vt:lpstr>Big Oh Notation: Warning 1</vt:lpstr>
      <vt:lpstr>Big Oh Notation: Warning 2</vt:lpstr>
      <vt:lpstr>Efficiency</vt:lpstr>
      <vt:lpstr>What is efficiency?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590</cp:revision>
  <dcterms:created xsi:type="dcterms:W3CDTF">2014-08-25T19:49:24Z</dcterms:created>
  <dcterms:modified xsi:type="dcterms:W3CDTF">2019-10-03T15:01:23Z</dcterms:modified>
</cp:coreProperties>
</file>