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441" r:id="rId2"/>
    <p:sldId id="666" r:id="rId3"/>
    <p:sldId id="665" r:id="rId4"/>
    <p:sldId id="515" r:id="rId5"/>
    <p:sldId id="657" r:id="rId6"/>
    <p:sldId id="658" r:id="rId7"/>
    <p:sldId id="668" r:id="rId8"/>
    <p:sldId id="667" r:id="rId9"/>
    <p:sldId id="659" r:id="rId10"/>
    <p:sldId id="635" r:id="rId11"/>
    <p:sldId id="650" r:id="rId12"/>
    <p:sldId id="636" r:id="rId13"/>
    <p:sldId id="637" r:id="rId14"/>
    <p:sldId id="644" r:id="rId15"/>
    <p:sldId id="671" r:id="rId16"/>
    <p:sldId id="505" r:id="rId17"/>
    <p:sldId id="669" r:id="rId18"/>
    <p:sldId id="512" r:id="rId19"/>
    <p:sldId id="525" r:id="rId20"/>
    <p:sldId id="526" r:id="rId21"/>
    <p:sldId id="531" r:id="rId22"/>
    <p:sldId id="495" r:id="rId23"/>
    <p:sldId id="496" r:id="rId24"/>
    <p:sldId id="528" r:id="rId25"/>
    <p:sldId id="527" r:id="rId26"/>
    <p:sldId id="529" r:id="rId27"/>
    <p:sldId id="530" r:id="rId28"/>
    <p:sldId id="532" r:id="rId29"/>
    <p:sldId id="535" r:id="rId30"/>
    <p:sldId id="534" r:id="rId31"/>
    <p:sldId id="491" r:id="rId32"/>
    <p:sldId id="448" r:id="rId33"/>
    <p:sldId id="336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4A7EBB"/>
    <a:srgbClr val="9BBB59"/>
    <a:srgbClr val="6B0001"/>
    <a:srgbClr val="7F7F7F"/>
    <a:srgbClr val="FFFF99"/>
    <a:srgbClr val="FFFF66"/>
    <a:srgbClr val="CCFF66"/>
    <a:srgbClr val="66FFCC"/>
    <a:srgbClr val="B3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824"/>
    <p:restoredTop sz="62383" autoAdjust="0"/>
  </p:normalViewPr>
  <p:slideViewPr>
    <p:cSldViewPr snapToGrid="0" snapToObjects="1">
      <p:cViewPr varScale="1">
        <p:scale>
          <a:sx n="79" d="100"/>
          <a:sy n="79" d="100"/>
        </p:scale>
        <p:origin x="159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7F125-181F-9A48-A24E-AAD89CB055B5}" type="datetimeFigureOut">
              <a:rPr lang="en-US" smtClean="0"/>
              <a:t>9/25/19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75FD5-AB21-4C45-BFE8-1D3F02B4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3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Music: 2 copies, start at 10:02:06; chosen because we’re going to mention invariants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75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designed well, a data abstraction generally corresponds to a signature in </a:t>
            </a:r>
            <a:r>
              <a:rPr lang="en-US" dirty="0" err="1"/>
              <a:t>OCaml</a:t>
            </a:r>
            <a:r>
              <a:rPr lang="en-US" dirty="0"/>
              <a:t>; and a data structure, to a structure.  But I supposes you could expose too many implementation details in a signature (and its specification comments) and then it would no longer be an abstraction.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476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this example because you all had to think about set-like lists as part of A2</a:t>
            </a:r>
          </a:p>
          <a:p>
            <a:endParaRPr lang="en-US" dirty="0"/>
          </a:p>
          <a:p>
            <a:r>
              <a:rPr lang="en-US" dirty="0"/>
              <a:t>Demo: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set interface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two </a:t>
            </a:r>
            <a:r>
              <a:rPr lang="en-US" dirty="0" err="1"/>
              <a:t>impls</a:t>
            </a:r>
            <a:r>
              <a:rPr lang="en-US" dirty="0"/>
              <a:t>:  with or without duplicates:  write that down as comment above type [t], and how to interpret the list as a set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empty=[], mem = </a:t>
            </a:r>
            <a:r>
              <a:rPr lang="en-US" dirty="0" err="1"/>
              <a:t>List.mem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without dups:  add requires using [mem] to </a:t>
            </a:r>
            <a:r>
              <a:rPr lang="en-US" dirty="0" err="1"/>
              <a:t>dedup</a:t>
            </a:r>
            <a:r>
              <a:rPr lang="en-US" dirty="0"/>
              <a:t>, size is just </a:t>
            </a:r>
            <a:r>
              <a:rPr lang="en-US" dirty="0" err="1"/>
              <a:t>List.length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with dups:  add is just [::], size requires more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2233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Not actually an </a:t>
            </a:r>
            <a:r>
              <a:rPr lang="en-US" sz="1200" dirty="0" err="1"/>
              <a:t>OCaml</a:t>
            </a:r>
            <a:r>
              <a:rPr lang="en-US" sz="1200" dirty="0"/>
              <a:t> function, but a mathematical function</a:t>
            </a:r>
          </a:p>
          <a:p>
            <a:r>
              <a:rPr lang="en-US" sz="1200" dirty="0"/>
              <a:t>Maps </a:t>
            </a:r>
            <a:r>
              <a:rPr lang="en-US" sz="1200" i="1" dirty="0"/>
              <a:t>concrete values</a:t>
            </a:r>
            <a:r>
              <a:rPr lang="en-US" sz="1200" dirty="0"/>
              <a:t> to </a:t>
            </a:r>
            <a:r>
              <a:rPr lang="en-US" sz="1200" i="1" dirty="0"/>
              <a:t>abstract values</a:t>
            </a:r>
            <a:endParaRPr lang="en-US" sz="1200" dirty="0"/>
          </a:p>
          <a:p>
            <a:r>
              <a:rPr lang="en-US" dirty="0"/>
              <a:t>Many to one:  many concrete values map to same abstract value</a:t>
            </a:r>
          </a:p>
          <a:p>
            <a:r>
              <a:rPr lang="en-US" dirty="0"/>
              <a:t>Partial:  some concrete values do not map to any abstract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8648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You can spell out AF.</a:t>
            </a:r>
          </a:p>
          <a:p>
            <a:pPr lvl="0"/>
            <a:r>
              <a:rPr lang="en-US" dirty="0"/>
              <a:t>Why </a:t>
            </a:r>
            <a:r>
              <a:rPr lang="en-US" b="1" dirty="0"/>
              <a:t>first</a:t>
            </a:r>
            <a:r>
              <a:rPr lang="en-US" dirty="0"/>
              <a:t>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It’s the number one decision you have to make while implementing a data abstraction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It gives meaning to representation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It dictates what values are necessary in a module, or what fields are necessary in an object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Demo: we already did this!  It’s part of what we wrote as the comment for [t].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8653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2227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415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“Rep invariant” or "RI" for short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Valid concrete values mapped by AF to abstract values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Invalid concrete value not mapped by AF to any abstract values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Closely related to </a:t>
            </a:r>
            <a:r>
              <a:rPr lang="en-US" i="1" dirty="0"/>
              <a:t>class invariants</a:t>
            </a:r>
            <a:r>
              <a:rPr lang="en-US" dirty="0"/>
              <a:t> that you saw in 2110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5923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Demo: we already did this!  It’s part of what we wrote as the comment for [t].</a:t>
            </a:r>
          </a:p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890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  add comments to [</a:t>
            </a:r>
            <a:r>
              <a:rPr lang="en-US" dirty="0" err="1"/>
              <a:t>ListSetNoDups</a:t>
            </a:r>
            <a:r>
              <a:rPr lang="en-US" dirty="0"/>
              <a:t>] operations to say that inputs/output contain no duplicates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490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RI is </a:t>
            </a:r>
            <a:r>
              <a:rPr lang="en-US" dirty="0">
                <a:solidFill>
                  <a:schemeClr val="accent6"/>
                </a:solidFill>
              </a:rPr>
              <a:t>a fact whose truth is </a:t>
            </a:r>
            <a:r>
              <a:rPr lang="en-US" i="1" dirty="0">
                <a:solidFill>
                  <a:schemeClr val="accent6"/>
                </a:solidFill>
              </a:rPr>
              <a:t>invariant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except for limited blocks of code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(much like loop invariants from 2110)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RI is implicitly part of pre- and post-conditions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operations may violate it temporarily (e.g., construct a list with duplicates then throw out the duplicates)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Demo:  </a:t>
            </a:r>
            <a:r>
              <a:rPr lang="en-US" dirty="0">
                <a:solidFill>
                  <a:schemeClr val="accent6"/>
                </a:solidFill>
              </a:rPr>
              <a:t>Consider implementing [union] in both.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[</a:t>
            </a:r>
            <a:r>
              <a:rPr lang="en-US" dirty="0" err="1">
                <a:solidFill>
                  <a:schemeClr val="accent6"/>
                </a:solidFill>
              </a:rPr>
              <a:t>ListSetNoDups</a:t>
            </a:r>
            <a:r>
              <a:rPr lang="en-US" dirty="0">
                <a:solidFill>
                  <a:schemeClr val="accent6"/>
                </a:solidFill>
              </a:rPr>
              <a:t>] requires deduplication:  temporarily a list constructed with dups, but remove them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[</a:t>
            </a:r>
            <a:r>
              <a:rPr lang="en-US" dirty="0" err="1">
                <a:solidFill>
                  <a:schemeClr val="accent6"/>
                </a:solidFill>
              </a:rPr>
              <a:t>ListSetDups</a:t>
            </a:r>
            <a:r>
              <a:rPr lang="en-US" dirty="0">
                <a:solidFill>
                  <a:schemeClr val="accent6"/>
                </a:solidFill>
              </a:rPr>
              <a:t>] does not require deduplication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639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We've finished learning it!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724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with sets in textbook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5501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25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artifacts: functions, modules; mathematical concepts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210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Locality matters in both large and small codebases</a:t>
            </a:r>
          </a:p>
          <a:p>
            <a:endParaRPr lang="en-US" dirty="0"/>
          </a:p>
          <a:p>
            <a:r>
              <a:rPr lang="en-US" dirty="0"/>
              <a:t>Modifiability matters in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libraries:  update without requiring world to rewrite code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performance enhancements:  write the simple slow thing first, then improve bottlenecks as necessary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290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Between </a:t>
            </a:r>
            <a:r>
              <a:rPr lang="en-US" b="1" dirty="0"/>
              <a:t>implementer</a:t>
            </a:r>
            <a:r>
              <a:rPr lang="en-US" dirty="0"/>
              <a:t> of an abstraction and a </a:t>
            </a:r>
            <a:r>
              <a:rPr lang="en-US" b="1" dirty="0"/>
              <a:t>client</a:t>
            </a:r>
            <a:r>
              <a:rPr lang="en-US" dirty="0"/>
              <a:t> of an abstraction</a:t>
            </a:r>
          </a:p>
          <a:p>
            <a:r>
              <a:rPr lang="en-US" dirty="0"/>
              <a:t>Contracts mean fewer meetings.  Meetings are bad.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99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Or, maybe you’ll choose not to work for them again.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21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material already covered in first week in textbook; also relatively familiar since at least 1110 or whatever your first programming class was.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73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They would call the first sentence the "returns" clause; some of 3110 materials still use that (which is fine), but </a:t>
            </a:r>
            <a:r>
              <a:rPr lang="en-US" dirty="0" err="1"/>
              <a:t>OCaml</a:t>
            </a:r>
            <a:r>
              <a:rPr lang="en-US" dirty="0"/>
              <a:t> community prefers form on 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109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of the first women to be awarded a PhD in CS</a:t>
            </a:r>
          </a:p>
          <a:p>
            <a:r>
              <a:rPr lang="en-US" dirty="0"/>
              <a:t>My</a:t>
            </a:r>
            <a:r>
              <a:rPr lang="en-US" baseline="0" dirty="0"/>
              <a:t> grand advisor</a:t>
            </a:r>
          </a:p>
          <a:p>
            <a:r>
              <a:rPr lang="en-US" baseline="0" dirty="0"/>
              <a:t>Invented CLU, a major predecessor of modern OO languages, with features for modular abstraction, iterators, exceptions; had type-safe one-of types before 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207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21303"/>
            <a:ext cx="6400800" cy="878490"/>
          </a:xfrm>
        </p:spPr>
        <p:txBody>
          <a:bodyPr>
            <a:normAutofit/>
          </a:bodyPr>
          <a:lstStyle>
            <a:lvl1pPr marL="0" indent="0" algn="ctr">
              <a:buNone/>
              <a:defRPr sz="3600" i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371600" y="5640550"/>
            <a:ext cx="6400800" cy="476469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1371600" y="4151313"/>
            <a:ext cx="6400800" cy="1004887"/>
          </a:xfrm>
        </p:spPr>
        <p:txBody>
          <a:bodyPr/>
          <a:lstStyle>
            <a:lvl1pPr marL="0" indent="0" algn="ctr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2" name="Picture 1" descr="cs3110_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75139" y="398641"/>
            <a:ext cx="5657088" cy="196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4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2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64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Cronos Pro" charset="0"/>
                <a:ea typeface="Cronos Pro" charset="0"/>
                <a:cs typeface="Cronos Pro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1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i="0" cap="all">
                <a:latin typeface="Cronos Pro" charset="0"/>
                <a:ea typeface="Cronos Pro" charset="0"/>
                <a:cs typeface="Cronos Pro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1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5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8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5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9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1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96331252-4874-F047-84B8-3D3EF8743E79}" type="datetimeFigureOut">
              <a:rPr lang="en-US" smtClean="0"/>
              <a:pPr/>
              <a:t>9/25/19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D0F20DF3-DAE6-B84F-B38F-DFB8F4406A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82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400" b="1" i="0" kern="1200">
          <a:solidFill>
            <a:srgbClr val="000090"/>
          </a:solidFill>
          <a:latin typeface="CronosPro-Regular"/>
          <a:ea typeface="+mj-ea"/>
          <a:cs typeface="CronosPro-Regular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ronosPro-Regular"/>
          <a:ea typeface="+mn-ea"/>
          <a:cs typeface="CronosPro-Regular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ronosPro-Regular"/>
          <a:ea typeface="+mn-ea"/>
          <a:cs typeface="CronosPro-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ronosPro-Regular"/>
          <a:ea typeface="+mn-ea"/>
          <a:cs typeface="CronosPro-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ronosPro-Regular"/>
          <a:ea typeface="+mn-ea"/>
          <a:cs typeface="CronosPro-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ronosPro-Regular"/>
          <a:ea typeface="+mn-ea"/>
          <a:cs typeface="CronosPro-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Abstraction and Specification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Today’s music:  Never Change  by JAY-Z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Prof. Clarkson</a:t>
            </a:r>
          </a:p>
          <a:p>
            <a:r>
              <a:rPr lang="en-US"/>
              <a:t>Fall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243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Satisfaction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 implementation </a:t>
            </a:r>
            <a:r>
              <a:rPr lang="en-US" b="1" dirty="0">
                <a:solidFill>
                  <a:schemeClr val="accent1"/>
                </a:solidFill>
              </a:rPr>
              <a:t>satisfies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 specification if it provides the described behavior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Many implementations can satisfy the same specification</a:t>
            </a:r>
          </a:p>
          <a:p>
            <a:r>
              <a:rPr lang="en-US" dirty="0">
                <a:solidFill>
                  <a:schemeClr val="accent1"/>
                </a:solidFill>
              </a:rPr>
              <a:t>Client</a:t>
            </a:r>
            <a:r>
              <a:rPr lang="en-US" dirty="0"/>
              <a:t> has to assume it could be any of them</a:t>
            </a:r>
          </a:p>
          <a:p>
            <a:r>
              <a:rPr lang="en-US" dirty="0">
                <a:solidFill>
                  <a:schemeClr val="accent1"/>
                </a:solidFill>
              </a:rPr>
              <a:t>Implementer</a:t>
            </a:r>
            <a:r>
              <a:rPr lang="en-US" dirty="0"/>
              <a:t> gets to pick one</a:t>
            </a:r>
          </a:p>
        </p:txBody>
      </p:sp>
    </p:spTree>
    <p:extLst>
      <p:ext uri="{BB962C8B-B14F-4D97-AF65-F5344CB8AC3E}">
        <p14:creationId xmlns:p14="http://schemas.microsoft.com/office/powerpoint/2010/main" val="2139140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C1C49-5E37-3A4F-B200-82344CB94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spec is ambiguous?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BC7A4-D851-1945-8283-05F84960D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Ambiguity is a fact of life.</a:t>
            </a:r>
          </a:p>
          <a:p>
            <a:pPr marL="0" indent="0">
              <a:buNone/>
            </a:pPr>
            <a:r>
              <a:rPr lang="en-US" b="1" dirty="0"/>
              <a:t>Do the most reasonable thing you can.</a:t>
            </a:r>
          </a:p>
          <a:p>
            <a:pPr marL="0" indent="0">
              <a:buNone/>
            </a:pPr>
            <a:r>
              <a:rPr lang="en-US" dirty="0"/>
              <a:t>	Probably not </a:t>
            </a:r>
            <a:r>
              <a:rPr lang="en-US" dirty="0">
                <a:latin typeface="Cronos Pro" panose="020C0502030403020304" pitchFamily="34" charset="77"/>
                <a:ea typeface="Courier" charset="0"/>
                <a:cs typeface="Courier" charset="0"/>
              </a:rPr>
              <a:t>🔥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Who wrote it?</a:t>
            </a:r>
          </a:p>
          <a:p>
            <a:r>
              <a:rPr lang="en-US" b="1" dirty="0"/>
              <a:t>You:  </a:t>
            </a:r>
            <a:r>
              <a:rPr lang="en-US" dirty="0"/>
              <a:t>improve it</a:t>
            </a:r>
          </a:p>
          <a:p>
            <a:r>
              <a:rPr lang="en-US" b="1" dirty="0"/>
              <a:t>Client:  </a:t>
            </a:r>
            <a:r>
              <a:rPr lang="en-US" dirty="0"/>
              <a:t>seek clarification</a:t>
            </a:r>
            <a:br>
              <a:rPr lang="en-US" dirty="0"/>
            </a:br>
            <a:r>
              <a:rPr lang="en-US" sz="2400" i="1" dirty="0">
                <a:latin typeface="Cronos Pro" panose="020C0502030403020304" pitchFamily="34" charset="77"/>
              </a:rPr>
              <a:t>but if you make 500 requests they probably won't hire you again</a:t>
            </a:r>
            <a:endParaRPr lang="en-US" i="1" dirty="0">
              <a:latin typeface="Cronos Pro" panose="020C05020304030203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917053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functions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370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565656"/>
                </a:solidFill>
                <a:latin typeface="Courier" charset="0"/>
              </a:rPr>
              <a:t>(** [f x] is ...</a:t>
            </a:r>
            <a:endParaRPr lang="en-US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565656"/>
                </a:solidFill>
                <a:latin typeface="Courier" charset="0"/>
              </a:rPr>
              <a:t>    Example: ...</a:t>
            </a:r>
            <a:endParaRPr lang="en-US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565656"/>
                </a:solidFill>
                <a:latin typeface="Courier" charset="0"/>
              </a:rPr>
              <a:t>    Requires: ...</a:t>
            </a:r>
            <a:endParaRPr lang="en-US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565656"/>
                </a:solidFill>
                <a:latin typeface="Courier" charset="0"/>
              </a:rPr>
              <a:t>    </a:t>
            </a:r>
            <a:r>
              <a:rPr lang="fr-FR" dirty="0" err="1">
                <a:solidFill>
                  <a:srgbClr val="565656"/>
                </a:solidFill>
                <a:latin typeface="Courier" charset="0"/>
              </a:rPr>
              <a:t>Raises</a:t>
            </a:r>
            <a:r>
              <a:rPr lang="fr-FR" dirty="0">
                <a:solidFill>
                  <a:srgbClr val="565656"/>
                </a:solidFill>
                <a:latin typeface="Courier" charset="0"/>
              </a:rPr>
              <a:t>: ...  </a:t>
            </a:r>
            <a:r>
              <a:rPr lang="en-US" dirty="0">
                <a:solidFill>
                  <a:srgbClr val="565656"/>
                </a:solidFill>
                <a:latin typeface="Courier" charset="0"/>
              </a:rPr>
              <a:t>*)</a:t>
            </a:r>
            <a:endParaRPr lang="mr-IN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da-DK" b="1" dirty="0">
                <a:solidFill>
                  <a:srgbClr val="6B0001"/>
                </a:solidFill>
                <a:latin typeface="Courier-Bold" charset="0"/>
              </a:rPr>
              <a:t>val </a:t>
            </a:r>
            <a:r>
              <a:rPr lang="da-DK" dirty="0">
                <a:solidFill>
                  <a:srgbClr val="000000"/>
                </a:solidFill>
                <a:latin typeface="Courier" charset="0"/>
              </a:rPr>
              <a:t>f : t -&gt; u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200" dirty="0"/>
              <a:t>Based on </a:t>
            </a:r>
            <a:r>
              <a:rPr lang="en-US" sz="2200" i="1" dirty="0"/>
              <a:t>Abstraction and Specification in Program Development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(Now </a:t>
            </a:r>
            <a:r>
              <a:rPr lang="en-US" sz="2200" i="1" dirty="0"/>
              <a:t>Program Development in Java: Abstraction, Specification, and Object-Oriented Design)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By Barbara </a:t>
            </a:r>
            <a:r>
              <a:rPr lang="en-US" sz="2200" dirty="0" err="1"/>
              <a:t>Liskov</a:t>
            </a:r>
            <a:r>
              <a:rPr lang="en-US" sz="2200" dirty="0"/>
              <a:t> and John </a:t>
            </a:r>
            <a:r>
              <a:rPr lang="en-US" sz="2200" dirty="0" err="1"/>
              <a:t>Guttag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12708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ronos Pro" charset="0"/>
                <a:ea typeface="Cronos Pro" charset="0"/>
                <a:cs typeface="Cronos Pro" charset="0"/>
              </a:rPr>
              <a:t>Barbara </a:t>
            </a:r>
            <a:r>
              <a:rPr lang="en-US" dirty="0" err="1">
                <a:latin typeface="Cronos Pro" charset="0"/>
                <a:ea typeface="Cronos Pro" charset="0"/>
                <a:cs typeface="Cronos Pro" charset="0"/>
              </a:rPr>
              <a:t>Liskov</a:t>
            </a:r>
            <a:endParaRPr lang="en-US" dirty="0">
              <a:latin typeface="Cronos Pro" charset="0"/>
              <a:ea typeface="Cronos Pro" charset="0"/>
              <a:cs typeface="Cronos Pro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698" y="1851591"/>
            <a:ext cx="2658263" cy="32628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247254" y="5363728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ronosPro-Regular"/>
                <a:cs typeface="CronosPro-Regular"/>
              </a:rPr>
              <a:t>b. 1939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81966" y="1851592"/>
            <a:ext cx="39210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ronos Pro" charset="0"/>
                <a:ea typeface="Cronos Pro" charset="0"/>
                <a:cs typeface="Cronos Pro" charset="0"/>
              </a:rPr>
              <a:t>Turing Award Winner 2008</a:t>
            </a:r>
          </a:p>
          <a:p>
            <a:endParaRPr lang="en-US" sz="2400" dirty="0">
              <a:latin typeface="Cronos Pro" charset="0"/>
              <a:ea typeface="Cronos Pro" charset="0"/>
              <a:cs typeface="Cronos Pro" charset="0"/>
            </a:endParaRPr>
          </a:p>
          <a:p>
            <a:r>
              <a:rPr lang="en-US" sz="2400" i="1" dirty="0">
                <a:solidFill>
                  <a:srgbClr val="141418"/>
                </a:solidFill>
                <a:latin typeface="Cronos Pro" charset="0"/>
                <a:ea typeface="Cronos Pro" charset="0"/>
                <a:cs typeface="Cronos Pro" charset="0"/>
              </a:rPr>
              <a:t>For contributions to practical and theoretical foundations of programming language and system design, especially related to </a:t>
            </a:r>
            <a:r>
              <a:rPr lang="en-US" sz="2400" i="1" dirty="0">
                <a:solidFill>
                  <a:schemeClr val="accent1"/>
                </a:solidFill>
                <a:latin typeface="Cronos Pro" charset="0"/>
                <a:ea typeface="Cronos Pro" charset="0"/>
                <a:cs typeface="Cronos Pro" charset="0"/>
              </a:rPr>
              <a:t>data abstraction</a:t>
            </a:r>
            <a:r>
              <a:rPr lang="en-US" sz="2400" i="1" dirty="0">
                <a:solidFill>
                  <a:srgbClr val="141418"/>
                </a:solidFill>
                <a:latin typeface="Cronos Pro" charset="0"/>
                <a:ea typeface="Cronos Pro" charset="0"/>
                <a:cs typeface="Cronos Pro" charset="0"/>
              </a:rPr>
              <a:t>, fault tolerance, and distributed computing.</a:t>
            </a:r>
            <a:endParaRPr lang="en-US" sz="2400" i="1" dirty="0">
              <a:latin typeface="Cronos Pro" charset="0"/>
              <a:ea typeface="Cronos Pro" charset="0"/>
              <a:cs typeface="Crono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286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CDA98-0DA6-9E4E-8DDB-D639840CD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80F0A-A3C0-674A-84F0-2948D754C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1"/>
                </a:solidFill>
              </a:rPr>
              <a:t>data abstraction </a:t>
            </a:r>
            <a:r>
              <a:rPr lang="en-US" dirty="0"/>
              <a:t>is a specification of operations on a set of values</a:t>
            </a:r>
          </a:p>
          <a:p>
            <a:pPr lvl="1"/>
            <a:r>
              <a:rPr lang="en-US" dirty="0"/>
              <a:t>e.g., stacks have push, pop, peek, etc.; we don’t know what the values concretely are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chemeClr val="accent1"/>
                </a:solidFill>
              </a:rPr>
              <a:t>data structure </a:t>
            </a:r>
            <a:r>
              <a:rPr lang="en-US" dirty="0"/>
              <a:t>is an implementation of a data abstraction with a particular representation</a:t>
            </a:r>
          </a:p>
          <a:p>
            <a:pPr lvl="1"/>
            <a:r>
              <a:rPr lang="en-US" dirty="0"/>
              <a:t>e.g., </a:t>
            </a:r>
            <a:r>
              <a:rPr lang="en-US" dirty="0" err="1">
                <a:latin typeface="Courier" pitchFamily="2" charset="0"/>
              </a:rPr>
              <a:t>ListStack</a:t>
            </a:r>
            <a:r>
              <a:rPr lang="en-US" dirty="0"/>
              <a:t> implemented </a:t>
            </a:r>
            <a:r>
              <a:rPr lang="en-US" dirty="0" err="1">
                <a:latin typeface="Courier" pitchFamily="2" charset="0"/>
              </a:rPr>
              <a:t>StackSig</a:t>
            </a:r>
            <a:r>
              <a:rPr lang="en-US" dirty="0"/>
              <a:t> with </a:t>
            </a:r>
            <a:r>
              <a:rPr lang="en-US" dirty="0">
                <a:latin typeface="Courier" pitchFamily="2" charset="0"/>
              </a:rPr>
              <a:t>‘a list</a:t>
            </a:r>
            <a:r>
              <a:rPr lang="en-US" dirty="0"/>
              <a:t>, </a:t>
            </a:r>
            <a:r>
              <a:rPr lang="en-US" dirty="0">
                <a:latin typeface="Courier" pitchFamily="2" charset="0"/>
              </a:rPr>
              <a:t>(::)</a:t>
            </a:r>
            <a:r>
              <a:rPr lang="en-US" dirty="0"/>
              <a:t>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614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Data Abstractions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769C3F-1B26-9D40-9841-828A9639C8A9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305385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F51C8C-F520-5440-991C-A1DA3168B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 Question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878FC7-10E0-F94F-AA96-B6F0E9DEA3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28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Representation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Q:</a:t>
            </a:r>
            <a:r>
              <a:rPr lang="en-US" dirty="0"/>
              <a:t>  How to </a:t>
            </a:r>
            <a:r>
              <a:rPr lang="en-US" dirty="0">
                <a:solidFill>
                  <a:schemeClr val="accent1"/>
                </a:solidFill>
              </a:rPr>
              <a:t>interpret</a:t>
            </a:r>
            <a:r>
              <a:rPr lang="en-US" dirty="0"/>
              <a:t> the representation type as the data abstraction?</a:t>
            </a:r>
          </a:p>
          <a:p>
            <a:r>
              <a:rPr lang="en-US" b="1" dirty="0">
                <a:solidFill>
                  <a:schemeClr val="accent2"/>
                </a:solidFill>
              </a:rPr>
              <a:t>A:</a:t>
            </a:r>
            <a:r>
              <a:rPr lang="en-US" dirty="0">
                <a:solidFill>
                  <a:schemeClr val="accent2"/>
                </a:solidFill>
              </a:rPr>
              <a:t>  Abstraction function</a:t>
            </a:r>
          </a:p>
          <a:p>
            <a:endParaRPr lang="en-US" dirty="0"/>
          </a:p>
          <a:p>
            <a:r>
              <a:rPr lang="en-US" b="1" dirty="0"/>
              <a:t>Q:</a:t>
            </a:r>
            <a:r>
              <a:rPr lang="en-US" dirty="0"/>
              <a:t>  How to determine which values of representation type are </a:t>
            </a:r>
            <a:r>
              <a:rPr lang="en-US" dirty="0">
                <a:solidFill>
                  <a:schemeClr val="accent1"/>
                </a:solidFill>
              </a:rPr>
              <a:t>meaningful</a:t>
            </a:r>
            <a:r>
              <a:rPr lang="en-US" dirty="0"/>
              <a:t>?</a:t>
            </a:r>
          </a:p>
          <a:p>
            <a:r>
              <a:rPr lang="en-US" b="1" dirty="0">
                <a:solidFill>
                  <a:srgbClr val="C0504D"/>
                </a:solidFill>
              </a:rPr>
              <a:t>A:</a:t>
            </a:r>
            <a:r>
              <a:rPr lang="en-US" dirty="0">
                <a:solidFill>
                  <a:srgbClr val="C0504D"/>
                </a:solidFill>
              </a:rPr>
              <a:t>  Representation invariant</a:t>
            </a:r>
          </a:p>
        </p:txBody>
      </p:sp>
    </p:spTree>
    <p:extLst>
      <p:ext uri="{BB962C8B-B14F-4D97-AF65-F5344CB8AC3E}">
        <p14:creationId xmlns:p14="http://schemas.microsoft.com/office/powerpoint/2010/main" val="42701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F8A323-8BF3-0B44-B8D7-0516F517B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Functions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BF8A0C-2A46-8F4B-866D-EF19B0843E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618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CB0FE4-A03B-8244-A8AD-03946DD41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 Question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8EE924-1595-BC46-81AD-0D8DDAEDC3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53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function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245636" y="2700458"/>
            <a:ext cx="6597250" cy="786927"/>
            <a:chOff x="1300235" y="4252167"/>
            <a:chExt cx="6597250" cy="786927"/>
          </a:xfrm>
        </p:grpSpPr>
        <p:grpSp>
          <p:nvGrpSpPr>
            <p:cNvPr id="8" name="Group 7"/>
            <p:cNvGrpSpPr/>
            <p:nvPr/>
          </p:nvGrpSpPr>
          <p:grpSpPr>
            <a:xfrm>
              <a:off x="3282286" y="4252167"/>
              <a:ext cx="2194975" cy="786927"/>
              <a:chOff x="1960291" y="4680145"/>
              <a:chExt cx="2194975" cy="786927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6" name="Oval 5"/>
              <p:cNvSpPr/>
              <p:nvPr/>
            </p:nvSpPr>
            <p:spPr>
              <a:xfrm>
                <a:off x="1960291" y="4680145"/>
                <a:ext cx="2194975" cy="786927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latin typeface="CronosPro-Regular"/>
                  <a:cs typeface="CronosPro-Regular"/>
                </a:endParaRPr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2167364" y="4873425"/>
                <a:ext cx="721672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ronosPro-Regular"/>
                    <a:cs typeface="CronosPro-Regular"/>
                  </a:rPr>
                  <a:t>{1,2}</a:t>
                </a: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3420334" y="4873425"/>
                <a:ext cx="526106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ronosPro-Regular"/>
                    <a:cs typeface="CronosPro-Regular"/>
                  </a:rPr>
                  <a:t>{7}</a:t>
                </a: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5539147" y="4348505"/>
              <a:ext cx="23583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ronosPro-Regular"/>
                  <a:cs typeface="CronosPro-Regular"/>
                </a:rPr>
                <a:t>abstract value:  set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300235" y="4416952"/>
              <a:ext cx="16097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ronosPro-Regular"/>
                  <a:cs typeface="CronosPro-Regular"/>
                </a:rPr>
                <a:t>client’s view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61461" y="4013077"/>
            <a:ext cx="8811703" cy="786927"/>
            <a:chOff x="416060" y="5564786"/>
            <a:chExt cx="8811703" cy="786927"/>
          </a:xfrm>
        </p:grpSpPr>
        <p:sp>
          <p:nvSpPr>
            <p:cNvPr id="10" name="Oval 9"/>
            <p:cNvSpPr/>
            <p:nvPr/>
          </p:nvSpPr>
          <p:spPr>
            <a:xfrm>
              <a:off x="3282286" y="5564786"/>
              <a:ext cx="2194975" cy="786927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CronosPro-Regular"/>
                <a:cs typeface="CronosPro-Regular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89359" y="5757529"/>
              <a:ext cx="7216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ronosPro-Regular"/>
                  <a:cs typeface="CronosPro-Regular"/>
                </a:rPr>
                <a:t>[1;2]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742329" y="5757529"/>
              <a:ext cx="5261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ronosPro-Regular"/>
                  <a:cs typeface="CronosPro-Regular"/>
                </a:rPr>
                <a:t>[7]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10781" y="5757529"/>
              <a:ext cx="7216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ronosPro-Regular"/>
                  <a:cs typeface="CronosPro-Regular"/>
                </a:rPr>
                <a:t>[2;1]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62977" y="5788754"/>
              <a:ext cx="36647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ronosPro-Regular"/>
                  <a:cs typeface="CronosPro-Regular"/>
                </a:rPr>
                <a:t>concrete value:  list (no dups)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16060" y="5765025"/>
              <a:ext cx="24913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ronosPro-Regular"/>
                  <a:cs typeface="CronosPro-Regular"/>
                </a:rPr>
                <a:t>implementer’s view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57200" y="3586235"/>
            <a:ext cx="8550760" cy="461665"/>
            <a:chOff x="732454" y="5137813"/>
            <a:chExt cx="8550760" cy="461665"/>
          </a:xfrm>
        </p:grpSpPr>
        <p:cxnSp>
          <p:nvCxnSpPr>
            <p:cNvPr id="25" name="Straight Connector 24"/>
            <p:cNvCxnSpPr>
              <a:cxnSpLocks/>
              <a:endCxn id="27" idx="3"/>
            </p:cNvCxnSpPr>
            <p:nvPr/>
          </p:nvCxnSpPr>
          <p:spPr>
            <a:xfrm>
              <a:off x="732454" y="5342689"/>
              <a:ext cx="8550760" cy="25957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6902434" y="5137813"/>
              <a:ext cx="238078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ronosPro-Regular"/>
                  <a:cs typeface="CronosPro-Regular"/>
                </a:rPr>
                <a:t>abstraction barrier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95596" y="3355403"/>
            <a:ext cx="1155187" cy="850417"/>
            <a:chOff x="3795596" y="3355403"/>
            <a:chExt cx="1155187" cy="850417"/>
          </a:xfrm>
        </p:grpSpPr>
        <p:cxnSp>
          <p:nvCxnSpPr>
            <p:cNvPr id="15" name="Straight Arrow Connector 14"/>
            <p:cNvCxnSpPr>
              <a:stCxn id="11" idx="0"/>
              <a:endCxn id="4" idx="2"/>
            </p:cNvCxnSpPr>
            <p:nvPr/>
          </p:nvCxnSpPr>
          <p:spPr>
            <a:xfrm flipV="1">
              <a:off x="3795596" y="3355403"/>
              <a:ext cx="0" cy="85041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4" idx="2"/>
            </p:cNvCxnSpPr>
            <p:nvPr/>
          </p:nvCxnSpPr>
          <p:spPr>
            <a:xfrm flipH="1" flipV="1">
              <a:off x="3795596" y="3355403"/>
              <a:ext cx="621422" cy="85041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2" idx="0"/>
              <a:endCxn id="5" idx="2"/>
            </p:cNvCxnSpPr>
            <p:nvPr/>
          </p:nvCxnSpPr>
          <p:spPr>
            <a:xfrm flipV="1">
              <a:off x="4950783" y="3355403"/>
              <a:ext cx="0" cy="85041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EDAF47D-86EA-6947-9699-0A97C2FC34E1}"/>
              </a:ext>
            </a:extLst>
          </p:cNvPr>
          <p:cNvSpPr txBox="1"/>
          <p:nvPr/>
        </p:nvSpPr>
        <p:spPr>
          <a:xfrm>
            <a:off x="1664501" y="6117628"/>
            <a:ext cx="5505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CronosPro-Regular"/>
                <a:cs typeface="CronosPro-Regular"/>
              </a:rPr>
              <a:t>the black arrows are the abstraction function</a:t>
            </a:r>
          </a:p>
        </p:txBody>
      </p:sp>
    </p:spTree>
    <p:extLst>
      <p:ext uri="{BB962C8B-B14F-4D97-AF65-F5344CB8AC3E}">
        <p14:creationId xmlns:p14="http://schemas.microsoft.com/office/powerpoint/2010/main" val="265563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DC20A2-3E30-B146-9865-597792CEE8C3}"/>
              </a:ext>
            </a:extLst>
          </p:cNvPr>
          <p:cNvSpPr txBox="1"/>
          <p:nvPr/>
        </p:nvSpPr>
        <p:spPr>
          <a:xfrm>
            <a:off x="637309" y="1856507"/>
            <a:ext cx="7980217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accent1"/>
                </a:solidFill>
                <a:latin typeface="CronosPro-Regular"/>
                <a:cs typeface="CronosPro-Regular"/>
              </a:rPr>
              <a:t>Abstraction function</a:t>
            </a:r>
          </a:p>
          <a:p>
            <a:pPr algn="ctr"/>
            <a:r>
              <a:rPr lang="en-US" sz="4400" dirty="0">
                <a:latin typeface="CronosPro-Regular"/>
                <a:cs typeface="CronosPro-Regular"/>
              </a:rPr>
              <a:t>maps </a:t>
            </a:r>
          </a:p>
          <a:p>
            <a:pPr algn="ctr"/>
            <a:r>
              <a:rPr lang="en-US" sz="4400" dirty="0">
                <a:latin typeface="CronosPro-Regular"/>
                <a:cs typeface="CronosPro-Regular"/>
              </a:rPr>
              <a:t>valid </a:t>
            </a:r>
            <a:r>
              <a:rPr lang="en-US" sz="4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ronosPro-Regular"/>
                <a:cs typeface="CronosPro-Regular"/>
              </a:rPr>
              <a:t>concrete values</a:t>
            </a:r>
          </a:p>
          <a:p>
            <a:pPr algn="ctr"/>
            <a:r>
              <a:rPr lang="en-US" sz="4400" dirty="0">
                <a:latin typeface="CronosPro-Regular"/>
                <a:cs typeface="CronosPro-Regular"/>
              </a:rPr>
              <a:t> to </a:t>
            </a:r>
          </a:p>
          <a:p>
            <a:pPr algn="ctr"/>
            <a:r>
              <a:rPr lang="en-US" sz="4400" dirty="0">
                <a:solidFill>
                  <a:srgbClr val="4A7EBB"/>
                </a:solidFill>
                <a:latin typeface="CronosPro-Regular"/>
                <a:cs typeface="CronosPro-Regular"/>
              </a:rPr>
              <a:t>abstract values</a:t>
            </a:r>
          </a:p>
        </p:txBody>
      </p:sp>
    </p:spTree>
    <p:extLst>
      <p:ext uri="{BB962C8B-B14F-4D97-AF65-F5344CB8AC3E}">
        <p14:creationId xmlns:p14="http://schemas.microsoft.com/office/powerpoint/2010/main" val="18283716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Documenting the AF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Above rep type in implementation you write:</a:t>
            </a:r>
          </a:p>
          <a:p>
            <a:pPr marL="457200" lvl="1" indent="0">
              <a:buNone/>
            </a:pPr>
            <a:r>
              <a:rPr lang="en-US" b="1" dirty="0">
                <a:latin typeface="Courier"/>
                <a:cs typeface="Courier"/>
              </a:rPr>
              <a:t>(* AF: </a:t>
            </a:r>
            <a:r>
              <a:rPr lang="en-US" b="1" i="1" dirty="0">
                <a:latin typeface="Courier"/>
                <a:cs typeface="Courier"/>
              </a:rPr>
              <a:t>comment *)</a:t>
            </a:r>
          </a:p>
          <a:p>
            <a:endParaRPr lang="en-US" dirty="0"/>
          </a:p>
          <a:p>
            <a:r>
              <a:rPr lang="en-US" dirty="0"/>
              <a:t>Write it </a:t>
            </a:r>
            <a:r>
              <a:rPr lang="en-US" dirty="0">
                <a:solidFill>
                  <a:schemeClr val="accent1"/>
                </a:solidFill>
              </a:rPr>
              <a:t>first</a:t>
            </a:r>
            <a:r>
              <a:rPr lang="en-US" dirty="0"/>
              <a:t> before implementing operations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353C5A-8CA6-F944-B36C-247C42C9A2D4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3174714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the AF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don’t</a:t>
            </a:r>
          </a:p>
          <a:p>
            <a:pPr lvl="1"/>
            <a:r>
              <a:rPr lang="en-US" dirty="0"/>
              <a:t>Abstract values are a mathematical idea not a programming reality</a:t>
            </a:r>
          </a:p>
          <a:p>
            <a:pPr lvl="1"/>
            <a:r>
              <a:rPr lang="en-US" dirty="0"/>
              <a:t>Would need to have an </a:t>
            </a:r>
            <a:r>
              <a:rPr lang="en-US" dirty="0" err="1"/>
              <a:t>OCaml</a:t>
            </a:r>
            <a:r>
              <a:rPr lang="en-US" dirty="0"/>
              <a:t> type for abstract values</a:t>
            </a:r>
          </a:p>
          <a:p>
            <a:pPr lvl="1"/>
            <a:r>
              <a:rPr lang="en-US" dirty="0"/>
              <a:t>If you had that type, you wouldn’t need whatever data abstraction you’re working on</a:t>
            </a:r>
          </a:p>
          <a:p>
            <a:r>
              <a:rPr lang="en-US" dirty="0"/>
              <a:t>But conversion to strings comes close</a:t>
            </a:r>
          </a:p>
        </p:txBody>
      </p:sp>
    </p:spTree>
    <p:extLst>
      <p:ext uri="{BB962C8B-B14F-4D97-AF65-F5344CB8AC3E}">
        <p14:creationId xmlns:p14="http://schemas.microsoft.com/office/powerpoint/2010/main" val="387255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Representation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Q:</a:t>
            </a:r>
            <a:r>
              <a:rPr lang="en-US" dirty="0"/>
              <a:t>  How to </a:t>
            </a:r>
            <a:r>
              <a:rPr lang="en-US" dirty="0">
                <a:solidFill>
                  <a:schemeClr val="accent1"/>
                </a:solidFill>
              </a:rPr>
              <a:t>interpret</a:t>
            </a:r>
            <a:r>
              <a:rPr lang="en-US" dirty="0"/>
              <a:t> the representation type as the data abstraction?</a:t>
            </a:r>
          </a:p>
          <a:p>
            <a:r>
              <a:rPr lang="en-US" b="1" dirty="0">
                <a:solidFill>
                  <a:schemeClr val="accent2"/>
                </a:solidFill>
              </a:rPr>
              <a:t>A:</a:t>
            </a:r>
            <a:r>
              <a:rPr lang="en-US" dirty="0">
                <a:solidFill>
                  <a:schemeClr val="accent2"/>
                </a:solidFill>
              </a:rPr>
              <a:t>  Abstraction function</a:t>
            </a:r>
          </a:p>
          <a:p>
            <a:endParaRPr lang="en-US" dirty="0"/>
          </a:p>
          <a:p>
            <a:r>
              <a:rPr lang="en-US" b="1" dirty="0"/>
              <a:t>Q:</a:t>
            </a:r>
            <a:r>
              <a:rPr lang="en-US" dirty="0"/>
              <a:t>  How to determine which values of representation type are </a:t>
            </a:r>
            <a:r>
              <a:rPr lang="en-US" dirty="0">
                <a:solidFill>
                  <a:schemeClr val="accent1"/>
                </a:solidFill>
              </a:rPr>
              <a:t>meaningful</a:t>
            </a:r>
            <a:r>
              <a:rPr lang="en-US" dirty="0"/>
              <a:t>?</a:t>
            </a:r>
          </a:p>
          <a:p>
            <a:r>
              <a:rPr lang="en-US" b="1" dirty="0">
                <a:solidFill>
                  <a:srgbClr val="C0504D"/>
                </a:solidFill>
              </a:rPr>
              <a:t>A:</a:t>
            </a:r>
            <a:r>
              <a:rPr lang="en-US" dirty="0">
                <a:solidFill>
                  <a:srgbClr val="C0504D"/>
                </a:solidFill>
              </a:rPr>
              <a:t>  Representation invariant</a:t>
            </a:r>
          </a:p>
        </p:txBody>
      </p:sp>
    </p:spTree>
    <p:extLst>
      <p:ext uri="{BB962C8B-B14F-4D97-AF65-F5344CB8AC3E}">
        <p14:creationId xmlns:p14="http://schemas.microsoft.com/office/powerpoint/2010/main" val="8897503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BC311E-ADEE-1444-AD10-15AD9FBE5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 Invariants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726A6F-D35A-1E4A-AF0C-365AD9B5AF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894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function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245636" y="2700458"/>
            <a:ext cx="6597250" cy="786927"/>
            <a:chOff x="1300235" y="4252167"/>
            <a:chExt cx="6597250" cy="786927"/>
          </a:xfrm>
        </p:grpSpPr>
        <p:grpSp>
          <p:nvGrpSpPr>
            <p:cNvPr id="8" name="Group 7"/>
            <p:cNvGrpSpPr/>
            <p:nvPr/>
          </p:nvGrpSpPr>
          <p:grpSpPr>
            <a:xfrm>
              <a:off x="3282286" y="4252167"/>
              <a:ext cx="2194975" cy="786927"/>
              <a:chOff x="1960291" y="4680145"/>
              <a:chExt cx="2194975" cy="786927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6" name="Oval 5"/>
              <p:cNvSpPr/>
              <p:nvPr/>
            </p:nvSpPr>
            <p:spPr>
              <a:xfrm>
                <a:off x="1960291" y="4680145"/>
                <a:ext cx="2194975" cy="786927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latin typeface="CronosPro-Regular"/>
                  <a:cs typeface="CronosPro-Regular"/>
                </a:endParaRPr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2167364" y="4873425"/>
                <a:ext cx="721672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ronosPro-Regular"/>
                    <a:cs typeface="CronosPro-Regular"/>
                  </a:rPr>
                  <a:t>{1,2}</a:t>
                </a: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3420334" y="4873425"/>
                <a:ext cx="526106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ronosPro-Regular"/>
                    <a:cs typeface="CronosPro-Regular"/>
                  </a:rPr>
                  <a:t>{7}</a:t>
                </a: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5539147" y="4348505"/>
              <a:ext cx="23583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ronosPro-Regular"/>
                  <a:cs typeface="CronosPro-Regular"/>
                </a:rPr>
                <a:t>abstract value:  set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300235" y="4416952"/>
              <a:ext cx="16097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ronosPro-Regular"/>
                  <a:cs typeface="CronosPro-Regular"/>
                </a:rPr>
                <a:t>client’s view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61461" y="4013077"/>
            <a:ext cx="8811703" cy="786927"/>
            <a:chOff x="416060" y="5564786"/>
            <a:chExt cx="8811703" cy="786927"/>
          </a:xfrm>
        </p:grpSpPr>
        <p:sp>
          <p:nvSpPr>
            <p:cNvPr id="10" name="Oval 9"/>
            <p:cNvSpPr/>
            <p:nvPr/>
          </p:nvSpPr>
          <p:spPr>
            <a:xfrm>
              <a:off x="3282286" y="5564786"/>
              <a:ext cx="2194975" cy="786927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CronosPro-Regular"/>
                <a:cs typeface="CronosPro-Regular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89359" y="5757529"/>
              <a:ext cx="7216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ronosPro-Regular"/>
                  <a:cs typeface="CronosPro-Regular"/>
                </a:rPr>
                <a:t>[1;2]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742329" y="5757529"/>
              <a:ext cx="5261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ronosPro-Regular"/>
                  <a:cs typeface="CronosPro-Regular"/>
                </a:rPr>
                <a:t>[7]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10781" y="5757529"/>
              <a:ext cx="7216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ronosPro-Regular"/>
                  <a:cs typeface="CronosPro-Regular"/>
                </a:rPr>
                <a:t>[2;1]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62977" y="5788754"/>
              <a:ext cx="36647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ronosPro-Regular"/>
                  <a:cs typeface="CronosPro-Regular"/>
                </a:rPr>
                <a:t>concrete value:  list (</a:t>
              </a:r>
              <a:r>
                <a:rPr lang="en-US" sz="2400" dirty="0">
                  <a:solidFill>
                    <a:schemeClr val="accent6"/>
                  </a:solidFill>
                  <a:latin typeface="CronosPro-Regular"/>
                  <a:cs typeface="CronosPro-Regular"/>
                </a:rPr>
                <a:t>no dups</a:t>
              </a:r>
              <a:r>
                <a:rPr lang="en-US" sz="2400" dirty="0">
                  <a:latin typeface="CronosPro-Regular"/>
                  <a:cs typeface="CronosPro-Regular"/>
                </a:rPr>
                <a:t>)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16060" y="5765025"/>
              <a:ext cx="24913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ronosPro-Regular"/>
                  <a:cs typeface="CronosPro-Regular"/>
                </a:rPr>
                <a:t>implementer’s view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57200" y="3586235"/>
            <a:ext cx="8550760" cy="461665"/>
            <a:chOff x="732454" y="5137813"/>
            <a:chExt cx="8550760" cy="461665"/>
          </a:xfrm>
        </p:grpSpPr>
        <p:cxnSp>
          <p:nvCxnSpPr>
            <p:cNvPr id="25" name="Straight Connector 24"/>
            <p:cNvCxnSpPr>
              <a:cxnSpLocks/>
              <a:endCxn id="27" idx="3"/>
            </p:cNvCxnSpPr>
            <p:nvPr/>
          </p:nvCxnSpPr>
          <p:spPr>
            <a:xfrm>
              <a:off x="732454" y="5342689"/>
              <a:ext cx="8550760" cy="25957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6902434" y="5137813"/>
              <a:ext cx="238078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ronosPro-Regular"/>
                  <a:cs typeface="CronosPro-Regular"/>
                </a:rPr>
                <a:t>abstraction barrier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95596" y="3355403"/>
            <a:ext cx="1155187" cy="850417"/>
            <a:chOff x="3795596" y="3355403"/>
            <a:chExt cx="1155187" cy="850417"/>
          </a:xfrm>
        </p:grpSpPr>
        <p:cxnSp>
          <p:nvCxnSpPr>
            <p:cNvPr id="15" name="Straight Arrow Connector 14"/>
            <p:cNvCxnSpPr>
              <a:stCxn id="11" idx="0"/>
              <a:endCxn id="4" idx="2"/>
            </p:cNvCxnSpPr>
            <p:nvPr/>
          </p:nvCxnSpPr>
          <p:spPr>
            <a:xfrm flipV="1">
              <a:off x="3795596" y="3355403"/>
              <a:ext cx="0" cy="85041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4" idx="2"/>
            </p:cNvCxnSpPr>
            <p:nvPr/>
          </p:nvCxnSpPr>
          <p:spPr>
            <a:xfrm flipH="1" flipV="1">
              <a:off x="3795596" y="3355403"/>
              <a:ext cx="621422" cy="85041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2" idx="0"/>
              <a:endCxn id="5" idx="2"/>
            </p:cNvCxnSpPr>
            <p:nvPr/>
          </p:nvCxnSpPr>
          <p:spPr>
            <a:xfrm flipV="1">
              <a:off x="4950783" y="3355403"/>
              <a:ext cx="0" cy="85041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21551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 invariant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245636" y="2700458"/>
            <a:ext cx="6597250" cy="786927"/>
            <a:chOff x="1300235" y="4252167"/>
            <a:chExt cx="6597250" cy="786927"/>
          </a:xfrm>
        </p:grpSpPr>
        <p:grpSp>
          <p:nvGrpSpPr>
            <p:cNvPr id="8" name="Group 7"/>
            <p:cNvGrpSpPr/>
            <p:nvPr/>
          </p:nvGrpSpPr>
          <p:grpSpPr>
            <a:xfrm>
              <a:off x="3282286" y="4252167"/>
              <a:ext cx="2194975" cy="786927"/>
              <a:chOff x="1960291" y="4680145"/>
              <a:chExt cx="2194975" cy="786927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6" name="Oval 5"/>
              <p:cNvSpPr/>
              <p:nvPr/>
            </p:nvSpPr>
            <p:spPr>
              <a:xfrm>
                <a:off x="1960291" y="4680145"/>
                <a:ext cx="2194975" cy="786927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latin typeface="CronosPro-Regular"/>
                  <a:cs typeface="CronosPro-Regular"/>
                </a:endParaRPr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2167364" y="4873425"/>
                <a:ext cx="721672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ronosPro-Regular"/>
                    <a:cs typeface="CronosPro-Regular"/>
                  </a:rPr>
                  <a:t>{1,2}</a:t>
                </a: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3420334" y="4873425"/>
                <a:ext cx="526106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ronosPro-Regular"/>
                    <a:cs typeface="CronosPro-Regular"/>
                  </a:rPr>
                  <a:t>{7}</a:t>
                </a: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5539147" y="4348505"/>
              <a:ext cx="23583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ronosPro-Regular"/>
                  <a:cs typeface="CronosPro-Regular"/>
                </a:rPr>
                <a:t>abstract value:  set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300235" y="4416952"/>
              <a:ext cx="16097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ronosPro-Regular"/>
                  <a:cs typeface="CronosPro-Regular"/>
                </a:rPr>
                <a:t>client’s view</a:t>
              </a:r>
            </a:p>
          </p:txBody>
        </p:sp>
      </p:grpSp>
      <p:sp>
        <p:nvSpPr>
          <p:cNvPr id="10" name="Oval 9"/>
          <p:cNvSpPr/>
          <p:nvPr/>
        </p:nvSpPr>
        <p:spPr>
          <a:xfrm>
            <a:off x="2948141" y="3973142"/>
            <a:ext cx="2560237" cy="212285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CronosPro-Regular"/>
              <a:cs typeface="CronosPro-Regular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34760" y="4205820"/>
            <a:ext cx="721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ronosPro-Regular"/>
                <a:cs typeface="CronosPro-Regular"/>
              </a:rPr>
              <a:t>[1;2]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87730" y="4205820"/>
            <a:ext cx="526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ronosPro-Regular"/>
                <a:cs typeface="CronosPro-Regular"/>
              </a:rPr>
              <a:t>[7]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56182" y="4205820"/>
            <a:ext cx="721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ronosPro-Regular"/>
                <a:cs typeface="CronosPro-Regular"/>
              </a:rPr>
              <a:t>[2;1]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03670" y="4096604"/>
            <a:ext cx="26933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ronosPro-Regular"/>
                <a:cs typeface="CronosPro-Regular"/>
              </a:rPr>
              <a:t>valid concrete values:</a:t>
            </a:r>
            <a:br>
              <a:rPr lang="en-US" sz="2400" dirty="0">
                <a:latin typeface="CronosPro-Regular"/>
                <a:cs typeface="CronosPro-Regular"/>
              </a:rPr>
            </a:br>
            <a:r>
              <a:rPr lang="en-US" sz="2400" dirty="0">
                <a:latin typeface="CronosPro-Regular"/>
                <a:cs typeface="CronosPro-Regular"/>
              </a:rPr>
              <a:t>satisfy rep. invariant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61461" y="4213316"/>
            <a:ext cx="2491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ronosPro-Regular"/>
                <a:cs typeface="CronosPro-Regular"/>
              </a:rPr>
              <a:t>implementer’s view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457200" y="3586235"/>
            <a:ext cx="8550760" cy="461665"/>
            <a:chOff x="732454" y="5137813"/>
            <a:chExt cx="8550760" cy="461665"/>
          </a:xfrm>
        </p:grpSpPr>
        <p:cxnSp>
          <p:nvCxnSpPr>
            <p:cNvPr id="25" name="Straight Connector 24"/>
            <p:cNvCxnSpPr>
              <a:cxnSpLocks/>
              <a:endCxn id="27" idx="3"/>
            </p:cNvCxnSpPr>
            <p:nvPr/>
          </p:nvCxnSpPr>
          <p:spPr>
            <a:xfrm>
              <a:off x="732454" y="5342689"/>
              <a:ext cx="8550760" cy="25957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6902434" y="5137813"/>
              <a:ext cx="238078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ronosPro-Regular"/>
                  <a:cs typeface="CronosPro-Regular"/>
                </a:rPr>
                <a:t>abstraction barrier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95596" y="3355403"/>
            <a:ext cx="1155187" cy="850417"/>
            <a:chOff x="3795596" y="3355403"/>
            <a:chExt cx="1155187" cy="850417"/>
          </a:xfrm>
        </p:grpSpPr>
        <p:cxnSp>
          <p:nvCxnSpPr>
            <p:cNvPr id="15" name="Straight Arrow Connector 14"/>
            <p:cNvCxnSpPr>
              <a:stCxn id="11" idx="0"/>
              <a:endCxn id="4" idx="2"/>
            </p:cNvCxnSpPr>
            <p:nvPr/>
          </p:nvCxnSpPr>
          <p:spPr>
            <a:xfrm flipV="1">
              <a:off x="3795596" y="3355403"/>
              <a:ext cx="0" cy="85041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4" idx="2"/>
            </p:cNvCxnSpPr>
            <p:nvPr/>
          </p:nvCxnSpPr>
          <p:spPr>
            <a:xfrm flipH="1" flipV="1">
              <a:off x="3795596" y="3355403"/>
              <a:ext cx="621422" cy="85041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2" idx="0"/>
              <a:endCxn id="5" idx="2"/>
            </p:cNvCxnSpPr>
            <p:nvPr/>
          </p:nvCxnSpPr>
          <p:spPr>
            <a:xfrm flipV="1">
              <a:off x="4950783" y="3355403"/>
              <a:ext cx="0" cy="85041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AE797D5-F424-5A48-9A1F-7802E93D97B5}"/>
              </a:ext>
            </a:extLst>
          </p:cNvPr>
          <p:cNvCxnSpPr>
            <a:cxnSpLocks/>
            <a:stCxn id="10" idx="2"/>
            <a:endCxn id="10" idx="6"/>
          </p:cNvCxnSpPr>
          <p:nvPr/>
        </p:nvCxnSpPr>
        <p:spPr>
          <a:xfrm>
            <a:off x="2948141" y="5034571"/>
            <a:ext cx="2560237" cy="0"/>
          </a:xfrm>
          <a:prstGeom prst="line">
            <a:avLst/>
          </a:prstGeom>
          <a:ln w="50800" cmpd="sng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541FF06-A31B-FC42-AC63-4B34FDFB9E20}"/>
              </a:ext>
            </a:extLst>
          </p:cNvPr>
          <p:cNvSpPr txBox="1"/>
          <p:nvPr/>
        </p:nvSpPr>
        <p:spPr>
          <a:xfrm>
            <a:off x="3334510" y="5114453"/>
            <a:ext cx="917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ronosPro-Regular"/>
                <a:cs typeface="CronosPro-Regular"/>
              </a:rPr>
              <a:t>[1;2;1]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D7158D-5EA0-FD4F-A2C4-115C426521B4}"/>
              </a:ext>
            </a:extLst>
          </p:cNvPr>
          <p:cNvSpPr txBox="1"/>
          <p:nvPr/>
        </p:nvSpPr>
        <p:spPr>
          <a:xfrm>
            <a:off x="4405786" y="5114453"/>
            <a:ext cx="721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ronosPro-Regular"/>
                <a:cs typeface="CronosPro-Regular"/>
              </a:rPr>
              <a:t>[3;3]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4817463-9774-C044-A1D7-5741C76EA834}"/>
              </a:ext>
            </a:extLst>
          </p:cNvPr>
          <p:cNvSpPr txBox="1"/>
          <p:nvPr/>
        </p:nvSpPr>
        <p:spPr>
          <a:xfrm>
            <a:off x="5479214" y="5345285"/>
            <a:ext cx="33986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ronosPro-Regular"/>
                <a:cs typeface="CronosPro-Regular"/>
              </a:rPr>
              <a:t>invalid concrete values:</a:t>
            </a:r>
            <a:br>
              <a:rPr lang="en-US" sz="2400" dirty="0">
                <a:latin typeface="CronosPro-Regular"/>
                <a:cs typeface="CronosPro-Regular"/>
              </a:rPr>
            </a:br>
            <a:r>
              <a:rPr lang="en-US" sz="2400" dirty="0">
                <a:latin typeface="CronosPro-Regular"/>
                <a:cs typeface="CronosPro-Regular"/>
              </a:rPr>
              <a:t>do not satisfy rep. invariant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355C936-7334-4D43-884D-016360198DFE}"/>
              </a:ext>
            </a:extLst>
          </p:cNvPr>
          <p:cNvSpPr txBox="1"/>
          <p:nvPr/>
        </p:nvSpPr>
        <p:spPr>
          <a:xfrm>
            <a:off x="1783914" y="6304226"/>
            <a:ext cx="52437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  <a:latin typeface="CronosPro-Regular"/>
                <a:cs typeface="CronosPro-Regular"/>
              </a:rPr>
              <a:t>the thick red line is the rep. invariant</a:t>
            </a:r>
          </a:p>
        </p:txBody>
      </p:sp>
    </p:spTree>
    <p:extLst>
      <p:ext uri="{BB962C8B-B14F-4D97-AF65-F5344CB8AC3E}">
        <p14:creationId xmlns:p14="http://schemas.microsoft.com/office/powerpoint/2010/main" val="308417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0" grpId="0"/>
      <p:bldP spid="3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DC20A2-3E30-B146-9865-597792CEE8C3}"/>
              </a:ext>
            </a:extLst>
          </p:cNvPr>
          <p:cNvSpPr txBox="1"/>
          <p:nvPr/>
        </p:nvSpPr>
        <p:spPr>
          <a:xfrm>
            <a:off x="637309" y="1856507"/>
            <a:ext cx="7980217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accent1"/>
                </a:solidFill>
                <a:latin typeface="CronosPro-Regular"/>
                <a:cs typeface="CronosPro-Regular"/>
              </a:rPr>
              <a:t>Rep. invariant</a:t>
            </a:r>
          </a:p>
          <a:p>
            <a:pPr algn="ctr"/>
            <a:r>
              <a:rPr lang="en-US" sz="4400" dirty="0">
                <a:latin typeface="CronosPro-Regular"/>
                <a:cs typeface="CronosPro-Regular"/>
              </a:rPr>
              <a:t>distinguishes </a:t>
            </a:r>
          </a:p>
          <a:p>
            <a:pPr algn="ctr"/>
            <a:r>
              <a:rPr lang="en-US" sz="4400" dirty="0">
                <a:latin typeface="CronosPro-Regular"/>
                <a:cs typeface="CronosPro-Regular"/>
              </a:rPr>
              <a:t>valid </a:t>
            </a:r>
            <a:r>
              <a:rPr lang="en-US" sz="4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ronosPro-Regular"/>
                <a:cs typeface="CronosPro-Regular"/>
              </a:rPr>
              <a:t>concrete values</a:t>
            </a:r>
          </a:p>
          <a:p>
            <a:pPr algn="ctr"/>
            <a:r>
              <a:rPr lang="en-US" sz="4400" dirty="0">
                <a:latin typeface="CronosPro-Regular"/>
                <a:cs typeface="CronosPro-Regular"/>
              </a:rPr>
              <a:t> from </a:t>
            </a:r>
          </a:p>
          <a:p>
            <a:pPr algn="ctr"/>
            <a:r>
              <a:rPr lang="en-US" sz="4400" dirty="0">
                <a:latin typeface="CronosPro-Regular"/>
                <a:cs typeface="CronosPro-Regular"/>
              </a:rPr>
              <a:t>invalid </a:t>
            </a:r>
            <a:r>
              <a:rPr lang="en-US" sz="4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ronosPro-Regular"/>
                <a:cs typeface="CronosPro-Regular"/>
              </a:rPr>
              <a:t>concrete values</a:t>
            </a:r>
          </a:p>
          <a:p>
            <a:pPr algn="ctr"/>
            <a:endParaRPr lang="en-US" sz="4400" dirty="0">
              <a:latin typeface="CronosPro-Regular"/>
              <a:cs typeface="CronosPr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4840696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Documenting the 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Above rep type in implementation you write:</a:t>
            </a:r>
          </a:p>
          <a:p>
            <a:pPr marL="457200" lvl="1" indent="0">
              <a:buNone/>
            </a:pPr>
            <a:r>
              <a:rPr lang="en-US" b="1" dirty="0">
                <a:latin typeface="Courier"/>
                <a:cs typeface="Courier"/>
              </a:rPr>
              <a:t>(* RI: </a:t>
            </a:r>
            <a:r>
              <a:rPr lang="en-US" b="1" i="1" dirty="0">
                <a:latin typeface="Courier"/>
                <a:cs typeface="Courier"/>
              </a:rPr>
              <a:t>comment *)</a:t>
            </a:r>
          </a:p>
          <a:p>
            <a:endParaRPr lang="en-US" dirty="0"/>
          </a:p>
          <a:p>
            <a:r>
              <a:rPr lang="en-US" dirty="0"/>
              <a:t>Write it </a:t>
            </a:r>
            <a:r>
              <a:rPr lang="en-US" dirty="0">
                <a:solidFill>
                  <a:schemeClr val="accent1"/>
                </a:solidFill>
              </a:rPr>
              <a:t>first</a:t>
            </a:r>
            <a:r>
              <a:rPr lang="en-US" dirty="0"/>
              <a:t> before implementing operations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862FB4-F75B-8A4A-A1AD-F05025C75983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14632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EEC543-DC61-984F-99C1-A7995548BA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4720" y="1478598"/>
            <a:ext cx="4551680" cy="455168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257A15-4E8F-8742-8C1A-CC57A726F6EB}"/>
              </a:ext>
            </a:extLst>
          </p:cNvPr>
          <p:cNvSpPr txBox="1"/>
          <p:nvPr/>
        </p:nvSpPr>
        <p:spPr>
          <a:xfrm>
            <a:off x="6502400" y="2288759"/>
            <a:ext cx="2313454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600" dirty="0">
                <a:latin typeface="Cronos Pro" panose="020C0502030403020304" pitchFamily="34" charset="77"/>
                <a:cs typeface="CronosPro-Regular"/>
              </a:rPr>
              <a:t>☑️</a:t>
            </a:r>
          </a:p>
        </p:txBody>
      </p:sp>
    </p:spTree>
    <p:extLst>
      <p:ext uri="{BB962C8B-B14F-4D97-AF65-F5344CB8AC3E}">
        <p14:creationId xmlns:p14="http://schemas.microsoft.com/office/powerpoint/2010/main" val="4149549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DC20A2-3E30-B146-9865-597792CEE8C3}"/>
              </a:ext>
            </a:extLst>
          </p:cNvPr>
          <p:cNvSpPr txBox="1"/>
          <p:nvPr/>
        </p:nvSpPr>
        <p:spPr>
          <a:xfrm>
            <a:off x="637309" y="1856507"/>
            <a:ext cx="7980217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accent1"/>
                </a:solidFill>
                <a:latin typeface="CronosPro-Regular"/>
                <a:cs typeface="CronosPro-Regular"/>
              </a:rPr>
              <a:t>Rep. invariant</a:t>
            </a:r>
          </a:p>
          <a:p>
            <a:pPr algn="ctr"/>
            <a:r>
              <a:rPr lang="en-US" sz="4400" dirty="0">
                <a:latin typeface="CronosPro-Regular"/>
                <a:cs typeface="CronosPro-Regular"/>
              </a:rPr>
              <a:t>implicitly part of </a:t>
            </a:r>
          </a:p>
          <a:p>
            <a:pPr algn="ctr"/>
            <a:r>
              <a:rPr lang="en-US" sz="4400" dirty="0">
                <a:latin typeface="CronosPro-Regular"/>
                <a:cs typeface="CronosPro-Regular"/>
              </a:rPr>
              <a:t>every </a:t>
            </a:r>
            <a:r>
              <a:rPr lang="en-US" sz="4400" dirty="0">
                <a:solidFill>
                  <a:schemeClr val="accent3"/>
                </a:solidFill>
                <a:latin typeface="CronosPro-Regular"/>
                <a:cs typeface="CronosPro-Regular"/>
              </a:rPr>
              <a:t>precondition</a:t>
            </a:r>
            <a:r>
              <a:rPr lang="en-US" sz="4400" dirty="0">
                <a:latin typeface="CronosPro-Regular"/>
                <a:cs typeface="CronosPro-Regular"/>
              </a:rPr>
              <a:t> and </a:t>
            </a:r>
          </a:p>
          <a:p>
            <a:pPr algn="ctr"/>
            <a:r>
              <a:rPr lang="en-US" sz="4400" dirty="0">
                <a:latin typeface="CronosPro-Regular"/>
                <a:cs typeface="CronosPro-Regular"/>
              </a:rPr>
              <a:t>every </a:t>
            </a:r>
            <a:r>
              <a:rPr lang="en-US" sz="4400" dirty="0">
                <a:solidFill>
                  <a:schemeClr val="accent3"/>
                </a:solidFill>
                <a:latin typeface="CronosPro-Regular"/>
                <a:cs typeface="CronosPro-Regular"/>
              </a:rPr>
              <a:t>postcondition</a:t>
            </a:r>
            <a:r>
              <a:rPr lang="en-US" sz="4400" dirty="0">
                <a:latin typeface="CronosPro-Regular"/>
                <a:cs typeface="CronosPro-Regular"/>
              </a:rPr>
              <a:t> </a:t>
            </a:r>
          </a:p>
          <a:p>
            <a:pPr algn="ctr"/>
            <a:r>
              <a:rPr lang="en-US" sz="4400" dirty="0">
                <a:latin typeface="CronosPro-Regular"/>
                <a:cs typeface="CronosPro-Regular"/>
              </a:rPr>
              <a:t>in abstraction</a:t>
            </a:r>
            <a:endParaRPr lang="en-US" sz="4400" dirty="0">
              <a:solidFill>
                <a:schemeClr val="accent3">
                  <a:lumMod val="60000"/>
                  <a:lumOff val="40000"/>
                </a:schemeClr>
              </a:solidFill>
              <a:latin typeface="CronosPro-Regular"/>
              <a:cs typeface="CronosPro-Regular"/>
            </a:endParaRPr>
          </a:p>
          <a:p>
            <a:pPr algn="ctr"/>
            <a:endParaRPr lang="en-US" sz="4400" dirty="0">
              <a:latin typeface="CronosPro-Regular"/>
              <a:cs typeface="CronosPro-Regular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010D64-6238-EA49-8333-CEEDC5F7D5BC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1898040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Invariant may temporarily be violated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04225" y="1760433"/>
            <a:ext cx="157170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ronosPro-Regular"/>
                <a:cs typeface="CronosPro-Regular"/>
              </a:rPr>
              <a:t>concrete</a:t>
            </a:r>
          </a:p>
          <a:p>
            <a:r>
              <a:rPr lang="en-US" sz="3200" dirty="0">
                <a:latin typeface="CronosPro-Regular"/>
                <a:cs typeface="CronosPro-Regular"/>
              </a:rPr>
              <a:t>output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846462" y="3159125"/>
            <a:ext cx="868163" cy="0"/>
          </a:xfrm>
          <a:prstGeom prst="straightConnector1">
            <a:avLst/>
          </a:prstGeom>
          <a:ln w="76200">
            <a:solidFill>
              <a:schemeClr val="tx1"/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215262" y="3159125"/>
            <a:ext cx="868163" cy="0"/>
          </a:xfrm>
          <a:prstGeom prst="straightConnector1">
            <a:avLst/>
          </a:prstGeom>
          <a:ln w="76200">
            <a:solidFill>
              <a:schemeClr val="tx1"/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063875" y="2286000"/>
            <a:ext cx="2809875" cy="1905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ronosPro-Regular"/>
                <a:cs typeface="CronosPro-Regular"/>
              </a:rPr>
              <a:t>concrete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  <a:latin typeface="CronosPro-Regular"/>
                <a:cs typeface="CronosPro-Regular"/>
              </a:rPr>
              <a:t>operation</a:t>
            </a:r>
          </a:p>
        </p:txBody>
      </p:sp>
      <p:sp>
        <p:nvSpPr>
          <p:cNvPr id="11" name="Oval 10"/>
          <p:cNvSpPr/>
          <p:nvPr/>
        </p:nvSpPr>
        <p:spPr>
          <a:xfrm>
            <a:off x="1279050" y="3027970"/>
            <a:ext cx="262309" cy="26230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  <a:latin typeface="CronosPro-Regular"/>
              <a:cs typeface="CronosPro-Regular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271491" y="3027970"/>
            <a:ext cx="262309" cy="26230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  <a:latin typeface="CronosPro-Regular"/>
              <a:cs typeface="CronosPro-Regular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7316" y="1760433"/>
            <a:ext cx="157170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ronosPro-Regular"/>
                <a:cs typeface="CronosPro-Regular"/>
              </a:rPr>
              <a:t>concrete</a:t>
            </a:r>
          </a:p>
          <a:p>
            <a:r>
              <a:rPr lang="en-US" sz="3200" dirty="0">
                <a:latin typeface="CronosPro-Regular"/>
                <a:cs typeface="CronosPro-Regular"/>
              </a:rPr>
              <a:t>input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279050" y="5778500"/>
            <a:ext cx="1784825" cy="0"/>
          </a:xfrm>
          <a:prstGeom prst="line">
            <a:avLst/>
          </a:prstGeom>
          <a:ln w="76200">
            <a:solidFill>
              <a:schemeClr val="accent3"/>
            </a:solidFill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5873750" y="5794375"/>
            <a:ext cx="1784825" cy="9526"/>
          </a:xfrm>
          <a:prstGeom prst="line">
            <a:avLst/>
          </a:prstGeom>
          <a:ln w="76200">
            <a:solidFill>
              <a:schemeClr val="accent3"/>
            </a:solidFill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063875" y="5762625"/>
            <a:ext cx="2809875" cy="31750"/>
          </a:xfrm>
          <a:prstGeom prst="line">
            <a:avLst/>
          </a:prstGeom>
          <a:ln w="76200">
            <a:solidFill>
              <a:schemeClr val="accent2"/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42664" y="4976708"/>
            <a:ext cx="144447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ronosPro-Regular"/>
                <a:cs typeface="CronosPro-Regular"/>
              </a:rPr>
              <a:t>RI holds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873750" y="4976708"/>
            <a:ext cx="144447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ronosPro-Regular"/>
                <a:cs typeface="CronosPro-Regular"/>
              </a:rPr>
              <a:t>RI holds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876878" y="6018108"/>
            <a:ext cx="299687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ronosPro-Regular"/>
                <a:cs typeface="CronosPro-Regular"/>
              </a:rPr>
              <a:t>RI maybe violated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4CAF2D-AB7D-DF42-9BDC-18D3FF58E4DD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4897694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the 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/>
              <a:t>Idiom</a:t>
            </a:r>
            <a:r>
              <a:rPr lang="en-US" sz="2800" dirty="0"/>
              <a:t>:  </a:t>
            </a:r>
          </a:p>
          <a:p>
            <a:r>
              <a:rPr lang="en-US" sz="2800" dirty="0"/>
              <a:t>write </a:t>
            </a:r>
            <a:r>
              <a:rPr lang="en-US" sz="2800" dirty="0" err="1">
                <a:latin typeface="Courier" pitchFamily="2" charset="0"/>
              </a:rPr>
              <a:t>rep_ok</a:t>
            </a:r>
            <a:r>
              <a:rPr lang="en-US" sz="2800" dirty="0">
                <a:latin typeface="Courier" pitchFamily="2" charset="0"/>
              </a:rPr>
              <a:t> </a:t>
            </a:r>
            <a:r>
              <a:rPr lang="en-US" sz="2800" dirty="0"/>
              <a:t>function</a:t>
            </a:r>
          </a:p>
          <a:p>
            <a:r>
              <a:rPr lang="en-US" sz="2800" dirty="0"/>
              <a:t>call function on every input and output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>
                <a:latin typeface="Courier" pitchFamily="2" charset="0"/>
              </a:rPr>
              <a:t>let </a:t>
            </a:r>
            <a:r>
              <a:rPr lang="en-US" sz="2800" dirty="0" err="1">
                <a:latin typeface="Courier" pitchFamily="2" charset="0"/>
              </a:rPr>
              <a:t>rep_ok</a:t>
            </a:r>
            <a:r>
              <a:rPr lang="en-US" sz="2800" dirty="0">
                <a:latin typeface="Courier" pitchFamily="2" charset="0"/>
              </a:rPr>
              <a:t> (x : t) : t = </a:t>
            </a:r>
          </a:p>
          <a:p>
            <a:pPr marL="0" indent="0">
              <a:buNone/>
            </a:pPr>
            <a:r>
              <a:rPr lang="en-US" sz="2800" dirty="0">
                <a:latin typeface="Courier" pitchFamily="2" charset="0"/>
              </a:rPr>
              <a:t>  if (* check RI *) then t</a:t>
            </a:r>
          </a:p>
          <a:p>
            <a:pPr marL="0" indent="0">
              <a:buNone/>
            </a:pPr>
            <a:r>
              <a:rPr lang="en-US" sz="2800" dirty="0">
                <a:latin typeface="Courier" pitchFamily="2" charset="0"/>
              </a:rPr>
              <a:t>  else </a:t>
            </a:r>
            <a:r>
              <a:rPr lang="en-US" sz="2800" dirty="0" err="1">
                <a:latin typeface="Courier" pitchFamily="2" charset="0"/>
              </a:rPr>
              <a:t>failwith</a:t>
            </a:r>
            <a:r>
              <a:rPr lang="en-US" sz="2800" dirty="0">
                <a:latin typeface="Courier" pitchFamily="2" charset="0"/>
              </a:rPr>
              <a:t> “RI”</a:t>
            </a:r>
          </a:p>
          <a:p>
            <a:pPr marL="0" indent="0">
              <a:buNone/>
            </a:pPr>
            <a:endParaRPr lang="en-US" sz="28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accent6"/>
                </a:solidFill>
                <a:latin typeface="Cronos Pro" panose="020C0502030403020304" pitchFamily="34" charset="77"/>
              </a:rPr>
              <a:t>This saved a 3110 final project game tournament one year!</a:t>
            </a:r>
          </a:p>
          <a:p>
            <a:pPr marL="0" indent="0">
              <a:buNone/>
            </a:pPr>
            <a:r>
              <a:rPr lang="en-US" sz="2800" b="1" dirty="0">
                <a:latin typeface="Courier New"/>
                <a:cs typeface="Courier New"/>
              </a:rPr>
              <a:t>  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37892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8928"/>
          </a:xfrm>
        </p:spPr>
        <p:txBody>
          <a:bodyPr>
            <a:normAutofit lnSpcReduction="10000"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3200" dirty="0"/>
              <a:t>[last night] A2 due</a:t>
            </a:r>
          </a:p>
          <a:p>
            <a:pPr marL="342900" lvl="1" indent="-342900">
              <a:buFont typeface="Arial"/>
              <a:buChar char="•"/>
            </a:pPr>
            <a:r>
              <a:rPr lang="en-US" sz="3200" dirty="0"/>
              <a:t>[later today] A3 out</a:t>
            </a:r>
          </a:p>
          <a:p>
            <a:pPr marL="0" lvl="1" indent="0">
              <a:buNone/>
            </a:pPr>
            <a:endParaRPr lang="en-US" b="1" dirty="0"/>
          </a:p>
          <a:p>
            <a:pPr marL="0" lvl="1" indent="0">
              <a:buNone/>
            </a:pPr>
            <a:endParaRPr lang="en-US" b="1" dirty="0"/>
          </a:p>
          <a:p>
            <a:pPr marL="0" lvl="1" indent="0">
              <a:buNone/>
            </a:pPr>
            <a:endParaRPr lang="en-US" b="1" dirty="0"/>
          </a:p>
          <a:p>
            <a:pPr marL="0" lvl="1" indent="0">
              <a:buNone/>
            </a:pPr>
            <a:endParaRPr lang="en-US" b="1" dirty="0"/>
          </a:p>
          <a:p>
            <a:pPr marL="0" lvl="1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i="1" dirty="0"/>
              <a:t>This is invariant.</a:t>
            </a:r>
          </a:p>
          <a:p>
            <a:pPr marL="0" indent="0" algn="ctr">
              <a:buNone/>
            </a:pPr>
            <a:r>
              <a:rPr lang="en-US" sz="5100" b="1" dirty="0">
                <a:solidFill>
                  <a:srgbClr val="B31B1B"/>
                </a:solidFill>
                <a:latin typeface="Engravers MT"/>
                <a:cs typeface="Engravers MT"/>
                <a:sym typeface="Wingdings"/>
              </a:rPr>
              <a:t>THIS IS 3110</a:t>
            </a:r>
            <a:endParaRPr lang="en-US" sz="5100" b="1" dirty="0">
              <a:solidFill>
                <a:srgbClr val="B31B1B"/>
              </a:solidFill>
              <a:latin typeface="Engravers MT"/>
              <a:cs typeface="Engravers MT"/>
            </a:endParaRPr>
          </a:p>
        </p:txBody>
      </p:sp>
    </p:spTree>
    <p:extLst>
      <p:ext uri="{BB962C8B-B14F-4D97-AF65-F5344CB8AC3E}">
        <p14:creationId xmlns:p14="http://schemas.microsoft.com/office/powerpoint/2010/main" val="1171188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Previously in 3110:</a:t>
            </a:r>
          </a:p>
          <a:p>
            <a:r>
              <a:rPr lang="en-US" dirty="0" err="1"/>
              <a:t>OCaml</a:t>
            </a:r>
            <a:r>
              <a:rPr lang="en-US" dirty="0"/>
              <a:t> module system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Today:  </a:t>
            </a:r>
          </a:p>
          <a:p>
            <a:r>
              <a:rPr lang="en-US" dirty="0"/>
              <a:t>Abstract and specification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636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32AB22-D9C4-F347-8533-96AEB6D6C711}"/>
              </a:ext>
            </a:extLst>
          </p:cNvPr>
          <p:cNvSpPr txBox="1"/>
          <p:nvPr/>
        </p:nvSpPr>
        <p:spPr>
          <a:xfrm>
            <a:off x="997528" y="1413164"/>
            <a:ext cx="40446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chemeClr val="accent1"/>
                </a:solidFill>
                <a:latin typeface="CronosPro-Regular"/>
                <a:cs typeface="CronosPro-Regular"/>
              </a:rPr>
              <a:t>Abstraction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10FEBE-FA05-814F-8A1B-CD543367D289}"/>
              </a:ext>
            </a:extLst>
          </p:cNvPr>
          <p:cNvSpPr txBox="1"/>
          <p:nvPr/>
        </p:nvSpPr>
        <p:spPr>
          <a:xfrm>
            <a:off x="997528" y="3034146"/>
            <a:ext cx="76477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ronos Pro" panose="020C0502030403020304" pitchFamily="34" charset="77"/>
                <a:cs typeface="CronosPro-Regular"/>
              </a:rPr>
              <a:t>(verb)</a:t>
            </a:r>
          </a:p>
          <a:p>
            <a:r>
              <a:rPr lang="en-US" sz="2800" dirty="0">
                <a:latin typeface="Cronos Pro" panose="020C0502030403020304" pitchFamily="34" charset="77"/>
                <a:cs typeface="CronosPro-Regular"/>
              </a:rPr>
              <a:t>Forgetting information, so that different things can be treated as the same</a:t>
            </a:r>
          </a:p>
          <a:p>
            <a:endParaRPr lang="en-US" sz="2800" dirty="0">
              <a:latin typeface="Cronos Pro" panose="020C0502030403020304" pitchFamily="34" charset="77"/>
              <a:cs typeface="CronosPro-Regular"/>
            </a:endParaRP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ronos Pro" panose="020C0502030403020304" pitchFamily="34" charset="77"/>
                <a:cs typeface="CronosPro-Regular"/>
              </a:rPr>
              <a:t>(noun)</a:t>
            </a:r>
          </a:p>
          <a:p>
            <a:r>
              <a:rPr lang="en-US" sz="2800" dirty="0">
                <a:latin typeface="Cronos Pro" panose="020C0502030403020304" pitchFamily="34" charset="77"/>
                <a:cs typeface="CronosPro-Regular"/>
              </a:rPr>
              <a:t>Artifacts that result from that process</a:t>
            </a:r>
          </a:p>
        </p:txBody>
      </p:sp>
    </p:spTree>
    <p:extLst>
      <p:ext uri="{BB962C8B-B14F-4D97-AF65-F5344CB8AC3E}">
        <p14:creationId xmlns:p14="http://schemas.microsoft.com/office/powerpoint/2010/main" val="1479689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32AB22-D9C4-F347-8533-96AEB6D6C711}"/>
              </a:ext>
            </a:extLst>
          </p:cNvPr>
          <p:cNvSpPr txBox="1"/>
          <p:nvPr/>
        </p:nvSpPr>
        <p:spPr>
          <a:xfrm>
            <a:off x="997528" y="1413164"/>
            <a:ext cx="436369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chemeClr val="accent1"/>
                </a:solidFill>
                <a:latin typeface="CronosPro-Regular"/>
                <a:cs typeface="CronosPro-Regular"/>
              </a:rPr>
              <a:t>Specification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10FEBE-FA05-814F-8A1B-CD543367D289}"/>
              </a:ext>
            </a:extLst>
          </p:cNvPr>
          <p:cNvSpPr txBox="1"/>
          <p:nvPr/>
        </p:nvSpPr>
        <p:spPr>
          <a:xfrm>
            <a:off x="997528" y="3034146"/>
            <a:ext cx="76477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ronos Pro" panose="020C0502030403020304" pitchFamily="34" charset="77"/>
                <a:cs typeface="CronosPro-Regular"/>
              </a:rPr>
              <a:t>(noun)</a:t>
            </a:r>
          </a:p>
          <a:p>
            <a:r>
              <a:rPr lang="en-US" sz="2800" dirty="0">
                <a:latin typeface="Cronos Pro" panose="020C0502030403020304" pitchFamily="34" charset="77"/>
                <a:cs typeface="CronosPro-Regular"/>
              </a:rPr>
              <a:t>Intended behavior of abstraction</a:t>
            </a:r>
          </a:p>
          <a:p>
            <a:endParaRPr lang="en-US" sz="2800" dirty="0">
              <a:solidFill>
                <a:schemeClr val="bg1">
                  <a:lumMod val="50000"/>
                </a:schemeClr>
              </a:solidFill>
              <a:latin typeface="Cronos Pro" panose="020C0502030403020304" pitchFamily="34" charset="77"/>
              <a:cs typeface="CronosPro-Regular"/>
            </a:endParaRP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ronos Pro" panose="020C0502030403020304" pitchFamily="34" charset="77"/>
                <a:cs typeface="CronosPro-Regular"/>
              </a:rPr>
              <a:t>(verb)</a:t>
            </a:r>
          </a:p>
          <a:p>
            <a:r>
              <a:rPr lang="en-US" sz="2800" dirty="0">
                <a:latin typeface="Cronos Pro" panose="020C0502030403020304" pitchFamily="34" charset="77"/>
                <a:cs typeface="CronosPro-Regular"/>
              </a:rPr>
              <a:t>The act of creating such an artifact</a:t>
            </a:r>
          </a:p>
        </p:txBody>
      </p:sp>
    </p:spTree>
    <p:extLst>
      <p:ext uri="{BB962C8B-B14F-4D97-AF65-F5344CB8AC3E}">
        <p14:creationId xmlns:p14="http://schemas.microsoft.com/office/powerpoint/2010/main" val="1327763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Audience of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Clients</a:t>
            </a:r>
          </a:p>
          <a:p>
            <a:pPr lvl="1"/>
            <a:r>
              <a:rPr lang="en-US" dirty="0"/>
              <a:t>What they must guarantee (preconditions)</a:t>
            </a:r>
          </a:p>
          <a:p>
            <a:pPr lvl="1"/>
            <a:r>
              <a:rPr lang="en-US" dirty="0"/>
              <a:t>What they can assume (postconditions)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Implementers</a:t>
            </a:r>
          </a:p>
          <a:p>
            <a:pPr lvl="1"/>
            <a:r>
              <a:rPr lang="en-US" dirty="0"/>
              <a:t>What they can assume (preconditions)</a:t>
            </a:r>
          </a:p>
          <a:p>
            <a:pPr lvl="1"/>
            <a:r>
              <a:rPr lang="en-US" dirty="0"/>
              <a:t>What they must guarantee (postconditions)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55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Benefits of specifications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Locality:  </a:t>
            </a:r>
            <a:r>
              <a:rPr lang="en-US" dirty="0"/>
              <a:t>understand abstraction without needing to read implementation</a:t>
            </a:r>
          </a:p>
          <a:p>
            <a:pPr lvl="1"/>
            <a:endParaRPr lang="en-US" dirty="0"/>
          </a:p>
          <a:p>
            <a:r>
              <a:rPr lang="en-US" b="1" dirty="0"/>
              <a:t>Modifiability:  </a:t>
            </a:r>
            <a:r>
              <a:rPr lang="en-US" dirty="0"/>
              <a:t>change implementation without breaking client code</a:t>
            </a:r>
          </a:p>
          <a:p>
            <a:endParaRPr lang="en-US" dirty="0"/>
          </a:p>
          <a:p>
            <a:r>
              <a:rPr lang="en-US" b="1" dirty="0"/>
              <a:t>Accountability:  </a:t>
            </a:r>
            <a:r>
              <a:rPr lang="en-US" dirty="0"/>
              <a:t>clarify who is to blame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716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977079-DA95-184F-BA10-B3A978390ABA}"/>
              </a:ext>
            </a:extLst>
          </p:cNvPr>
          <p:cNvSpPr txBox="1"/>
          <p:nvPr/>
        </p:nvSpPr>
        <p:spPr>
          <a:xfrm>
            <a:off x="1413163" y="729833"/>
            <a:ext cx="6365845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dirty="0">
                <a:latin typeface="Cronos Pro" panose="020C0502030403020304" pitchFamily="34" charset="77"/>
                <a:cs typeface="CronosPro-Regular"/>
              </a:rPr>
              <a:t>Specifications </a:t>
            </a:r>
          </a:p>
          <a:p>
            <a:pPr algn="ctr"/>
            <a:r>
              <a:rPr lang="en-US" sz="8800" dirty="0">
                <a:latin typeface="Cronos Pro" panose="020C0502030403020304" pitchFamily="34" charset="77"/>
                <a:cs typeface="CronosPro-Regular"/>
              </a:rPr>
              <a:t>are contracts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E3EF80-15BC-2A4D-8E54-0D69A7783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131" y="3530600"/>
            <a:ext cx="33274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41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60000"/>
            <a:lumOff val="40000"/>
          </a:schemeClr>
        </a:solidFill>
        <a:ln>
          <a:noFill/>
        </a:ln>
        <a:effectLst/>
      </a:spPr>
      <a:bodyPr rtlCol="0" anchor="ctr"/>
      <a:lstStyle>
        <a:defPPr algn="ctr">
          <a:defRPr dirty="0" smtClean="0">
            <a:latin typeface="CronosPro-Regular"/>
            <a:cs typeface="CronosPro-Regular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prstDash val="dash"/>
          <a:headEnd type="none"/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>
            <a:latin typeface="CronosPro-Regular"/>
            <a:cs typeface="CronosPro-Regular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4499</TotalTime>
  <Words>1366</Words>
  <Application>Microsoft Macintosh PowerPoint</Application>
  <PresentationFormat>On-screen Show (4:3)</PresentationFormat>
  <Paragraphs>269</Paragraphs>
  <Slides>33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Arial</vt:lpstr>
      <vt:lpstr>Calibri</vt:lpstr>
      <vt:lpstr>Courier</vt:lpstr>
      <vt:lpstr>Courier New</vt:lpstr>
      <vt:lpstr>Courier-Bold</vt:lpstr>
      <vt:lpstr>Cronos Pro</vt:lpstr>
      <vt:lpstr>CronosPro-Regular</vt:lpstr>
      <vt:lpstr>Engravers MT</vt:lpstr>
      <vt:lpstr>Wingdings</vt:lpstr>
      <vt:lpstr>Office Theme</vt:lpstr>
      <vt:lpstr>PowerPoint Presentation</vt:lpstr>
      <vt:lpstr>Clicker Question 1</vt:lpstr>
      <vt:lpstr>PowerPoint Presentation</vt:lpstr>
      <vt:lpstr>Review</vt:lpstr>
      <vt:lpstr>PowerPoint Presentation</vt:lpstr>
      <vt:lpstr>PowerPoint Presentation</vt:lpstr>
      <vt:lpstr>Audience of specification</vt:lpstr>
      <vt:lpstr>Benefits of specifications</vt:lpstr>
      <vt:lpstr>PowerPoint Presentation</vt:lpstr>
      <vt:lpstr>Satisfaction</vt:lpstr>
      <vt:lpstr>What if spec is ambiguous?</vt:lpstr>
      <vt:lpstr>Specifying functions</vt:lpstr>
      <vt:lpstr>Template</vt:lpstr>
      <vt:lpstr>Barbara Liskov</vt:lpstr>
      <vt:lpstr>Data abstraction</vt:lpstr>
      <vt:lpstr>Specifying Data Abstractions</vt:lpstr>
      <vt:lpstr>Clicker Question 2</vt:lpstr>
      <vt:lpstr>Representation types</vt:lpstr>
      <vt:lpstr>Abstraction Functions</vt:lpstr>
      <vt:lpstr>Abstraction function</vt:lpstr>
      <vt:lpstr>PowerPoint Presentation</vt:lpstr>
      <vt:lpstr>Documenting the AF</vt:lpstr>
      <vt:lpstr>Implementing the AF</vt:lpstr>
      <vt:lpstr>Representation types</vt:lpstr>
      <vt:lpstr>Representation Invariants</vt:lpstr>
      <vt:lpstr>Abstraction function</vt:lpstr>
      <vt:lpstr>Representation invariant</vt:lpstr>
      <vt:lpstr>PowerPoint Presentation</vt:lpstr>
      <vt:lpstr>Documenting the RI</vt:lpstr>
      <vt:lpstr>PowerPoint Presentation</vt:lpstr>
      <vt:lpstr>Invariant may temporarily be violated</vt:lpstr>
      <vt:lpstr>Implementing the RI</vt:lpstr>
      <vt:lpstr>Upcoming events</vt:lpstr>
    </vt:vector>
  </TitlesOfParts>
  <Company>Cornell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3110</dc:title>
  <dc:creator>Michael Clarkson</dc:creator>
  <cp:lastModifiedBy>clarksmr@gmail.com</cp:lastModifiedBy>
  <cp:revision>468</cp:revision>
  <dcterms:created xsi:type="dcterms:W3CDTF">2014-08-25T19:49:24Z</dcterms:created>
  <dcterms:modified xsi:type="dcterms:W3CDTF">2019-09-25T16:04:07Z</dcterms:modified>
</cp:coreProperties>
</file>