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65" r:id="rId4"/>
    <p:sldId id="266" r:id="rId5"/>
    <p:sldId id="267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C58"/>
    <a:srgbClr val="C2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8905-4EB3-3F48-990F-1B6C3892205F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EED-FA26-AB4E-8BB0-FE19749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7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4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9f6c4b4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9f6c4b4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B1D-2CDD-CF44-93B1-657627E239FD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4ED574-22D8-C5F3-1497-AF5E9C3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-56" b="-56"/>
          <a:stretch>
            <a:fillRect/>
          </a:stretch>
        </p:blipFill>
        <p:spPr>
          <a:xfrm>
            <a:off x="-26525" y="0"/>
            <a:ext cx="9193852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1D059-0658-E54A-3286-783FE0C3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D995C-1FBE-8954-0673-5788CFEDF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917BA-B898-3019-F167-0E23D4F27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05E71-91A9-8D47-8A90-474ED27EF2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592" y="4747420"/>
            <a:ext cx="2349500" cy="30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0A5BD-E6A6-1AA1-C67A-AA26916D8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747420"/>
            <a:ext cx="1114061" cy="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328E2-9C5A-A66C-97DF-DA58EAA91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7595-65A9-0A2A-68EB-9E12AAE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210A4-3A9B-7C4D-19F9-5FFACE7FDE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54A45-94E3-9D4F-84DC-29D001EA2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8C837-9436-4B6B-2388-EEF9E17A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AF2B3-AAF2-32A3-3B45-A6D2517DC3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0582B-6E87-1B9F-8B7D-DD6577B8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43E8D-FB10-BFAD-52D9-8108041A4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D034-57CF-C6CB-EE89-D903A7C8B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012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2625"/>
            <a:ext cx="8229600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F8AE-DDFA-AC03-9601-4FC81AC1A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0EF3-71DE-44BF-C167-D7201E082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904A5-A65C-4250-14A4-B5535AD239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15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15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61B4-25A3-B192-03D4-2820424D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2881-3038-287F-45A8-B46C5503F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55A6-0E22-B3EA-6314-EBE2F276D2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2C53C-9900-ABA4-EE75-0F2B66AD1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2B87-F285-93FF-6C49-718753E367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80018-6C42-FA03-7447-FF07587F26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D166-5CBF-458F-E5FC-231BF53E32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846-C287-F085-39EB-45DD701F5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5253-99C1-2949-9506-C920A8E5F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C893B-B00A-3076-2627-8EF0863F6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44529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5176-890E-F04F-FCAA-F81990C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1A12-2349-9E69-3CED-C0A9B2F0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F40BD-EBE4-4A73-BF3E-879421A87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267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2496"/>
            <a:ext cx="4040188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267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2496"/>
            <a:ext cx="4041775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15D29-A769-AF17-0203-44817EE42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5D6F2-3F91-FEFC-50D9-EFC8C867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BF86-D5AF-E9B4-87E6-5752688B2B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ABB3-F728-9AE1-FE5A-18C611B41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7B01B-F5C0-00B0-73AA-784BA2E4A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2240D-905B-1BC7-7866-8E2F5A13C5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B1D-2CDD-CF44-93B1-657627E239FD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23/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23/xv6/book-riscv-rev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xv6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Abhishek Dubey</a:t>
            </a:r>
          </a:p>
          <a:p>
            <a:r>
              <a:rPr lang="en-US" dirty="0"/>
              <a:t>Shervin </a:t>
            </a:r>
            <a:r>
              <a:rPr lang="en-US" dirty="0" err="1"/>
              <a:t>Hajiamini</a:t>
            </a:r>
            <a:endParaRPr lang="en-US" dirty="0"/>
          </a:p>
          <a:p>
            <a:r>
              <a:rPr lang="en-US"/>
              <a:t>Andy Gokhale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6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xv6?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3B8DB-71AB-1398-461F-E4310CC2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7057"/>
            <a:ext cx="8229600" cy="3330039"/>
          </a:xfrm>
        </p:spPr>
        <p:txBody>
          <a:bodyPr>
            <a:normAutofit/>
          </a:bodyPr>
          <a:lstStyle/>
          <a:p>
            <a:r>
              <a:rPr lang="en-US" dirty="0"/>
              <a:t>Teaching-oriented operating system</a:t>
            </a:r>
          </a:p>
          <a:p>
            <a:r>
              <a:rPr lang="en-US" dirty="0"/>
              <a:t>Developed and used by MIT for teaching Operating Systems</a:t>
            </a:r>
          </a:p>
          <a:p>
            <a:pPr lvl="1"/>
            <a:r>
              <a:rPr lang="en-US" dirty="0"/>
              <a:t>Only ~5,000 source lines of code</a:t>
            </a:r>
          </a:p>
          <a:p>
            <a:pPr lvl="1"/>
            <a:r>
              <a:rPr lang="en-US" dirty="0"/>
              <a:t>Used at many other universities</a:t>
            </a:r>
          </a:p>
          <a:p>
            <a:pPr lvl="1"/>
            <a:r>
              <a:rPr lang="en-US" dirty="0"/>
              <a:t>Based on 6</a:t>
            </a:r>
            <a:r>
              <a:rPr lang="en-US" baseline="30000" dirty="0"/>
              <a:t>th</a:t>
            </a:r>
            <a:r>
              <a:rPr lang="en-US" dirty="0"/>
              <a:t> Edition of the real UNIX OS</a:t>
            </a:r>
          </a:p>
          <a:p>
            <a:pPr lvl="1"/>
            <a:r>
              <a:rPr lang="en-US" dirty="0"/>
              <a:t>Written primarily in C (with some assembly code)</a:t>
            </a:r>
          </a:p>
          <a:p>
            <a:r>
              <a:rPr lang="en-US" dirty="0"/>
              <a:t>Intuitive and easy-to-understand structure</a:t>
            </a:r>
          </a:p>
        </p:txBody>
      </p:sp>
    </p:spTree>
    <p:extLst>
      <p:ext uri="{BB962C8B-B14F-4D97-AF65-F5344CB8AC3E}">
        <p14:creationId xmlns:p14="http://schemas.microsoft.com/office/powerpoint/2010/main" val="7069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" dirty="0"/>
              <a:t>v6 Source Code Structure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3B8DB-71AB-1398-461F-E4310CC2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5476"/>
            <a:ext cx="7911193" cy="36403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Kernel:  </a:t>
            </a:r>
            <a:r>
              <a:rPr lang="en-US" b="1" dirty="0"/>
              <a:t>Located in the xv6 </a:t>
            </a:r>
            <a:r>
              <a:rPr lang="en-US" sz="19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kernel</a:t>
            </a:r>
            <a:r>
              <a:rPr lang="en-US" b="1" dirty="0"/>
              <a:t> directory</a:t>
            </a:r>
          </a:p>
          <a:p>
            <a:pPr lvl="1"/>
            <a:r>
              <a:rPr lang="en-US" dirty="0"/>
              <a:t>Implements the “brains” of the Operating System</a:t>
            </a:r>
          </a:p>
          <a:p>
            <a:pPr lvl="1"/>
            <a:r>
              <a:rPr lang="en-US" dirty="0"/>
              <a:t>Exposes a small set of functionality available to user programs via “system calls”</a:t>
            </a:r>
          </a:p>
          <a:p>
            <a:r>
              <a:rPr lang="en-US" dirty="0" err="1"/>
              <a:t>Userspace</a:t>
            </a:r>
            <a:r>
              <a:rPr lang="en-US" dirty="0"/>
              <a:t> Library: </a:t>
            </a:r>
            <a:r>
              <a:rPr lang="en-US" b="1" dirty="0"/>
              <a:t>Generated automatically from </a:t>
            </a:r>
            <a:r>
              <a:rPr lang="en-US" sz="19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user/</a:t>
            </a:r>
            <a:r>
              <a:rPr lang="en-US" sz="1900" b="1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usys.pl</a:t>
            </a:r>
            <a:endParaRPr lang="en-US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/>
              <a:t>Wraps kernel system calls to make them easily accessible from user programs</a:t>
            </a:r>
          </a:p>
          <a:p>
            <a:pPr lvl="1"/>
            <a:r>
              <a:rPr lang="en-US" dirty="0"/>
              <a:t>Similar to the C Standard Library</a:t>
            </a:r>
          </a:p>
          <a:p>
            <a:r>
              <a:rPr lang="en-US" dirty="0" err="1"/>
              <a:t>Userspace</a:t>
            </a:r>
            <a:r>
              <a:rPr lang="en-US" dirty="0"/>
              <a:t> Programs: </a:t>
            </a:r>
            <a:r>
              <a:rPr lang="en-US" b="1" dirty="0"/>
              <a:t>Located in the xv6 </a:t>
            </a:r>
            <a:r>
              <a:rPr lang="en-US" sz="1900" b="1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b="1" dirty="0"/>
              <a:t> directory</a:t>
            </a:r>
          </a:p>
          <a:p>
            <a:pPr lvl="1"/>
            <a:r>
              <a:rPr lang="en-US" dirty="0"/>
              <a:t>User applications available for execution on the xv6 installation</a:t>
            </a:r>
          </a:p>
          <a:p>
            <a:pPr lvl="1"/>
            <a:r>
              <a:rPr lang="en-US" dirty="0"/>
              <a:t>Examples: ls, echo, cat, </a:t>
            </a:r>
            <a:r>
              <a:rPr lang="en-US" dirty="0" err="1"/>
              <a:t>mkdir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843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Running xv6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3B8DB-71AB-1398-461F-E4310CC2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909"/>
            <a:ext cx="8409214" cy="3624943"/>
          </a:xfrm>
        </p:spPr>
        <p:txBody>
          <a:bodyPr>
            <a:normAutofit/>
          </a:bodyPr>
          <a:lstStyle/>
          <a:p>
            <a:r>
              <a:rPr lang="en-US" dirty="0"/>
              <a:t>Requires a RISC-V CPU architecture (not ARM or Intel)</a:t>
            </a:r>
          </a:p>
          <a:p>
            <a:pPr lvl="1"/>
            <a:r>
              <a:rPr lang="en-US" dirty="0"/>
              <a:t>May be emulated using QEMU</a:t>
            </a:r>
          </a:p>
          <a:p>
            <a:pPr lvl="1"/>
            <a:r>
              <a:rPr lang="en-US" dirty="0"/>
              <a:t>QEMU installation instructions can be found at: </a:t>
            </a:r>
            <a:r>
              <a:rPr lang="en-US" dirty="0">
                <a:hlinkClick r:id="rId3"/>
              </a:rPr>
              <a:t>https://pdos.csail.mit.edu/6.828/2023/tools.html</a:t>
            </a:r>
            <a:endParaRPr lang="en-US" dirty="0"/>
          </a:p>
          <a:p>
            <a:r>
              <a:rPr lang="en-US" dirty="0"/>
              <a:t>Booting into xv6 is as simple as running </a:t>
            </a:r>
            <a:r>
              <a:rPr lang="en-US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qemu</a:t>
            </a:r>
            <a:r>
              <a:rPr lang="en-US" dirty="0"/>
              <a:t> in a terminal</a:t>
            </a:r>
          </a:p>
          <a:p>
            <a:pPr lvl="1"/>
            <a:r>
              <a:rPr lang="en-US" dirty="0"/>
              <a:t>Automatically compiles the entire OS and all user programs, generates a filesystem, then boots into the OS</a:t>
            </a:r>
          </a:p>
          <a:p>
            <a:pPr lvl="1"/>
            <a:r>
              <a:rPr lang="en-US" dirty="0"/>
              <a:t>To exit, press </a:t>
            </a:r>
            <a:r>
              <a:rPr lang="en-US" dirty="0" err="1"/>
              <a:t>Control+A</a:t>
            </a:r>
            <a:r>
              <a:rPr lang="en-US" dirty="0"/>
              <a:t>, then X</a:t>
            </a:r>
          </a:p>
          <a:p>
            <a:pPr lvl="2"/>
            <a:r>
              <a:rPr lang="en-US" b="1" dirty="0"/>
              <a:t>Note: </a:t>
            </a:r>
            <a:r>
              <a:rPr lang="en-US" i="1" dirty="0"/>
              <a:t>Release </a:t>
            </a:r>
            <a:r>
              <a:rPr lang="en-US" i="1" dirty="0" err="1"/>
              <a:t>Control+A</a:t>
            </a:r>
            <a:r>
              <a:rPr lang="en-US" i="1" dirty="0"/>
              <a:t> before pressing X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8B11974-B7D9-1287-3F59-4A5F894EA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819"/>
          <a:stretch/>
        </p:blipFill>
        <p:spPr>
          <a:xfrm>
            <a:off x="6822678" y="3520538"/>
            <a:ext cx="1790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7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Helpful Hints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3B8DB-71AB-1398-461F-E4310CC2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9908"/>
            <a:ext cx="8229600" cy="3665764"/>
          </a:xfrm>
        </p:spPr>
        <p:txBody>
          <a:bodyPr>
            <a:normAutofit/>
          </a:bodyPr>
          <a:lstStyle/>
          <a:p>
            <a:r>
              <a:rPr lang="en-US" dirty="0"/>
              <a:t>You will always obtain your xv6 source code from the GitHub repo corresponding to a programming assignment</a:t>
            </a:r>
          </a:p>
          <a:p>
            <a:pPr lvl="1"/>
            <a:r>
              <a:rPr lang="en-US" dirty="0"/>
              <a:t>Usually https://</a:t>
            </a:r>
            <a:r>
              <a:rPr lang="en-US" dirty="0" err="1"/>
              <a:t>github.com</a:t>
            </a:r>
            <a:r>
              <a:rPr lang="en-US" dirty="0"/>
              <a:t>/cs3281/assignment-[NUM]-[YOUR_ID]</a:t>
            </a:r>
          </a:p>
          <a:p>
            <a:pPr lvl="1"/>
            <a:r>
              <a:rPr lang="en-US" dirty="0"/>
              <a:t>To download or “clone” an assignment, use:</a:t>
            </a:r>
            <a:br>
              <a:rPr lang="en-US" dirty="0"/>
            </a:b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https://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github.com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/cs3281/[ASSIGNMENT_URL]</a:t>
            </a:r>
          </a:p>
          <a:p>
            <a:r>
              <a:rPr lang="en-US" dirty="0"/>
              <a:t>Any user space programs you write should go in the “user” directory; any kernel alterations or updates should go in the “kernel” directory</a:t>
            </a:r>
          </a:p>
          <a:p>
            <a:pPr lvl="1"/>
            <a:r>
              <a:rPr lang="en-US" dirty="0"/>
              <a:t>Oftentimes, you will need to touch both directories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3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Helpful Hints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3B8DB-71AB-1398-461F-E4310CC2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6237"/>
            <a:ext cx="8229600" cy="3665764"/>
          </a:xfrm>
        </p:spPr>
        <p:txBody>
          <a:bodyPr>
            <a:normAutofit/>
          </a:bodyPr>
          <a:lstStyle/>
          <a:p>
            <a:r>
              <a:rPr lang="en-US" dirty="0"/>
              <a:t>You are not expected to understand the entire xv6 operating system on day 1; each programming assignment will introduce you to something new</a:t>
            </a:r>
          </a:p>
          <a:p>
            <a:pPr lvl="1"/>
            <a:r>
              <a:rPr lang="en-US" dirty="0"/>
              <a:t>Assignment #1 will familiarize you with how to implement system calls in xv6</a:t>
            </a:r>
          </a:p>
          <a:p>
            <a:r>
              <a:rPr lang="en-US" dirty="0"/>
              <a:t>It may be helpful to scan through the first few chapters of the ”xv6 book” to get a general sense of how the OS functions:</a:t>
            </a:r>
          </a:p>
          <a:p>
            <a:pPr lvl="1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https://pdos.csail.mit.edu/6.828/2023/xv6/book-riscv-rev3.pdf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2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IS.Presentation_109" id="{AF48CBE8-4217-BF4D-AEE1-29387605C43A}" vid="{97DE3E8C-1E12-4C48-8B05-457A69794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a5a7f39-e3be-4ab3-b450-67fa80faecad}" enabled="0" method="" siteId="{ba5a7f39-e3be-4ab3-b450-67fa80faeca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432</Words>
  <Application>Microsoft Macintosh PowerPoint</Application>
  <PresentationFormat>On-screen Show (16:9)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Menlo</vt:lpstr>
      <vt:lpstr>Office Theme</vt:lpstr>
      <vt:lpstr>Intro to xv6</vt:lpstr>
      <vt:lpstr>What is xv6?</vt:lpstr>
      <vt:lpstr>Xv6 Source Code Structure</vt:lpstr>
      <vt:lpstr>Running xv6</vt:lpstr>
      <vt:lpstr>Helpful Hints</vt:lpstr>
      <vt:lpstr>Helpful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Review</dc:title>
  <dc:creator>Ward, Bryan</dc:creator>
  <cp:lastModifiedBy>Dubey, Abhishek</cp:lastModifiedBy>
  <cp:revision>24</cp:revision>
  <dcterms:created xsi:type="dcterms:W3CDTF">2023-12-04T16:29:30Z</dcterms:created>
  <dcterms:modified xsi:type="dcterms:W3CDTF">2024-01-07T17:14:18Z</dcterms:modified>
</cp:coreProperties>
</file>