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edero" panose="020B0604020202020204" charset="0"/>
      <p:regular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8" name="Shape 28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" name="Shape 30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3" marR="0" lvl="1" indent="-1256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6" marR="0" lvl="2" indent="-1242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9" marR="0" lvl="3" indent="-1228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-1215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-1201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-1187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40" marR="0" lvl="7" indent="-117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3" marR="0" lvl="8" indent="-1160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11" name="Shape 11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26262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Shape 13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Shape 19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U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images10.newegg.com/ProductImageCompressAll300/1SR-003P-00004-02.jpg" TargetMode="External"/><Relationship Id="rId3" Type="http://schemas.openxmlformats.org/officeDocument/2006/relationships/hyperlink" Target="https://image.freepik.com/free-photo/happy-teacher-with-students-background_1098-2917.jpg" TargetMode="External"/><Relationship Id="rId7" Type="http://schemas.openxmlformats.org/officeDocument/2006/relationships/hyperlink" Target="https://jaxenter.com/wp-content/uploads/2013/01/lock2.jp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r-s3-cdn-cf.behance.net/project_modules/disp/7361fd36850479.5606553087320.jpg" TargetMode="External"/><Relationship Id="rId5" Type="http://schemas.openxmlformats.org/officeDocument/2006/relationships/hyperlink" Target="https://goo.gl/9VwN8a" TargetMode="External"/><Relationship Id="rId4" Type="http://schemas.openxmlformats.org/officeDocument/2006/relationships/hyperlink" Target="https://thumbs.dreamstime.com/t/students-laughing-classes-horizontal-view-43072957.jpg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gblog.org/wp-content/uploads/four%20puzzle.jpg" TargetMode="External"/><Relationship Id="rId3" Type="http://schemas.openxmlformats.org/officeDocument/2006/relationships/hyperlink" Target="http://it-squire.com/wp-content/uploads/2017/01/java-for-android.png" TargetMode="External"/><Relationship Id="rId7" Type="http://schemas.openxmlformats.org/officeDocument/2006/relationships/hyperlink" Target="http://blog.tutor.com/wp-content/uploads/2012/06/teacher-class-K12PDbooth-sm.jp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hat-matters.com/wp-content/uploads/2013/07/strangers.jpg" TargetMode="External"/><Relationship Id="rId5" Type="http://schemas.openxmlformats.org/officeDocument/2006/relationships/hyperlink" Target="http://bigdatafinance.eu/wp/wp-content/uploads/2015/09/shutterstock_114702799.jpg" TargetMode="External"/><Relationship Id="rId4" Type="http://schemas.openxmlformats.org/officeDocument/2006/relationships/hyperlink" Target="http://www.ad2inc.net/wp-content/uploads/2015/11/up-up-and-away-with-success.jp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.ytimg.com/vi/vt79JcPfZQA/maxresdefault.jp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iritfountain.com/wp-content/uploads/2012/03/Kozzi-businessman-spinning-a-globe-1688x1243.jpg" TargetMode="External"/><Relationship Id="rId5" Type="http://schemas.openxmlformats.org/officeDocument/2006/relationships/hyperlink" Target="https://vaibhavkumarsinha554.files.wordpress.com/2015/03/college-students.jpg" TargetMode="External"/><Relationship Id="rId4" Type="http://schemas.openxmlformats.org/officeDocument/2006/relationships/hyperlink" Target="http://ticsoftware.com/blog/wp-content/uploads/2013/06/happy_office_people-resized-600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1792300" y="253799"/>
            <a:ext cx="7767000" cy="262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Federo"/>
              <a:buNone/>
            </a:pPr>
            <a:r>
              <a:rPr lang="en-US" sz="9600" b="1" i="0" u="none" strike="noStrike" cap="none">
                <a:solidFill>
                  <a:schemeClr val="accent1"/>
                </a:solidFill>
                <a:latin typeface="Federo"/>
                <a:ea typeface="Federo"/>
                <a:cs typeface="Federo"/>
                <a:sym typeface="Federo"/>
              </a:rPr>
              <a:t>S.T.A.R.S.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Federo"/>
              <a:buNone/>
            </a:pPr>
            <a:r>
              <a:rPr lang="en-US" sz="3600" b="1">
                <a:latin typeface="Federo"/>
                <a:ea typeface="Federo"/>
                <a:cs typeface="Federo"/>
                <a:sym typeface="Federo"/>
              </a:rPr>
              <a:t>Student Tracking And PeRformance System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6602275" y="3517150"/>
            <a:ext cx="4415700" cy="285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dirty="0"/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3000" b="1" dirty="0">
                <a:latin typeface="Federo"/>
                <a:ea typeface="Federo"/>
                <a:cs typeface="Federo"/>
                <a:sym typeface="Federo"/>
              </a:rPr>
              <a:t>Team Members</a:t>
            </a: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665" b="1" i="0" u="none" strike="noStrike" cap="none" dirty="0">
              <a:solidFill>
                <a:srgbClr val="FEFEFE"/>
              </a:solidFill>
              <a:latin typeface="Federo"/>
              <a:ea typeface="Federo"/>
              <a:cs typeface="Federo"/>
              <a:sym typeface="Fede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665" b="1" i="0" u="none" strike="noStrike" cap="none" dirty="0">
              <a:solidFill>
                <a:srgbClr val="FEFEFE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25" y="3517150"/>
            <a:ext cx="5133200" cy="294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797593" y="418715"/>
            <a:ext cx="85968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8000">
                <a:latin typeface="Federo"/>
                <a:ea typeface="Federo"/>
                <a:cs typeface="Federo"/>
                <a:sym typeface="Federo"/>
              </a:rPr>
              <a:t>Features (Contd.)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798131" y="1973775"/>
            <a:ext cx="6919500" cy="43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>
              <a:latin typeface="Federo"/>
              <a:ea typeface="Federo"/>
              <a:cs typeface="Federo"/>
              <a:sym typeface="Feder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3000" b="1">
                <a:latin typeface="Federo"/>
                <a:ea typeface="Federo"/>
                <a:cs typeface="Federo"/>
                <a:sym typeface="Federo"/>
              </a:rPr>
              <a:t>Settings - For Professor Only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-Set “on-time” deadline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-Add student to roster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-Search feature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-Set course schedule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-Optional grader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Federo"/>
              <a:ea typeface="Federo"/>
              <a:cs typeface="Federo"/>
              <a:sym typeface="Federo"/>
            </a:endParaRP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675" y="2610000"/>
            <a:ext cx="4811126" cy="31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677333" y="4699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Federo"/>
              <a:buNone/>
            </a:pPr>
            <a:r>
              <a:rPr lang="en-US" sz="8000" b="1" i="0" u="none" strike="noStrike" cap="none">
                <a:solidFill>
                  <a:schemeClr val="accent1"/>
                </a:solidFill>
                <a:latin typeface="Federo"/>
                <a:ea typeface="Federo"/>
                <a:cs typeface="Federo"/>
                <a:sym typeface="Federo"/>
              </a:rPr>
              <a:t>DFD Level 0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77333" y="1944689"/>
            <a:ext cx="8596668" cy="45196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36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0" name="Shape 230" descr="dfd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275" y="2070580"/>
            <a:ext cx="10910375" cy="439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2472600" y="-107725"/>
            <a:ext cx="7042500" cy="89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Federo"/>
              <a:buNone/>
            </a:pPr>
            <a:r>
              <a:rPr lang="en-US" sz="8000" b="1" i="0" u="none" strike="noStrike" cap="none">
                <a:solidFill>
                  <a:schemeClr val="accent1"/>
                </a:solidFill>
                <a:latin typeface="Federo"/>
                <a:ea typeface="Federo"/>
                <a:cs typeface="Federo"/>
                <a:sym typeface="Federo"/>
              </a:rPr>
              <a:t>DFD Level 1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77333" y="1944689"/>
            <a:ext cx="8596668" cy="45196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36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7" name="Shape 237" descr="dfd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75" y="1046325"/>
            <a:ext cx="11260900" cy="563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724683" y="278100"/>
            <a:ext cx="85968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8000">
                <a:latin typeface="Federo"/>
                <a:ea typeface="Federo"/>
                <a:cs typeface="Federo"/>
                <a:sym typeface="Federo"/>
              </a:rPr>
              <a:t>Future Goals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298425" y="1942725"/>
            <a:ext cx="7241700" cy="302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SzPct val="100000"/>
              <a:buFont typeface="Federo"/>
            </a:pPr>
            <a:r>
              <a:rPr lang="en-US" sz="3600">
                <a:latin typeface="Federo"/>
                <a:ea typeface="Federo"/>
                <a:cs typeface="Federo"/>
                <a:sym typeface="Federo"/>
              </a:rPr>
              <a:t>Work with wireless components </a:t>
            </a:r>
          </a:p>
          <a:p>
            <a:pPr marL="457200" lvl="0" indent="-457200" rtl="0">
              <a:spcBef>
                <a:spcPts val="0"/>
              </a:spcBef>
              <a:buSzPct val="100000"/>
              <a:buFont typeface="Federo"/>
            </a:pPr>
            <a:r>
              <a:rPr lang="en-US" sz="3600">
                <a:latin typeface="Federo"/>
                <a:ea typeface="Federo"/>
                <a:cs typeface="Federo"/>
                <a:sym typeface="Federo"/>
              </a:rPr>
              <a:t>Set up web application: csns</a:t>
            </a:r>
          </a:p>
          <a:p>
            <a:pPr marL="457200" lvl="0" indent="-457200" rtl="0">
              <a:spcBef>
                <a:spcPts val="0"/>
              </a:spcBef>
              <a:buSzPct val="100000"/>
              <a:buFont typeface="Federo"/>
            </a:pPr>
            <a:r>
              <a:rPr lang="en-US" sz="3600">
                <a:latin typeface="Federo"/>
                <a:ea typeface="Federo"/>
                <a:cs typeface="Federo"/>
                <a:sym typeface="Federo"/>
              </a:rPr>
              <a:t>Implementing School(s)</a:t>
            </a:r>
          </a:p>
          <a:p>
            <a:pPr marL="457200" lvl="0" indent="-457200" rtl="0">
              <a:spcBef>
                <a:spcPts val="0"/>
              </a:spcBef>
              <a:buSzPct val="100000"/>
              <a:buFont typeface="Federo"/>
            </a:pPr>
            <a:r>
              <a:rPr lang="en-US" sz="3600">
                <a:latin typeface="Federo"/>
                <a:ea typeface="Federo"/>
                <a:cs typeface="Federo"/>
                <a:sym typeface="Federo"/>
              </a:rPr>
              <a:t> Lecture Halls </a:t>
            </a:r>
          </a:p>
          <a:p>
            <a:pPr marL="457200" lvl="0" indent="-457200" rtl="0">
              <a:spcBef>
                <a:spcPts val="0"/>
              </a:spcBef>
              <a:buSzPct val="100000"/>
              <a:buFont typeface="Federo"/>
            </a:pPr>
            <a:r>
              <a:rPr lang="en-US" sz="3600">
                <a:latin typeface="Federo"/>
                <a:ea typeface="Federo"/>
                <a:cs typeface="Federo"/>
                <a:sym typeface="Federo"/>
              </a:rPr>
              <a:t>Other Offices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125" y="2286425"/>
            <a:ext cx="4498625" cy="28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677333" y="2331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Federo"/>
              <a:buNone/>
            </a:pPr>
            <a:r>
              <a:rPr lang="en-US" sz="8000" b="1" i="0" u="none" strike="noStrike" cap="none">
                <a:solidFill>
                  <a:schemeClr val="accent1"/>
                </a:solidFill>
                <a:latin typeface="Federo"/>
                <a:ea typeface="Federo"/>
                <a:cs typeface="Federo"/>
                <a:sym typeface="Federo"/>
              </a:rPr>
              <a:t>Sources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77399" y="1497050"/>
            <a:ext cx="9107700" cy="48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Teacher Picture Slide 3 </a:t>
            </a:r>
            <a:r>
              <a:rPr lang="en-US" sz="2000" b="1" i="0" u="sng" strike="noStrike" cap="none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3"/>
              </a:rPr>
              <a:t>https://image.freepik.com/free-photo/happy-teacher-with-students-background_1098-2917.jpg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Teacher and Student Slide 4 </a:t>
            </a:r>
            <a:r>
              <a:rPr lang="en-US" sz="2000" b="1" i="0" u="sng" strike="noStrike" cap="none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4"/>
              </a:rPr>
              <a:t>https://thumbs.dreamstime.com/t/students-laughing-classes-horizontal-view-43072957.jpg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Bar Graph Slide 3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https://goo.gl/9VwN8a</a:t>
            </a:r>
            <a:r>
              <a:rPr lang="en-US" sz="20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CSULA Logo Picture Slide 5 </a:t>
            </a:r>
            <a:r>
              <a:rPr lang="en-US" sz="2000" b="1" i="0" u="sng" strike="noStrike" cap="none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6"/>
              </a:rPr>
              <a:t>https://mir-s3-cdn-cf.behance.net/project_modules/disp/7361fd36850479.5606553087320.jpg</a:t>
            </a:r>
            <a:r>
              <a:rPr lang="en-US" sz="20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Java Lock Slide 5 </a:t>
            </a:r>
            <a:r>
              <a:rPr lang="en-US" sz="2000" b="1" i="0" u="sng" strike="noStrike" cap="none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7"/>
              </a:rPr>
              <a:t>https://jaxenter.com/wp-content/uploads/2013/01/lock2.jpg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Card Reader Slide 5 </a:t>
            </a:r>
            <a:r>
              <a:rPr lang="en-US" sz="2000" b="1" i="0" u="sng" strike="noStrike" cap="none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8"/>
              </a:rPr>
              <a:t>https://images10.newegg.com/ProductImageCompressAll300/1SR-003P-00004-02.jpg</a:t>
            </a:r>
            <a:r>
              <a:rPr lang="en-US" sz="20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000" b="1" i="0" u="none" strike="noStrike" cap="none">
              <a:solidFill>
                <a:srgbClr val="FEFEFE"/>
              </a:solidFill>
              <a:latin typeface="Federo"/>
              <a:ea typeface="Federo"/>
              <a:cs typeface="Federo"/>
              <a:sym typeface="Federo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000" b="1" i="0" u="none" strike="noStrike" cap="none">
              <a:solidFill>
                <a:srgbClr val="FEFEFE"/>
              </a:solidFill>
              <a:latin typeface="Federo"/>
              <a:ea typeface="Federo"/>
              <a:cs typeface="Federo"/>
              <a:sym typeface="Federo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36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677333" y="4699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Federo"/>
              <a:buNone/>
            </a:pPr>
            <a:r>
              <a:rPr lang="en-US" sz="8000" b="1" i="0" u="none" strike="noStrike" cap="none">
                <a:solidFill>
                  <a:schemeClr val="accent1"/>
                </a:solidFill>
                <a:latin typeface="Federo"/>
                <a:ea typeface="Federo"/>
                <a:cs typeface="Federo"/>
                <a:sym typeface="Federo"/>
              </a:rPr>
              <a:t>Sources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77325" y="1790700"/>
            <a:ext cx="8596800" cy="495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0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Java for Android Image Slide 5: </a:t>
            </a:r>
            <a:r>
              <a:rPr lang="en-US" sz="2000" b="1" i="0" u="sng" strike="noStrike" cap="none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3"/>
              </a:rPr>
              <a:t>http://it-squire.com/wp-content/uploads/2017/01/java-for-android.png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000" b="1">
                <a:latin typeface="Federo"/>
                <a:ea typeface="Federo"/>
                <a:cs typeface="Federo"/>
                <a:sym typeface="Federo"/>
              </a:rPr>
              <a:t>Women Success Image Slide 7: </a:t>
            </a:r>
            <a:r>
              <a:rPr lang="en-US" sz="2000" b="1" u="sng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4"/>
              </a:rPr>
              <a:t>http://www.ad2inc.net/wp-content/uploads/2015/11/up-up-and-away-with-success.jpg</a:t>
            </a:r>
            <a:r>
              <a:rPr lang="en-US" sz="2000" b="1">
                <a:latin typeface="Federo"/>
                <a:ea typeface="Federo"/>
                <a:cs typeface="Federo"/>
                <a:sym typeface="Federo"/>
              </a:rPr>
              <a:t>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2000" b="1">
                <a:latin typeface="Federo"/>
                <a:ea typeface="Federo"/>
                <a:cs typeface="Federo"/>
                <a:sym typeface="Federo"/>
              </a:rPr>
              <a:t>Math Equations Man Board Slide 3: </a:t>
            </a:r>
            <a:r>
              <a:rPr lang="en-US" sz="2000" b="1" u="sng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5"/>
              </a:rPr>
              <a:t>http://bigdatafinance.eu/wp/wp-content/uploads/2015/09/shutterstock_114702799.jpg</a:t>
            </a:r>
            <a:r>
              <a:rPr lang="en-US" sz="2000" b="1">
                <a:latin typeface="Federo"/>
                <a:ea typeface="Federo"/>
                <a:cs typeface="Federo"/>
                <a:sym typeface="Federo"/>
              </a:rPr>
              <a:t> </a:t>
            </a:r>
            <a:r>
              <a:rPr lang="en-US" sz="20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 </a:t>
            </a:r>
          </a:p>
          <a:p>
            <a:pPr marL="3429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Federo"/>
              <a:buChar char="▶"/>
            </a:pPr>
            <a:r>
              <a:rPr lang="en-US" sz="2000" b="1">
                <a:latin typeface="Federo"/>
                <a:ea typeface="Federo"/>
                <a:cs typeface="Federo"/>
                <a:sym typeface="Federo"/>
              </a:rPr>
              <a:t>Questions People Signs Image Slide 4: </a:t>
            </a:r>
            <a:r>
              <a:rPr lang="en-US" sz="2000" b="1" u="sng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6"/>
              </a:rPr>
              <a:t>http://www.what-matters.com/wp-content/uploads/2013/07/strangers.jpg</a:t>
            </a:r>
          </a:p>
          <a:p>
            <a:pPr marL="3429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Federo"/>
              <a:buChar char="▶"/>
            </a:pPr>
            <a:r>
              <a:rPr lang="en-US" sz="2000" b="1">
                <a:latin typeface="Federo"/>
                <a:ea typeface="Federo"/>
                <a:cs typeface="Federo"/>
                <a:sym typeface="Federo"/>
              </a:rPr>
              <a:t>Teacher Students Raising Hands Image Slide 1: </a:t>
            </a:r>
            <a:r>
              <a:rPr lang="en-US" sz="2000" b="1" u="sng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7"/>
              </a:rPr>
              <a:t>http://blog.tutor.com/wp-content/uploads/2012/06/teacher-class-K12PDbooth-sm.jpg</a:t>
            </a:r>
            <a:r>
              <a:rPr lang="en-US" sz="2000" b="1">
                <a:latin typeface="Federo"/>
                <a:ea typeface="Federo"/>
                <a:cs typeface="Federo"/>
                <a:sym typeface="Federo"/>
              </a:rPr>
              <a:t>  </a:t>
            </a:r>
          </a:p>
          <a:p>
            <a:pPr marL="3429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Federo"/>
              <a:buChar char="▶"/>
            </a:pPr>
            <a:r>
              <a:rPr lang="en-US" sz="2000" b="1">
                <a:latin typeface="Federo"/>
                <a:ea typeface="Federo"/>
                <a:cs typeface="Federo"/>
                <a:sym typeface="Federo"/>
              </a:rPr>
              <a:t>Components Puzzle Image Slide 9: </a:t>
            </a:r>
            <a:r>
              <a:rPr lang="en-US" sz="2000" b="1" u="sng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8"/>
              </a:rPr>
              <a:t>http://www.regblog.org/wp-content/uploads/four%20puzzle.jpg</a:t>
            </a:r>
            <a:r>
              <a:rPr lang="en-US" sz="2000" b="1">
                <a:latin typeface="Federo"/>
                <a:ea typeface="Federo"/>
                <a:cs typeface="Federo"/>
                <a:sym typeface="Federo"/>
              </a:rPr>
              <a:t>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000" b="1" i="0" u="none" strike="noStrike" cap="none">
              <a:solidFill>
                <a:srgbClr val="FEFEFE"/>
              </a:solidFill>
              <a:latin typeface="Federo"/>
              <a:ea typeface="Federo"/>
              <a:cs typeface="Federo"/>
              <a:sym typeface="Federo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000" b="1" i="0" u="none" strike="noStrike" cap="none">
              <a:solidFill>
                <a:srgbClr val="FEFEFE"/>
              </a:solidFill>
              <a:latin typeface="Federo"/>
              <a:ea typeface="Federo"/>
              <a:cs typeface="Federo"/>
              <a:sym typeface="Federo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36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77333" y="4699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Federo"/>
              <a:buNone/>
            </a:pPr>
            <a:r>
              <a:rPr lang="en-US" sz="8000" b="1" i="0" u="none" strike="noStrike" cap="none">
                <a:solidFill>
                  <a:schemeClr val="accent1"/>
                </a:solidFill>
                <a:latin typeface="Federo"/>
                <a:ea typeface="Federo"/>
                <a:cs typeface="Federo"/>
                <a:sym typeface="Federo"/>
              </a:rPr>
              <a:t>Sources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77325" y="1790700"/>
            <a:ext cx="8596800" cy="495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Federo"/>
              <a:buChar char="▶"/>
            </a:pPr>
            <a:r>
              <a:rPr lang="en-US" sz="2000" b="1">
                <a:latin typeface="Federo"/>
                <a:ea typeface="Federo"/>
                <a:cs typeface="Federo"/>
                <a:sym typeface="Federo"/>
              </a:rPr>
              <a:t>Software Engineer Image Slide 10: </a:t>
            </a:r>
            <a:r>
              <a:rPr lang="en-US" sz="2000" b="1" u="sng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3"/>
              </a:rPr>
              <a:t>https://i.ytimg.com/vi/vt79JcPfZQA/maxresdefault.jpg</a:t>
            </a:r>
            <a:r>
              <a:rPr lang="en-US" sz="2000" b="1">
                <a:latin typeface="Federo"/>
                <a:ea typeface="Federo"/>
                <a:cs typeface="Federo"/>
                <a:sym typeface="Federo"/>
              </a:rPr>
              <a:t> </a:t>
            </a:r>
          </a:p>
          <a:p>
            <a:pPr marL="3429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Federo"/>
              <a:buChar char="▶"/>
            </a:pPr>
            <a:r>
              <a:rPr lang="en-US" sz="2000" b="1">
                <a:latin typeface="Federo"/>
                <a:ea typeface="Federo"/>
                <a:cs typeface="Federo"/>
                <a:sym typeface="Federo"/>
              </a:rPr>
              <a:t>Success People High-Five Image Slide 13: </a:t>
            </a:r>
            <a:r>
              <a:rPr lang="en-US" sz="2000" b="1" u="sng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4"/>
              </a:rPr>
              <a:t>http://ticsoftware.com/blog/wp-content/uploads/2013/06/happy_office_people-resized-600.png</a:t>
            </a:r>
          </a:p>
          <a:p>
            <a:pPr marL="3429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Federo"/>
              <a:buChar char="▶"/>
            </a:pPr>
            <a:r>
              <a:rPr lang="en-US" sz="2000" b="1">
                <a:latin typeface="Federo"/>
                <a:ea typeface="Federo"/>
                <a:cs typeface="Federo"/>
                <a:sym typeface="Federo"/>
              </a:rPr>
              <a:t>Teacher Students Image Slide 4: </a:t>
            </a:r>
            <a:r>
              <a:rPr lang="en-US" sz="2000" b="1" u="sng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5"/>
              </a:rPr>
              <a:t>https://vaibhavkumarsinha554.files.wordpress.com/2015/03/college-students.jpg</a:t>
            </a:r>
            <a:r>
              <a:rPr lang="en-US" sz="2000" b="1">
                <a:latin typeface="Federo"/>
                <a:ea typeface="Federo"/>
                <a:cs typeface="Federo"/>
                <a:sym typeface="Federo"/>
              </a:rPr>
              <a:t> </a:t>
            </a:r>
          </a:p>
          <a:p>
            <a:pPr marL="3429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Federo"/>
              <a:buChar char="▶"/>
            </a:pPr>
            <a:r>
              <a:rPr lang="en-US" sz="2000" b="1">
                <a:latin typeface="Federo"/>
                <a:ea typeface="Federo"/>
                <a:cs typeface="Federo"/>
                <a:sym typeface="Federo"/>
              </a:rPr>
              <a:t>Generic Businessman Image Slide 2: </a:t>
            </a:r>
            <a:r>
              <a:rPr lang="en-US" sz="2000" b="1" u="sng">
                <a:solidFill>
                  <a:schemeClr val="hlink"/>
                </a:solidFill>
                <a:latin typeface="Federo"/>
                <a:ea typeface="Federo"/>
                <a:cs typeface="Federo"/>
                <a:sym typeface="Federo"/>
                <a:hlinkClick r:id="rId6"/>
              </a:rPr>
              <a:t>http://www.spiritfountain.com/wp-content/uploads/2012/03/Kozzi-businessman-spinning-a-globe-1688x1243.jpg</a:t>
            </a:r>
            <a:r>
              <a:rPr lang="en-US" sz="2000" b="1">
                <a:latin typeface="Federo"/>
                <a:ea typeface="Federo"/>
                <a:cs typeface="Federo"/>
                <a:sym typeface="Federo"/>
              </a:rPr>
              <a:t> 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000" b="1" i="0" u="none" strike="noStrike" cap="none">
              <a:solidFill>
                <a:srgbClr val="FEFEFE"/>
              </a:solidFill>
              <a:latin typeface="Federo"/>
              <a:ea typeface="Federo"/>
              <a:cs typeface="Federo"/>
              <a:sym typeface="Federo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2000" b="1" i="0" u="none" strike="noStrike" cap="none">
              <a:solidFill>
                <a:srgbClr val="FEFEFE"/>
              </a:solidFill>
              <a:latin typeface="Federo"/>
              <a:ea typeface="Federo"/>
              <a:cs typeface="Federo"/>
              <a:sym typeface="Federo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36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77333" y="274856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Federo"/>
              <a:buNone/>
            </a:pPr>
            <a:r>
              <a:rPr lang="en-US" sz="8000" b="1" i="0" u="none" strike="noStrike" cap="none">
                <a:solidFill>
                  <a:schemeClr val="accent1"/>
                </a:solidFill>
                <a:latin typeface="Federo"/>
                <a:ea typeface="Federo"/>
                <a:cs typeface="Federo"/>
                <a:sym typeface="Federo"/>
              </a:rPr>
              <a:t>Introduction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7375" y="1790700"/>
            <a:ext cx="7289100" cy="367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7084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sz="30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Regular attendance methods are outdated</a:t>
            </a:r>
          </a:p>
          <a:p>
            <a:pPr marL="3429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sz="30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Professors, teachers, and students waste valuable time on attendance</a:t>
            </a:r>
          </a:p>
          <a:p>
            <a:pPr marL="3429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sz="30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Take back time that is wasted</a:t>
            </a:r>
          </a:p>
          <a:p>
            <a:pPr marL="3429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n-US" sz="30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 Create a uniform attendance system</a:t>
            </a:r>
          </a:p>
          <a:p>
            <a:pPr marL="3429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Federo"/>
              <a:buChar char="▶"/>
            </a:pPr>
            <a:r>
              <a:rPr lang="en-US" sz="3000" b="1">
                <a:latin typeface="Federo"/>
                <a:ea typeface="Federo"/>
                <a:cs typeface="Federo"/>
                <a:sym typeface="Federo"/>
              </a:rPr>
              <a:t>Revolutionize attendance-taking 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900" y="1972987"/>
            <a:ext cx="4242624" cy="331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77333" y="314525"/>
            <a:ext cx="85968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8000">
                <a:latin typeface="Federo"/>
                <a:ea typeface="Federo"/>
                <a:cs typeface="Federo"/>
                <a:sym typeface="Federo"/>
              </a:rPr>
              <a:t>Statistics 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87875" y="1728800"/>
            <a:ext cx="6834300" cy="472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Federo"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Normal attendance takes about 5 min a day  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Federo"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Attendance taken twice a week for 15 weeks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Federo"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End result  is 150 minutes a semester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Federo"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(Time Consuming)  150 minutes is 2.5 hrs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>
              <a:latin typeface="Federo"/>
              <a:ea typeface="Federo"/>
              <a:cs typeface="Federo"/>
              <a:sym typeface="Federo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050" y="2081475"/>
            <a:ext cx="4887750" cy="45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20483" y="2840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Federo"/>
              <a:buNone/>
            </a:pPr>
            <a:r>
              <a:rPr lang="en-US" sz="8000" b="1" i="0" u="none" strike="noStrike" cap="none">
                <a:solidFill>
                  <a:schemeClr val="accent1"/>
                </a:solidFill>
                <a:latin typeface="Federo"/>
                <a:ea typeface="Federo"/>
                <a:cs typeface="Federo"/>
                <a:sym typeface="Federo"/>
              </a:rPr>
              <a:t>Wha</a:t>
            </a:r>
            <a:r>
              <a:rPr lang="en-US" sz="8000" b="1">
                <a:latin typeface="Federo"/>
                <a:ea typeface="Federo"/>
                <a:cs typeface="Federo"/>
                <a:sym typeface="Federo"/>
              </a:rPr>
              <a:t>t </a:t>
            </a:r>
            <a:r>
              <a:rPr lang="en-US" sz="8000" b="1" i="0" u="none" strike="noStrike" cap="none">
                <a:solidFill>
                  <a:schemeClr val="accent1"/>
                </a:solidFill>
                <a:latin typeface="Federo"/>
                <a:ea typeface="Federo"/>
                <a:cs typeface="Federo"/>
                <a:sym typeface="Federo"/>
              </a:rPr>
              <a:t> It’s For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21583" y="2009014"/>
            <a:ext cx="8596800" cy="44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32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Attendance Taking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32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Appointment Tracking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32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Data Analysis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 b="1">
                <a:latin typeface="Federo"/>
                <a:ea typeface="Federo"/>
                <a:cs typeface="Federo"/>
                <a:sym typeface="Federo"/>
              </a:rPr>
              <a:t>   -Budget Improvements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</a:pPr>
            <a:r>
              <a:rPr lang="en-US" sz="32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Behavior Improvements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    -Discourages Professors </a:t>
            </a:r>
          </a:p>
          <a:p>
            <a:pPr lvl="0" indent="10160" rtl="0">
              <a:spcBef>
                <a:spcPts val="0"/>
              </a:spcBef>
              <a:buClr>
                <a:schemeClr val="accent1"/>
              </a:buClr>
              <a:buSzPct val="100000"/>
              <a:buFont typeface="Federo"/>
              <a:buChar char="▶"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 from interacting</a:t>
            </a:r>
          </a:p>
          <a:p>
            <a:pPr lvl="0" indent="10160" rtl="0">
              <a:spcBef>
                <a:spcPts val="0"/>
              </a:spcBef>
              <a:buClr>
                <a:schemeClr val="accent1"/>
              </a:buClr>
              <a:buSzPct val="100000"/>
              <a:buFont typeface="Federo"/>
              <a:buChar char="▶"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-Encourages students to be absent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endParaRPr sz="3200" b="1" i="0" u="none" strike="noStrike" cap="none">
              <a:solidFill>
                <a:srgbClr val="FEFEFE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5175" y="1934087"/>
            <a:ext cx="3499800" cy="22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350" y="4537275"/>
            <a:ext cx="4347850" cy="19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677333" y="4699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Federo"/>
              <a:buNone/>
            </a:pPr>
            <a:r>
              <a:rPr lang="en-US" sz="8000" b="1" i="0" u="none" strike="noStrike" cap="none">
                <a:solidFill>
                  <a:schemeClr val="accent1"/>
                </a:solidFill>
                <a:latin typeface="Federo"/>
                <a:ea typeface="Federo"/>
                <a:cs typeface="Federo"/>
                <a:sym typeface="Federo"/>
              </a:rPr>
              <a:t>Our Goals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77333" y="1944689"/>
            <a:ext cx="8596668" cy="45196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36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Simplify Attendance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36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Streamline record-keeping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36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Increase operational proficiency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36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Empower users</a:t>
            </a:r>
            <a:r>
              <a:rPr lang="en-US" b="1">
                <a:latin typeface="Federo"/>
                <a:ea typeface="Federo"/>
                <a:cs typeface="Federo"/>
                <a:sym typeface="Federo"/>
              </a:rPr>
              <a:t>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36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0650" y="2027774"/>
            <a:ext cx="4034400" cy="26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77323" y="429625"/>
            <a:ext cx="99885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8000">
                <a:latin typeface="Federo"/>
                <a:ea typeface="Federo"/>
                <a:cs typeface="Federo"/>
                <a:sym typeface="Federo"/>
              </a:rPr>
              <a:t>Different Approaches 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298674" y="1977650"/>
            <a:ext cx="8800500" cy="388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	</a:t>
            </a:r>
          </a:p>
          <a:p>
            <a:pPr marL="457200" lvl="0" indent="-457200" rtl="0">
              <a:spcBef>
                <a:spcPts val="0"/>
              </a:spcBef>
              <a:buSzPct val="100000"/>
              <a:buFont typeface="Federo"/>
            </a:pPr>
            <a:r>
              <a:rPr lang="en-US" sz="3600">
                <a:latin typeface="Federo"/>
                <a:ea typeface="Federo"/>
                <a:cs typeface="Federo"/>
                <a:sym typeface="Federo"/>
              </a:rPr>
              <a:t>Net Beans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600">
              <a:latin typeface="Federo"/>
              <a:ea typeface="Federo"/>
              <a:cs typeface="Federo"/>
              <a:sym typeface="Federo"/>
            </a:endParaRPr>
          </a:p>
          <a:p>
            <a:pPr marL="457200" lvl="0" indent="-457200" rtl="0">
              <a:spcBef>
                <a:spcPts val="0"/>
              </a:spcBef>
              <a:buSzPct val="100000"/>
              <a:buFont typeface="Federo"/>
            </a:pPr>
            <a:r>
              <a:rPr lang="en-US" sz="3600">
                <a:latin typeface="Federo"/>
                <a:ea typeface="Federo"/>
                <a:cs typeface="Federo"/>
                <a:sym typeface="Federo"/>
              </a:rPr>
              <a:t>Java applets &amp; JSP Plugin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600">
              <a:latin typeface="Federo"/>
              <a:ea typeface="Federo"/>
              <a:cs typeface="Federo"/>
              <a:sym typeface="Federo"/>
            </a:endParaRPr>
          </a:p>
          <a:p>
            <a:pPr marL="457200" lvl="0" indent="-457200">
              <a:spcBef>
                <a:spcPts val="0"/>
              </a:spcBef>
              <a:buSzPct val="100000"/>
              <a:buFont typeface="Federo"/>
            </a:pPr>
            <a:r>
              <a:rPr lang="en-US" sz="3600">
                <a:latin typeface="Federo"/>
                <a:ea typeface="Federo"/>
                <a:cs typeface="Federo"/>
                <a:sym typeface="Federo"/>
              </a:rPr>
              <a:t>(MVC)Model View Controller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175" y="1977637"/>
            <a:ext cx="4636824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175" y="41261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17933" y="4071675"/>
            <a:ext cx="2613066" cy="1910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67848" y="429625"/>
            <a:ext cx="9998100" cy="132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8000">
                <a:latin typeface="Federo"/>
                <a:ea typeface="Federo"/>
                <a:cs typeface="Federo"/>
                <a:sym typeface="Federo"/>
              </a:rPr>
              <a:t>Model View Controller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52625" y="2072575"/>
            <a:ext cx="7908300" cy="379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Federo"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Easier to manage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Federo"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More modern and more flexibility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Federo"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more organized 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Federo"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Easier to work with with a strong foundation of knowledge in Java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Federo"/>
            </a:pPr>
            <a:r>
              <a:rPr lang="en-US" sz="2400">
                <a:latin typeface="Federo"/>
                <a:ea typeface="Federo"/>
                <a:cs typeface="Federo"/>
                <a:sym typeface="Federo"/>
              </a:rPr>
              <a:t>Controller does heavy lifting while the view helps us determine what gui to display GET RID OF THIS SLIDE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925" y="2528100"/>
            <a:ext cx="3874500" cy="3163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677333" y="4699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Federo"/>
              <a:buNone/>
            </a:pPr>
            <a:r>
              <a:rPr lang="en-US" sz="8000" b="1" i="0" u="none" strike="noStrike" cap="none">
                <a:solidFill>
                  <a:schemeClr val="accent1"/>
                </a:solidFill>
                <a:latin typeface="Federo"/>
                <a:ea typeface="Federo"/>
                <a:cs typeface="Federo"/>
                <a:sym typeface="Federo"/>
              </a:rPr>
              <a:t>S.T.A.R.S Features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77333" y="1944689"/>
            <a:ext cx="8596668" cy="45196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latin typeface="Federo"/>
              <a:ea typeface="Federo"/>
              <a:cs typeface="Federo"/>
              <a:sym typeface="Fede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latin typeface="Federo"/>
              <a:ea typeface="Federo"/>
              <a:cs typeface="Federo"/>
              <a:sym typeface="Federo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26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Interface with Universal Card Reader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26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Harness MVC Architecture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26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Harness MySQL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26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Built-in Security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</a:pPr>
            <a:r>
              <a:rPr lang="en-US" sz="2600" b="1" i="0" u="none" strike="noStrike" cap="none">
                <a:solidFill>
                  <a:srgbClr val="FEFEFE"/>
                </a:solidFill>
                <a:latin typeface="Federo"/>
                <a:ea typeface="Federo"/>
                <a:cs typeface="Federo"/>
                <a:sym typeface="Federo"/>
              </a:rPr>
              <a:t>Portable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3600" b="0" i="0" u="none" strike="noStrike" cap="non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0075" y="4969650"/>
            <a:ext cx="2472958" cy="1648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9128" y="4969650"/>
            <a:ext cx="2198185" cy="1648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38671" y="2716226"/>
            <a:ext cx="2474363" cy="1855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43690" y="2716225"/>
            <a:ext cx="2073624" cy="1855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797600" y="0"/>
            <a:ext cx="8596800" cy="83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6000">
                <a:latin typeface="Federo"/>
                <a:ea typeface="Federo"/>
                <a:cs typeface="Federo"/>
                <a:sym typeface="Federo"/>
              </a:rPr>
              <a:t>Features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535750" y="802225"/>
            <a:ext cx="5147700" cy="577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 b="1">
                <a:latin typeface="Federo"/>
                <a:ea typeface="Federo"/>
                <a:cs typeface="Federo"/>
                <a:sym typeface="Federo"/>
              </a:rPr>
              <a:t>Main Website Page - GUI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-Swipe Button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-input field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 b="1">
                <a:latin typeface="Federo"/>
                <a:ea typeface="Federo"/>
                <a:cs typeface="Federo"/>
                <a:sym typeface="Federo"/>
              </a:rPr>
              <a:t>Card Reader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-Populate input field on swipe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-Send input data to main controller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 b="1">
                <a:latin typeface="Federo"/>
                <a:ea typeface="Federo"/>
                <a:cs typeface="Federo"/>
                <a:sym typeface="Federo"/>
              </a:rPr>
              <a:t>Main Controller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-Parse input data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-Send formatted data to Database(MySql)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latin typeface="Federo"/>
                <a:ea typeface="Federo"/>
                <a:cs typeface="Federo"/>
                <a:sym typeface="Federo"/>
              </a:rPr>
              <a:t>DataBase - MySql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-Validate data with roster in Database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>
                <a:latin typeface="Federo"/>
                <a:ea typeface="Federo"/>
                <a:cs typeface="Federo"/>
                <a:sym typeface="Federo"/>
              </a:rPr>
              <a:t>	-Send back true or false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124" y="2098275"/>
            <a:ext cx="4582475" cy="29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Office PowerPoint</Application>
  <PresentationFormat>Widescreen</PresentationFormat>
  <Paragraphs>109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Arial</vt:lpstr>
      <vt:lpstr>Noto Sans Symbols</vt:lpstr>
      <vt:lpstr>Federo</vt:lpstr>
      <vt:lpstr>Trebuchet MS</vt:lpstr>
      <vt:lpstr>Facet</vt:lpstr>
      <vt:lpstr>S.T.A.R.S. Student Tracking And PeRformance System</vt:lpstr>
      <vt:lpstr>Introduction</vt:lpstr>
      <vt:lpstr>Statistics </vt:lpstr>
      <vt:lpstr>What  It’s For</vt:lpstr>
      <vt:lpstr>Our Goals</vt:lpstr>
      <vt:lpstr>Different Approaches </vt:lpstr>
      <vt:lpstr>Model View Controller</vt:lpstr>
      <vt:lpstr>S.T.A.R.S Features</vt:lpstr>
      <vt:lpstr>Features</vt:lpstr>
      <vt:lpstr>Features (Contd.)</vt:lpstr>
      <vt:lpstr>DFD Level 0</vt:lpstr>
      <vt:lpstr>DFD Level 1</vt:lpstr>
      <vt:lpstr>Future Goals</vt:lpstr>
      <vt:lpstr>Sources</vt:lpstr>
      <vt:lpstr>Sources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S.T.A.R.S. Student Tracking And PeRformance System</dc:title>
  <cp:lastModifiedBy>yytreew trert</cp:lastModifiedBy>
  <cp:revision>1</cp:revision>
  <dcterms:modified xsi:type="dcterms:W3CDTF">2017-04-25T06:03:56Z</dcterms:modified>
</cp:coreProperties>
</file>