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
  </p:notesMasterIdLst>
  <p:handoutMasterIdLst>
    <p:handoutMasterId r:id="rId6"/>
  </p:handoutMasterIdLst>
  <p:sldIdLst>
    <p:sldId id="365" r:id="rId2"/>
    <p:sldId id="366" r:id="rId3"/>
    <p:sldId id="367" r:id="rId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9"/>
    <p:restoredTop sz="94630"/>
  </p:normalViewPr>
  <p:slideViewPr>
    <p:cSldViewPr snapToGrid="0" snapToObjects="1">
      <p:cViewPr varScale="1">
        <p:scale>
          <a:sx n="87" d="100"/>
          <a:sy n="87" d="100"/>
        </p:scale>
        <p:origin x="123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notesViewPr>
    <p:cSldViewPr snapToGrid="0" snapToObjects="1">
      <p:cViewPr varScale="1">
        <p:scale>
          <a:sx n="55" d="100"/>
          <a:sy n="55" d="100"/>
        </p:scale>
        <p:origin x="23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36DA8288-666D-40DD-9515-73330107FA88}" type="datetimeFigureOut">
              <a:rPr lang="en-US"/>
              <a:pPr>
                <a:defRPr/>
              </a:pPr>
              <a:t>4/9/2019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0C6AB65-C9D1-4BAD-83A4-2D6A49341474}" type="slidenum">
              <a:rPr lang="en-US" altLang="en-US"/>
              <a:pPr/>
              <a:t>‹#›</a:t>
            </a:fld>
            <a:endParaRPr lang="en-US" altLang="en-US"/>
          </a:p>
        </p:txBody>
      </p:sp>
    </p:spTree>
    <p:extLst>
      <p:ext uri="{BB962C8B-B14F-4D97-AF65-F5344CB8AC3E}">
        <p14:creationId xmlns:p14="http://schemas.microsoft.com/office/powerpoint/2010/main" val="18359033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97229905-FE30-47A5-94A9-528C8BFC49B1}" type="datetimeFigureOut">
              <a:rPr lang="en-US"/>
              <a:pPr>
                <a:defRPr/>
              </a:pPr>
              <a:t>4/9/2019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83F087-4964-4B21-AD45-D836F9E53C8A}" type="slidenum">
              <a:rPr lang="en-US" altLang="en-US"/>
              <a:pPr/>
              <a:t>‹#›</a:t>
            </a:fld>
            <a:endParaRPr lang="en-US" altLang="en-US"/>
          </a:p>
        </p:txBody>
      </p:sp>
    </p:spTree>
    <p:extLst>
      <p:ext uri="{BB962C8B-B14F-4D97-AF65-F5344CB8AC3E}">
        <p14:creationId xmlns:p14="http://schemas.microsoft.com/office/powerpoint/2010/main" val="80824174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738" y="1295400"/>
            <a:ext cx="6486525" cy="315277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defTabSz="914400">
              <a:spcBef>
                <a:spcPts val="2000"/>
              </a:spcBef>
              <a:buClr>
                <a:schemeClr val="accent1">
                  <a:lumMod val="60000"/>
                  <a:lumOff val="40000"/>
                </a:schemeClr>
              </a:buClr>
              <a:buSzPct val="110000"/>
              <a:buFont typeface="Wingdings 2" pitchFamily="18" charset="2"/>
              <a:buNone/>
              <a:defRPr/>
            </a:pPr>
            <a:endParaRPr sz="3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rtlCol="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85543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Tree>
    <p:extLst>
      <p:ext uri="{BB962C8B-B14F-4D97-AF65-F5344CB8AC3E}">
        <p14:creationId xmlns:p14="http://schemas.microsoft.com/office/powerpoint/2010/main" val="8434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36685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27183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233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50146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Tree>
    <p:extLst>
      <p:ext uri="{BB962C8B-B14F-4D97-AF65-F5344CB8AC3E}">
        <p14:creationId xmlns:p14="http://schemas.microsoft.com/office/powerpoint/2010/main" val="153841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820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9781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73458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67271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01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397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2F2F2"/>
            </a:gs>
            <a:gs pos="77000">
              <a:srgbClr val="F2F2F2"/>
            </a:gs>
            <a:gs pos="100000">
              <a:srgbClr val="7A0000"/>
            </a:gs>
          </a:gsLst>
          <a:lin ang="5400000"/>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133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549275" y="1600200"/>
            <a:ext cx="8042275"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25"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xStyles>
    <p:titleStyle>
      <a:lvl1pPr algn="ctr" rtl="0" eaLnBrk="0" fontAlgn="base" hangingPunct="0">
        <a:spcBef>
          <a:spcPct val="0"/>
        </a:spcBef>
        <a:spcAft>
          <a:spcPct val="0"/>
        </a:spcAft>
        <a:defRPr sz="4600" kern="1200">
          <a:solidFill>
            <a:schemeClr val="accent1"/>
          </a:solidFill>
          <a:latin typeface="+mj-lt"/>
          <a:ea typeface="+mj-ea"/>
          <a:cs typeface="+mj-cs"/>
        </a:defRPr>
      </a:lvl1pPr>
      <a:lvl2pPr algn="ctr" rtl="0" eaLnBrk="0" fontAlgn="base" hangingPunct="0">
        <a:spcBef>
          <a:spcPct val="0"/>
        </a:spcBef>
        <a:spcAft>
          <a:spcPct val="0"/>
        </a:spcAft>
        <a:defRPr sz="4600">
          <a:solidFill>
            <a:schemeClr val="accent1"/>
          </a:solidFill>
          <a:latin typeface="Calibri" pitchFamily="34" charset="0"/>
        </a:defRPr>
      </a:lvl2pPr>
      <a:lvl3pPr algn="ctr" rtl="0" eaLnBrk="0" fontAlgn="base" hangingPunct="0">
        <a:spcBef>
          <a:spcPct val="0"/>
        </a:spcBef>
        <a:spcAft>
          <a:spcPct val="0"/>
        </a:spcAft>
        <a:defRPr sz="4600">
          <a:solidFill>
            <a:schemeClr val="accent1"/>
          </a:solidFill>
          <a:latin typeface="Calibri" pitchFamily="34" charset="0"/>
        </a:defRPr>
      </a:lvl3pPr>
      <a:lvl4pPr algn="ctr" rtl="0" eaLnBrk="0" fontAlgn="base" hangingPunct="0">
        <a:spcBef>
          <a:spcPct val="0"/>
        </a:spcBef>
        <a:spcAft>
          <a:spcPct val="0"/>
        </a:spcAft>
        <a:defRPr sz="4600">
          <a:solidFill>
            <a:schemeClr val="accent1"/>
          </a:solidFill>
          <a:latin typeface="Calibri" pitchFamily="34" charset="0"/>
        </a:defRPr>
      </a:lvl4pPr>
      <a:lvl5pPr algn="ctr" rtl="0" eaLnBrk="0" fontAlgn="base" hangingPunct="0">
        <a:spcBef>
          <a:spcPct val="0"/>
        </a:spcBef>
        <a:spcAft>
          <a:spcPct val="0"/>
        </a:spcAft>
        <a:defRPr sz="4600">
          <a:solidFill>
            <a:schemeClr val="accent1"/>
          </a:solidFill>
          <a:latin typeface="Calibri" pitchFamily="34" charset="0"/>
        </a:defRPr>
      </a:lvl5pPr>
      <a:lvl6pPr marL="457200" algn="ctr" rtl="0" fontAlgn="base">
        <a:spcBef>
          <a:spcPct val="0"/>
        </a:spcBef>
        <a:spcAft>
          <a:spcPct val="0"/>
        </a:spcAft>
        <a:defRPr sz="4600">
          <a:solidFill>
            <a:schemeClr val="accent1"/>
          </a:solidFill>
          <a:latin typeface="Calibri" pitchFamily="34" charset="0"/>
        </a:defRPr>
      </a:lvl6pPr>
      <a:lvl7pPr marL="914400" algn="ctr" rtl="0" fontAlgn="base">
        <a:spcBef>
          <a:spcPct val="0"/>
        </a:spcBef>
        <a:spcAft>
          <a:spcPct val="0"/>
        </a:spcAft>
        <a:defRPr sz="4600">
          <a:solidFill>
            <a:schemeClr val="accent1"/>
          </a:solidFill>
          <a:latin typeface="Calibri" pitchFamily="34" charset="0"/>
        </a:defRPr>
      </a:lvl7pPr>
      <a:lvl8pPr marL="1371600" algn="ctr" rtl="0" fontAlgn="base">
        <a:spcBef>
          <a:spcPct val="0"/>
        </a:spcBef>
        <a:spcAft>
          <a:spcPct val="0"/>
        </a:spcAft>
        <a:defRPr sz="4600">
          <a:solidFill>
            <a:schemeClr val="accent1"/>
          </a:solidFill>
          <a:latin typeface="Calibri" pitchFamily="34" charset="0"/>
        </a:defRPr>
      </a:lvl8pPr>
      <a:lvl9pPr marL="1828800" algn="ctr" rtl="0" fontAlgn="base">
        <a:spcBef>
          <a:spcPct val="0"/>
        </a:spcBef>
        <a:spcAft>
          <a:spcPct val="0"/>
        </a:spcAft>
        <a:defRPr sz="4600">
          <a:solidFill>
            <a:schemeClr val="accent1"/>
          </a:solidFill>
          <a:latin typeface="Calibri" pitchFamily="34" charset="0"/>
        </a:defRPr>
      </a:lvl9pPr>
    </p:titleStyle>
    <p:bodyStyle>
      <a:lvl1pPr marL="349250" indent="-349250" algn="l" rtl="0" eaLnBrk="0" fontAlgn="base" hangingPunct="0">
        <a:spcBef>
          <a:spcPts val="2000"/>
        </a:spcBef>
        <a:spcAft>
          <a:spcPct val="0"/>
        </a:spcAft>
        <a:buClr>
          <a:srgbClr val="B870B8"/>
        </a:buClr>
        <a:buSzPct val="110000"/>
        <a:buFont typeface="Wingdings 2" panose="05020102010507070707" pitchFamily="18" charset="2"/>
        <a:buChar char=""/>
        <a:defRPr sz="2400" kern="1200">
          <a:solidFill>
            <a:srgbClr val="595959"/>
          </a:solidFill>
          <a:latin typeface="+mn-lt"/>
          <a:ea typeface="+mn-ea"/>
          <a:cs typeface="+mn-cs"/>
        </a:defRPr>
      </a:lvl1pPr>
      <a:lvl2pPr marL="685800" indent="-336550" algn="l" rtl="0" eaLnBrk="0" fontAlgn="base" hangingPunct="0">
        <a:spcBef>
          <a:spcPts val="600"/>
        </a:spcBef>
        <a:spcAft>
          <a:spcPct val="0"/>
        </a:spcAft>
        <a:buClr>
          <a:srgbClr val="4D264D"/>
        </a:buClr>
        <a:buSzPct val="110000"/>
        <a:buFont typeface="Wingdings 2" panose="05020102010507070707" pitchFamily="18" charset="2"/>
        <a:buChar char=""/>
        <a:defRPr sz="2200" kern="1200">
          <a:solidFill>
            <a:srgbClr val="595959"/>
          </a:solidFill>
          <a:latin typeface="+mn-lt"/>
          <a:ea typeface="+mn-ea"/>
          <a:cs typeface="+mn-cs"/>
        </a:defRPr>
      </a:lvl2pPr>
      <a:lvl3pPr marL="968375" indent="-282575" algn="l" rtl="0" eaLnBrk="0" fontAlgn="base" hangingPunct="0">
        <a:spcBef>
          <a:spcPts val="600"/>
        </a:spcBef>
        <a:spcAft>
          <a:spcPct val="0"/>
        </a:spcAft>
        <a:buClr>
          <a:srgbClr val="B870B8"/>
        </a:buClr>
        <a:buSzPct val="110000"/>
        <a:buFont typeface="Wingdings 2" panose="05020102010507070707" pitchFamily="18" charset="2"/>
        <a:buChar char=""/>
        <a:defRPr sz="2000" kern="1200">
          <a:solidFill>
            <a:srgbClr val="595959"/>
          </a:solidFill>
          <a:latin typeface="+mn-lt"/>
          <a:ea typeface="+mn-ea"/>
          <a:cs typeface="+mn-cs"/>
        </a:defRPr>
      </a:lvl3pPr>
      <a:lvl4pPr marL="1263650" indent="-295275" algn="l" rtl="0" eaLnBrk="0" fontAlgn="base" hangingPunct="0">
        <a:spcBef>
          <a:spcPts val="600"/>
        </a:spcBef>
        <a:spcAft>
          <a:spcPct val="0"/>
        </a:spcAft>
        <a:buClr>
          <a:srgbClr val="4D264D"/>
        </a:buClr>
        <a:buSzPct val="110000"/>
        <a:buFont typeface="Wingdings 2" panose="05020102010507070707" pitchFamily="18" charset="2"/>
        <a:buChar char=""/>
        <a:defRPr kern="1200">
          <a:solidFill>
            <a:srgbClr val="595959"/>
          </a:solidFill>
          <a:latin typeface="+mn-lt"/>
          <a:ea typeface="+mn-ea"/>
          <a:cs typeface="+mn-cs"/>
        </a:defRPr>
      </a:lvl4pPr>
      <a:lvl5pPr marL="1546225" indent="-282575" algn="l" rtl="0" eaLnBrk="0" fontAlgn="base" hangingPunct="0">
        <a:spcBef>
          <a:spcPts val="600"/>
        </a:spcBef>
        <a:spcAft>
          <a:spcPct val="0"/>
        </a:spcAft>
        <a:buClr>
          <a:srgbClr val="B870B8"/>
        </a:buClr>
        <a:buSzPct val="110000"/>
        <a:buFont typeface="Wingdings 2" panose="05020102010507070707" pitchFamily="18" charset="2"/>
        <a:buChar char=""/>
        <a:defRPr kern="1200">
          <a:solidFill>
            <a:srgbClr val="595959"/>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951"/>
            <a:ext cx="8042275" cy="585224"/>
          </a:xfrm>
        </p:spPr>
        <p:txBody>
          <a:bodyPr/>
          <a:lstStyle/>
          <a:p>
            <a:r>
              <a:rPr lang="en-US" sz="3600" dirty="0">
                <a:cs typeface="Calibri"/>
              </a:rPr>
              <a:t>Romulans from </a:t>
            </a:r>
            <a:r>
              <a:rPr lang="en-US" sz="3600" dirty="0" err="1">
                <a:cs typeface="Calibri"/>
              </a:rPr>
              <a:t>Routerspace</a:t>
            </a:r>
          </a:p>
        </p:txBody>
      </p:sp>
      <p:sp>
        <p:nvSpPr>
          <p:cNvPr id="3" name="Content Placeholder 2"/>
          <p:cNvSpPr>
            <a:spLocks noGrp="1"/>
          </p:cNvSpPr>
          <p:nvPr>
            <p:ph idx="1"/>
          </p:nvPr>
        </p:nvSpPr>
        <p:spPr>
          <a:xfrm>
            <a:off x="549275" y="693175"/>
            <a:ext cx="8042275" cy="5702375"/>
          </a:xfrm>
        </p:spPr>
        <p:txBody>
          <a:bodyPr/>
          <a:lstStyle/>
          <a:p>
            <a:pPr lvl="1">
              <a:spcBef>
                <a:spcPts val="1200"/>
              </a:spcBef>
            </a:pPr>
            <a:r>
              <a:rPr lang="en-US" sz="1800" b="1" dirty="0">
                <a:solidFill>
                  <a:schemeClr val="tx1"/>
                </a:solidFill>
              </a:rPr>
              <a:t>What Went Well?</a:t>
            </a:r>
          </a:p>
          <a:p>
            <a:pPr lvl="2">
              <a:spcBef>
                <a:spcPts val="1200"/>
              </a:spcBef>
            </a:pPr>
            <a:r>
              <a:rPr lang="en-US" sz="1600" dirty="0">
                <a:solidFill>
                  <a:schemeClr val="tx1"/>
                </a:solidFill>
              </a:rPr>
              <a:t>Nothing went well unfortunately due to complications with the database. We had put off the start of the sprint due to other blocks such as schoolwork, work and just not enough time.</a:t>
            </a:r>
            <a:endParaRPr lang="en-US" sz="1600" dirty="0">
              <a:solidFill>
                <a:schemeClr val="tx1"/>
              </a:solidFill>
              <a:cs typeface="Calibri"/>
            </a:endParaRPr>
          </a:p>
          <a:p>
            <a:pPr lvl="2">
              <a:spcBef>
                <a:spcPts val="1200"/>
              </a:spcBef>
            </a:pPr>
            <a:r>
              <a:rPr lang="en-US" sz="1600" dirty="0">
                <a:solidFill>
                  <a:schemeClr val="tx1"/>
                </a:solidFill>
                <a:cs typeface="Calibri"/>
              </a:rPr>
              <a:t>The repository was synced up between each of us.</a:t>
            </a:r>
            <a:endParaRPr lang="en-US" sz="1600" dirty="0">
              <a:solidFill>
                <a:schemeClr val="tx1"/>
              </a:solidFill>
            </a:endParaRPr>
          </a:p>
          <a:p>
            <a:pPr lvl="2">
              <a:spcBef>
                <a:spcPts val="1200"/>
              </a:spcBef>
            </a:pPr>
            <a:r>
              <a:rPr lang="en-US" sz="1600" dirty="0">
                <a:solidFill>
                  <a:schemeClr val="tx1"/>
                </a:solidFill>
              </a:rPr>
              <a:t>We fixed the database problem.</a:t>
            </a:r>
            <a:endParaRPr lang="en-US" sz="1600" dirty="0">
              <a:solidFill>
                <a:schemeClr val="tx1"/>
              </a:solidFill>
              <a:cs typeface="Calibri"/>
            </a:endParaRPr>
          </a:p>
          <a:p>
            <a:pPr lvl="2">
              <a:spcBef>
                <a:spcPts val="1200"/>
              </a:spcBef>
            </a:pPr>
            <a:r>
              <a:rPr lang="en-US" sz="1600" dirty="0">
                <a:solidFill>
                  <a:schemeClr val="tx1"/>
                </a:solidFill>
                <a:cs typeface="Calibri"/>
              </a:rPr>
              <a:t>The team response when the database issue came up and how quickly we were able to resolve it. </a:t>
            </a:r>
          </a:p>
          <a:p>
            <a:pPr marL="349250" lvl="1" indent="0">
              <a:spcBef>
                <a:spcPts val="1200"/>
              </a:spcBef>
              <a:buNone/>
            </a:pPr>
            <a:endParaRPr lang="en-US" sz="1800" dirty="0">
              <a:solidFill>
                <a:srgbClr val="000000"/>
              </a:solidFill>
              <a:cs typeface="Calibri"/>
            </a:endParaRPr>
          </a:p>
          <a:p>
            <a:pPr lvl="2">
              <a:spcBef>
                <a:spcPts val="1200"/>
              </a:spcBef>
            </a:pPr>
            <a:endParaRPr lang="en-US" sz="1800" dirty="0">
              <a:cs typeface="Calibri"/>
            </a:endParaRPr>
          </a:p>
          <a:p>
            <a:pPr lvl="1">
              <a:spcBef>
                <a:spcPts val="1200"/>
              </a:spcBef>
            </a:pPr>
            <a:endParaRPr lang="en-US" sz="1600" dirty="0">
              <a:cs typeface="Calibri"/>
            </a:endParaRPr>
          </a:p>
          <a:p>
            <a:pPr lvl="1">
              <a:spcBef>
                <a:spcPts val="1200"/>
              </a:spcBef>
            </a:pPr>
            <a:endParaRPr lang="en-US" sz="1400" dirty="0">
              <a:cs typeface="Calibri"/>
            </a:endParaRPr>
          </a:p>
          <a:p>
            <a:pPr lvl="2">
              <a:spcBef>
                <a:spcPts val="1200"/>
              </a:spcBef>
            </a:pPr>
            <a:endParaRPr lang="en-US" dirty="0">
              <a:cs typeface="Calibri"/>
            </a:endParaRPr>
          </a:p>
          <a:p>
            <a:pPr>
              <a:spcBef>
                <a:spcPts val="1200"/>
              </a:spcBef>
            </a:pPr>
            <a:endParaRPr lang="en-US" sz="1200" dirty="0">
              <a:cs typeface="Calibri"/>
            </a:endParaRPr>
          </a:p>
        </p:txBody>
      </p:sp>
    </p:spTree>
    <p:extLst>
      <p:ext uri="{BB962C8B-B14F-4D97-AF65-F5344CB8AC3E}">
        <p14:creationId xmlns:p14="http://schemas.microsoft.com/office/powerpoint/2010/main" val="290493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951"/>
            <a:ext cx="8042275" cy="585224"/>
          </a:xfrm>
        </p:spPr>
        <p:txBody>
          <a:bodyPr/>
          <a:lstStyle/>
          <a:p>
            <a:r>
              <a:rPr lang="en-US" sz="3600" dirty="0">
                <a:cs typeface="Calibri"/>
              </a:rPr>
              <a:t>Romulans from </a:t>
            </a:r>
            <a:r>
              <a:rPr lang="en-US" sz="3600" dirty="0" err="1">
                <a:cs typeface="Calibri"/>
              </a:rPr>
              <a:t>Routerspace</a:t>
            </a:r>
          </a:p>
        </p:txBody>
      </p:sp>
      <p:sp>
        <p:nvSpPr>
          <p:cNvPr id="3" name="Content Placeholder 2"/>
          <p:cNvSpPr>
            <a:spLocks noGrp="1"/>
          </p:cNvSpPr>
          <p:nvPr>
            <p:ph idx="1"/>
          </p:nvPr>
        </p:nvSpPr>
        <p:spPr>
          <a:xfrm>
            <a:off x="-288925" y="597925"/>
            <a:ext cx="9318625" cy="5702375"/>
          </a:xfrm>
        </p:spPr>
        <p:txBody>
          <a:bodyPr/>
          <a:lstStyle/>
          <a:p>
            <a:pPr lvl="1">
              <a:spcBef>
                <a:spcPts val="1200"/>
              </a:spcBef>
            </a:pPr>
            <a:r>
              <a:rPr lang="en-US" sz="1800" b="1" dirty="0">
                <a:solidFill>
                  <a:schemeClr val="tx1"/>
                </a:solidFill>
                <a:cs typeface="Calibri"/>
              </a:rPr>
              <a:t>What Can We do to Improve</a:t>
            </a:r>
            <a:r>
              <a:rPr lang="en-US" sz="1800" dirty="0">
                <a:solidFill>
                  <a:schemeClr val="tx1"/>
                </a:solidFill>
                <a:cs typeface="Calibri"/>
              </a:rPr>
              <a:t>?</a:t>
            </a:r>
          </a:p>
          <a:p>
            <a:pPr lvl="2">
              <a:spcBef>
                <a:spcPts val="1200"/>
              </a:spcBef>
            </a:pPr>
            <a:r>
              <a:rPr lang="en-US" sz="1800">
                <a:solidFill>
                  <a:schemeClr val="tx1"/>
                </a:solidFill>
                <a:cs typeface="Calibri"/>
              </a:rPr>
              <a:t>Team – Update the task board more frequently and start earlier. A better </a:t>
            </a:r>
            <a:r>
              <a:rPr lang="en-US" sz="1800" dirty="0">
                <a:solidFill>
                  <a:schemeClr val="tx1"/>
                </a:solidFill>
                <a:cs typeface="Calibri"/>
              </a:rPr>
              <a:t>understanding of how the project works. Spending more time understanding the languages that build the code.</a:t>
            </a:r>
          </a:p>
          <a:p>
            <a:pPr lvl="2">
              <a:spcBef>
                <a:spcPts val="1200"/>
              </a:spcBef>
            </a:pPr>
            <a:r>
              <a:rPr lang="en-US" sz="1800" dirty="0">
                <a:solidFill>
                  <a:schemeClr val="tx1"/>
                </a:solidFill>
                <a:cs typeface="Calibri"/>
              </a:rPr>
              <a:t>Hollie - Make sure the database is populated so we don't run into any issues. Be more reasonable with our </a:t>
            </a:r>
            <a:r>
              <a:rPr lang="en-US" sz="1800">
                <a:solidFill>
                  <a:schemeClr val="tx1"/>
                </a:solidFill>
                <a:cs typeface="Calibri"/>
              </a:rPr>
              <a:t>hours. What we improved on from sprint 1 was being more familiar with the existing code, although we ran into more issues this sprint</a:t>
            </a:r>
            <a:endParaRPr lang="en-US" sz="1800" dirty="0">
              <a:solidFill>
                <a:schemeClr val="tx1"/>
              </a:solidFill>
              <a:cs typeface="Calibri"/>
            </a:endParaRPr>
          </a:p>
          <a:p>
            <a:pPr lvl="2">
              <a:spcBef>
                <a:spcPts val="1200"/>
              </a:spcBef>
            </a:pPr>
            <a:r>
              <a:rPr lang="en-US" sz="1800" dirty="0">
                <a:solidFill>
                  <a:schemeClr val="tx1"/>
                </a:solidFill>
                <a:cs typeface="Calibri"/>
              </a:rPr>
              <a:t> Austin - Make sure to start earlier just </a:t>
            </a:r>
            <a:r>
              <a:rPr lang="en-US" sz="1800">
                <a:solidFill>
                  <a:schemeClr val="tx1"/>
                </a:solidFill>
                <a:cs typeface="Calibri"/>
              </a:rPr>
              <a:t>in case we run into issues. I feel like we didn't improve from last sprint only because we ran into so many issues and we were not able to finish many of our tasks.</a:t>
            </a:r>
          </a:p>
          <a:p>
            <a:pPr lvl="2">
              <a:spcBef>
                <a:spcPts val="1200"/>
              </a:spcBef>
            </a:pPr>
            <a:r>
              <a:rPr lang="en-US" sz="1800" dirty="0">
                <a:solidFill>
                  <a:schemeClr val="tx1"/>
                </a:solidFill>
                <a:cs typeface="Calibri"/>
              </a:rPr>
              <a:t>Anne -  Invest more time in learning the languages(Ruby, CSS, </a:t>
            </a:r>
            <a:r>
              <a:rPr lang="en-US" sz="1800" err="1">
                <a:solidFill>
                  <a:schemeClr val="tx1"/>
                </a:solidFill>
                <a:cs typeface="Calibri"/>
              </a:rPr>
              <a:t>Javascript</a:t>
            </a:r>
            <a:r>
              <a:rPr lang="en-US" sz="1800" dirty="0">
                <a:solidFill>
                  <a:schemeClr val="tx1"/>
                </a:solidFill>
                <a:cs typeface="Calibri"/>
              </a:rPr>
              <a:t>, etc.)</a:t>
            </a:r>
            <a:r>
              <a:rPr lang="en-US" sz="1800">
                <a:solidFill>
                  <a:schemeClr val="tx1"/>
                </a:solidFill>
                <a:cs typeface="Calibri"/>
              </a:rPr>
              <a:t> I spent in inordinate amount of time simply figuring out what does what, line by line.</a:t>
            </a:r>
            <a:endParaRPr lang="en-US" sz="1800" dirty="0">
              <a:solidFill>
                <a:schemeClr val="tx1"/>
              </a:solidFill>
              <a:cs typeface="Calibri"/>
            </a:endParaRPr>
          </a:p>
          <a:p>
            <a:pPr lvl="2">
              <a:spcBef>
                <a:spcPts val="1200"/>
              </a:spcBef>
            </a:pPr>
            <a:r>
              <a:rPr lang="en-US" sz="1800" dirty="0">
                <a:solidFill>
                  <a:schemeClr val="tx1"/>
                </a:solidFill>
                <a:cs typeface="Calibri"/>
              </a:rPr>
              <a:t>William - Picking smaller issues that don't require so many dependencies on other chunks of </a:t>
            </a:r>
            <a:r>
              <a:rPr lang="en-US" sz="1800">
                <a:solidFill>
                  <a:schemeClr val="tx1"/>
                </a:solidFill>
                <a:cs typeface="Calibri"/>
              </a:rPr>
              <a:t>code. I feel as though we didn't improve as much from sprint 1 as we would have liked due to lack of time and busy schedules. </a:t>
            </a:r>
            <a:endParaRPr lang="en-US" sz="1800" dirty="0">
              <a:solidFill>
                <a:schemeClr val="tx1"/>
              </a:solidFill>
              <a:cs typeface="Calibri"/>
            </a:endParaRPr>
          </a:p>
          <a:p>
            <a:pPr lvl="2">
              <a:spcBef>
                <a:spcPts val="1200"/>
              </a:spcBef>
            </a:pPr>
            <a:r>
              <a:rPr lang="en-US" sz="1800" dirty="0">
                <a:solidFill>
                  <a:schemeClr val="tx1"/>
                </a:solidFill>
                <a:cs typeface="Calibri"/>
              </a:rPr>
              <a:t>Kendra - Spend more time learning the database and how to debug </a:t>
            </a:r>
            <a:r>
              <a:rPr lang="en-US" sz="1800">
                <a:solidFill>
                  <a:schemeClr val="tx1"/>
                </a:solidFill>
                <a:cs typeface="Calibri"/>
              </a:rPr>
              <a:t>it. I feel like we on communication and making sure everyone know what everyone else is doing</a:t>
            </a:r>
            <a:endParaRPr lang="en-US" sz="1800" dirty="0">
              <a:solidFill>
                <a:schemeClr val="tx1"/>
              </a:solidFill>
              <a:cs typeface="Calibri"/>
            </a:endParaRPr>
          </a:p>
        </p:txBody>
      </p:sp>
    </p:spTree>
    <p:extLst>
      <p:ext uri="{BB962C8B-B14F-4D97-AF65-F5344CB8AC3E}">
        <p14:creationId xmlns:p14="http://schemas.microsoft.com/office/powerpoint/2010/main" val="194190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951"/>
            <a:ext cx="8042275" cy="585224"/>
          </a:xfrm>
        </p:spPr>
        <p:txBody>
          <a:bodyPr/>
          <a:lstStyle/>
          <a:p>
            <a:r>
              <a:rPr lang="en-US" sz="3600" dirty="0">
                <a:cs typeface="Calibri"/>
              </a:rPr>
              <a:t>Romulans from </a:t>
            </a:r>
            <a:r>
              <a:rPr lang="en-US" sz="3600" dirty="0" err="1">
                <a:cs typeface="Calibri"/>
              </a:rPr>
              <a:t>Routerspace</a:t>
            </a:r>
          </a:p>
        </p:txBody>
      </p:sp>
      <p:sp>
        <p:nvSpPr>
          <p:cNvPr id="3" name="Content Placeholder 2"/>
          <p:cNvSpPr>
            <a:spLocks noGrp="1"/>
          </p:cNvSpPr>
          <p:nvPr>
            <p:ph idx="1"/>
          </p:nvPr>
        </p:nvSpPr>
        <p:spPr>
          <a:xfrm>
            <a:off x="549275" y="693175"/>
            <a:ext cx="8042275" cy="5702375"/>
          </a:xfrm>
        </p:spPr>
        <p:txBody>
          <a:bodyPr/>
          <a:lstStyle/>
          <a:p>
            <a:pPr marL="349250" lvl="1" indent="0">
              <a:spcBef>
                <a:spcPts val="1200"/>
              </a:spcBef>
              <a:buNone/>
            </a:pPr>
            <a:r>
              <a:rPr lang="en-US" sz="1800" b="1" dirty="0">
                <a:solidFill>
                  <a:schemeClr val="tx1"/>
                </a:solidFill>
              </a:rPr>
              <a:t>What Might Be Impeding Us from Performing Better?</a:t>
            </a:r>
            <a:endParaRPr lang="en-US" sz="1800" b="1" dirty="0">
              <a:solidFill>
                <a:schemeClr val="tx1"/>
              </a:solidFill>
              <a:cs typeface="Calibri"/>
            </a:endParaRPr>
          </a:p>
          <a:p>
            <a:pPr lvl="2">
              <a:spcBef>
                <a:spcPts val="1200"/>
              </a:spcBef>
            </a:pPr>
            <a:r>
              <a:rPr lang="en-US" sz="1800" dirty="0">
                <a:solidFill>
                  <a:schemeClr val="tx1"/>
                </a:solidFill>
                <a:cs typeface="Calibri"/>
              </a:rPr>
              <a:t>Hollie - We haven't met outside of class as much as we did for the first sprint.</a:t>
            </a:r>
          </a:p>
          <a:p>
            <a:pPr lvl="2">
              <a:spcBef>
                <a:spcPts val="1200"/>
              </a:spcBef>
            </a:pPr>
            <a:r>
              <a:rPr lang="en-US" sz="1800" dirty="0">
                <a:solidFill>
                  <a:schemeClr val="tx1"/>
                </a:solidFill>
                <a:cs typeface="Calibri"/>
              </a:rPr>
              <a:t>Austin - Approaching the end of the semester, so most of us are a lot busier than before.</a:t>
            </a:r>
          </a:p>
          <a:p>
            <a:pPr lvl="2">
              <a:spcBef>
                <a:spcPts val="1200"/>
              </a:spcBef>
            </a:pPr>
            <a:r>
              <a:rPr lang="en-US" sz="1800" dirty="0">
                <a:solidFill>
                  <a:schemeClr val="tx1"/>
                </a:solidFill>
                <a:cs typeface="Calibri"/>
              </a:rPr>
              <a:t>Anne - Not making better use of the tools at our disposal (I.e. the burndown chart</a:t>
            </a:r>
            <a:r>
              <a:rPr lang="en-US" sz="1800">
                <a:solidFill>
                  <a:schemeClr val="tx1"/>
                </a:solidFill>
                <a:cs typeface="Calibri"/>
              </a:rPr>
              <a:t>).</a:t>
            </a:r>
            <a:endParaRPr lang="en-US">
              <a:solidFill>
                <a:schemeClr val="tx1"/>
              </a:solidFill>
              <a:cs typeface="Calibri"/>
            </a:endParaRPr>
          </a:p>
          <a:p>
            <a:pPr lvl="2">
              <a:spcBef>
                <a:spcPts val="1200"/>
              </a:spcBef>
            </a:pPr>
            <a:r>
              <a:rPr lang="en-US" sz="1800" dirty="0">
                <a:solidFill>
                  <a:schemeClr val="tx1"/>
                </a:solidFill>
                <a:cs typeface="Calibri"/>
              </a:rPr>
              <a:t>William – Not getting started earlier, whilst having a busy schedule.</a:t>
            </a:r>
          </a:p>
          <a:p>
            <a:pPr lvl="2">
              <a:spcBef>
                <a:spcPts val="1200"/>
              </a:spcBef>
            </a:pPr>
            <a:r>
              <a:rPr lang="en-US" sz="1800" dirty="0">
                <a:solidFill>
                  <a:schemeClr val="tx1"/>
                </a:solidFill>
                <a:cs typeface="Calibri"/>
              </a:rPr>
              <a:t>Kendra - Starting early, so we can complete the task on time, and have time to debug issues</a:t>
            </a:r>
          </a:p>
          <a:p>
            <a:pPr lvl="2">
              <a:spcBef>
                <a:spcPts val="1200"/>
              </a:spcBef>
            </a:pPr>
            <a:endParaRPr lang="en-US" sz="1800" dirty="0">
              <a:cs typeface="Calibri"/>
            </a:endParaRPr>
          </a:p>
          <a:p>
            <a:pPr lvl="1">
              <a:spcBef>
                <a:spcPts val="1200"/>
              </a:spcBef>
            </a:pPr>
            <a:endParaRPr lang="en-US" sz="1600" dirty="0">
              <a:cs typeface="Calibri"/>
            </a:endParaRPr>
          </a:p>
          <a:p>
            <a:pPr lvl="1">
              <a:spcBef>
                <a:spcPts val="1200"/>
              </a:spcBef>
            </a:pPr>
            <a:endParaRPr lang="en-US" sz="1400" dirty="0">
              <a:cs typeface="Calibri"/>
            </a:endParaRPr>
          </a:p>
          <a:p>
            <a:pPr lvl="2">
              <a:spcBef>
                <a:spcPts val="1200"/>
              </a:spcBef>
            </a:pPr>
            <a:endParaRPr lang="en-US" dirty="0">
              <a:cs typeface="Calibri"/>
            </a:endParaRPr>
          </a:p>
          <a:p>
            <a:pPr>
              <a:spcBef>
                <a:spcPts val="1200"/>
              </a:spcBef>
            </a:pPr>
            <a:endParaRPr lang="en-US" sz="1200" dirty="0">
              <a:cs typeface="Calibri"/>
            </a:endParaRPr>
          </a:p>
        </p:txBody>
      </p:sp>
    </p:spTree>
    <p:extLst>
      <p:ext uri="{BB962C8B-B14F-4D97-AF65-F5344CB8AC3E}">
        <p14:creationId xmlns:p14="http://schemas.microsoft.com/office/powerpoint/2010/main" val="3157521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Breeze">
  <a:themeElements>
    <a:clrScheme name="Custom 1">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3026F6"/>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34733</TotalTime>
  <Words>177</Words>
  <Application>Microsoft Office PowerPoint</Application>
  <PresentationFormat>On-screen Show (4:3)</PresentationFormat>
  <Paragraphs>15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Breeze</vt:lpstr>
      <vt:lpstr>Romulans from Routerspace</vt:lpstr>
      <vt:lpstr>Romulans from Routerspace</vt:lpstr>
      <vt:lpstr>Romulans from Routerspace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Ted Lehr</cp:lastModifiedBy>
  <cp:revision>370</cp:revision>
  <dcterms:created xsi:type="dcterms:W3CDTF">2010-01-06T20:28:26Z</dcterms:created>
  <dcterms:modified xsi:type="dcterms:W3CDTF">2019-04-09T22:52:52Z</dcterms:modified>
</cp:coreProperties>
</file>