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0c4ee5ba3_7_1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0c4ee5ba3_7_1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0c4ee5ba3_7_1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0c4ee5ba3_7_1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0c4ee5ba3_7_1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0c4ee5ba3_7_1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0c4ee5ba3_7_1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0c4ee5ba3_7_1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0c4ee5ba3_7_1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0c4ee5ba3_7_1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0c4ee5ba3_7_1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0c4ee5ba3_7_1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0c4ee5b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0c4ee5b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0c4ee5ba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0c4ee5ba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0c4ee5ba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0c4ee5ba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0c4ee5ba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0c4ee5ba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0c4ee5ba3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0c4ee5ba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0c4ee5ba3_7_1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0c4ee5ba3_7_1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0c4ee5ba3_1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0c4ee5ba3_1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0c4ee5ba3_7_1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0c4ee5ba3_7_1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sort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178300"/>
            <a:ext cx="85206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65975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  <a:defRPr>
                <a:solidFill>
                  <a:srgbClr val="F3F3F3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  <a:defRPr>
                <a:solidFill>
                  <a:srgbClr val="F3F3F3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  <a:defRPr>
                <a:solidFill>
                  <a:srgbClr val="F3F3F3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  <a:defRPr>
                <a:solidFill>
                  <a:srgbClr val="F3F3F3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  <a:defRPr>
                <a:solidFill>
                  <a:srgbClr val="F3F3F3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  <a:defRPr>
                <a:solidFill>
                  <a:srgbClr val="F3F3F3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552288" y="-3591112"/>
            <a:ext cx="55075" cy="912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463288" y="546413"/>
            <a:ext cx="217425" cy="91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rgbClr val="2B384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434250" y="250150"/>
            <a:ext cx="8123100" cy="2321700"/>
          </a:xfrm>
          <a:prstGeom prst="rect">
            <a:avLst/>
          </a:prstGeom>
          <a:effectLst>
            <a:outerShdw rotWithShape="0" algn="bl" dir="10620000" dist="85725">
              <a:srgbClr val="000000">
                <a:alpha val="46000"/>
              </a:srgbClr>
            </a:outerShdw>
            <a:reflection blurRad="0" dir="0" dist="0" endA="0" endPos="1000" fadeDir="5400012" kx="0" rotWithShape="0" algn="bl" stA="0" stPos="0" sy="-100000" ky="0"/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solidFill>
                  <a:schemeClr val="accent5"/>
                </a:solidFill>
              </a:rPr>
              <a:t>C</a:t>
            </a:r>
            <a:r>
              <a:rPr b="1" lang="en" sz="9000">
                <a:solidFill>
                  <a:srgbClr val="5EE0FF"/>
                </a:solidFill>
              </a:rPr>
              <a:t>o</a:t>
            </a:r>
            <a:r>
              <a:rPr b="1" lang="en" sz="9000">
                <a:solidFill>
                  <a:srgbClr val="9900FF"/>
                </a:solidFill>
              </a:rPr>
              <a:t>l</a:t>
            </a:r>
            <a:r>
              <a:rPr b="1" lang="en" sz="9000">
                <a:solidFill>
                  <a:srgbClr val="FFFF00"/>
                </a:solidFill>
              </a:rPr>
              <a:t>o</a:t>
            </a:r>
            <a:r>
              <a:rPr b="1" lang="en" sz="9000">
                <a:solidFill>
                  <a:srgbClr val="3D85C6"/>
                </a:solidFill>
              </a:rPr>
              <a:t>r</a:t>
            </a:r>
            <a:r>
              <a:rPr b="1" lang="en" sz="9000"/>
              <a:t> </a:t>
            </a:r>
            <a:r>
              <a:rPr b="1" lang="en" sz="9000">
                <a:solidFill>
                  <a:srgbClr val="72FF72"/>
                </a:solidFill>
              </a:rPr>
              <a:t>S</a:t>
            </a:r>
            <a:r>
              <a:rPr b="1" lang="en" sz="9000">
                <a:solidFill>
                  <a:srgbClr val="FFAEBD"/>
                </a:solidFill>
              </a:rPr>
              <a:t>o</a:t>
            </a:r>
            <a:r>
              <a:rPr b="1" lang="en" sz="9000">
                <a:solidFill>
                  <a:srgbClr val="FF9900"/>
                </a:solidFill>
              </a:rPr>
              <a:t>r</a:t>
            </a:r>
            <a:r>
              <a:rPr b="1" lang="en" sz="9000">
                <a:solidFill>
                  <a:srgbClr val="FFFF00"/>
                </a:solidFill>
              </a:rPr>
              <a:t>t</a:t>
            </a:r>
            <a:r>
              <a:rPr b="1" lang="en" sz="9000">
                <a:solidFill>
                  <a:srgbClr val="5EE0FF"/>
                </a:solidFill>
              </a:rPr>
              <a:t>!</a:t>
            </a:r>
            <a:endParaRPr b="1" sz="9000">
              <a:solidFill>
                <a:srgbClr val="5EE0FF"/>
              </a:solidFill>
            </a:endParaRP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500825" y="3213525"/>
            <a:ext cx="2529900" cy="17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Landon Boone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Logan Lett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Coleman Oates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Shanna Wallace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499838" y="-1633837"/>
            <a:ext cx="144325" cy="91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3927375" y="3310750"/>
            <a:ext cx="4924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University of Tennessee, Knoxville</a:t>
            </a:r>
            <a:endParaRPr sz="2100"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COSC 340</a:t>
            </a:r>
            <a:endParaRPr sz="2000"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Spring 2024</a:t>
            </a:r>
            <a:r>
              <a:rPr lang="en" sz="20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384D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110950"/>
            <a:ext cx="85206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Testing </a:t>
            </a:r>
            <a:endParaRPr b="1" sz="4000"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265975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 sz="2400">
                <a:solidFill>
                  <a:srgbClr val="EFEFEF"/>
                </a:solidFill>
              </a:rPr>
              <a:t>Predominantly manual testing, running the game on desktop using Godot’s </a:t>
            </a:r>
            <a:r>
              <a:rPr lang="en" sz="2400">
                <a:solidFill>
                  <a:srgbClr val="EFEFEF"/>
                </a:solidFill>
              </a:rPr>
              <a:t>mobile</a:t>
            </a:r>
            <a:r>
              <a:rPr lang="en" sz="2400">
                <a:solidFill>
                  <a:srgbClr val="EFEFEF"/>
                </a:solidFill>
              </a:rPr>
              <a:t> app simulator</a:t>
            </a:r>
            <a:br>
              <a:rPr lang="en" sz="2400">
                <a:solidFill>
                  <a:srgbClr val="EFEFEF"/>
                </a:solidFill>
              </a:rPr>
            </a:br>
            <a:endParaRPr sz="2400">
              <a:solidFill>
                <a:srgbClr val="EFEFEF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 sz="2400">
                <a:solidFill>
                  <a:srgbClr val="EFEFEF"/>
                </a:solidFill>
              </a:rPr>
              <a:t>Ran game through Godot’s Android app to test sizing and usability of elements on a phone display </a:t>
            </a:r>
            <a:br>
              <a:rPr lang="en" sz="2400">
                <a:solidFill>
                  <a:srgbClr val="EFEFEF"/>
                </a:solidFill>
              </a:rPr>
            </a:br>
            <a:endParaRPr sz="2400">
              <a:solidFill>
                <a:srgbClr val="EFEFEF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 sz="2400">
                <a:solidFill>
                  <a:srgbClr val="EFEFEF"/>
                </a:solidFill>
              </a:rPr>
              <a:t>Incremental testing - made sure basic functionality worked before adding any additional features</a:t>
            </a:r>
            <a:br>
              <a:rPr lang="en" sz="2400">
                <a:solidFill>
                  <a:srgbClr val="EFEFEF"/>
                </a:solidFill>
              </a:rPr>
            </a:br>
            <a:endParaRPr sz="2400">
              <a:solidFill>
                <a:srgbClr val="EFEFEF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 sz="2400">
                <a:solidFill>
                  <a:srgbClr val="EFEFEF"/>
                </a:solidFill>
              </a:rPr>
              <a:t>Code review to plan and revise program structure</a:t>
            </a:r>
            <a:endParaRPr sz="2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384D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91725"/>
            <a:ext cx="85206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Team Member Contributions</a:t>
            </a:r>
            <a:endParaRPr b="1" sz="4000"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144325" y="1132275"/>
            <a:ext cx="86424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en" sz="2400">
                <a:solidFill>
                  <a:srgbClr val="EFEFEF"/>
                </a:solidFill>
              </a:rPr>
              <a:t>Tasks were divided on a weekly or bi-weekly basis</a:t>
            </a:r>
            <a:br>
              <a:rPr lang="en" sz="2400">
                <a:solidFill>
                  <a:srgbClr val="EFEFEF"/>
                </a:solidFill>
              </a:rPr>
            </a:br>
            <a:endParaRPr sz="2400">
              <a:solidFill>
                <a:srgbClr val="EFEFE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en" sz="2400">
                <a:solidFill>
                  <a:srgbClr val="EFEFEF"/>
                </a:solidFill>
              </a:rPr>
              <a:t>Roles were dynamic</a:t>
            </a:r>
            <a:br>
              <a:rPr lang="en" sz="2400">
                <a:solidFill>
                  <a:srgbClr val="EFEFEF"/>
                </a:solidFill>
              </a:rPr>
            </a:br>
            <a:endParaRPr sz="2400">
              <a:solidFill>
                <a:srgbClr val="EFEFE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en" sz="2400">
                <a:solidFill>
                  <a:srgbClr val="EFEFEF"/>
                </a:solidFill>
              </a:rPr>
              <a:t>Every member got some experience with each aspect of the development process</a:t>
            </a:r>
            <a:br>
              <a:rPr lang="en" sz="2400">
                <a:solidFill>
                  <a:srgbClr val="EFEFEF"/>
                </a:solidFill>
              </a:rPr>
            </a:br>
            <a:endParaRPr sz="2400">
              <a:solidFill>
                <a:srgbClr val="EFEFE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en" sz="2400">
                <a:solidFill>
                  <a:srgbClr val="EFEFEF"/>
                </a:solidFill>
              </a:rPr>
              <a:t>Weekly collaborative group work meetings</a:t>
            </a:r>
            <a:endParaRPr sz="2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384D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110950"/>
            <a:ext cx="85206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Challenges </a:t>
            </a:r>
            <a:endParaRPr b="1" sz="4000"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57750" y="990975"/>
            <a:ext cx="89190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en" sz="2400">
                <a:solidFill>
                  <a:srgbClr val="EFEFEF"/>
                </a:solidFill>
              </a:rPr>
              <a:t>Learning curve to get started:</a:t>
            </a:r>
            <a:br>
              <a:rPr lang="en" sz="2400">
                <a:solidFill>
                  <a:srgbClr val="EFEFEF"/>
                </a:solidFill>
              </a:rPr>
            </a:br>
            <a:endParaRPr sz="800">
              <a:solidFill>
                <a:srgbClr val="EFEFE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○"/>
            </a:pPr>
            <a:r>
              <a:rPr lang="en" sz="2000">
                <a:solidFill>
                  <a:srgbClr val="EFEFEF"/>
                </a:solidFill>
              </a:rPr>
              <a:t>No prior experience with mobile app development</a:t>
            </a:r>
            <a:br>
              <a:rPr lang="en" sz="2000">
                <a:solidFill>
                  <a:srgbClr val="EFEFEF"/>
                </a:solidFill>
              </a:rPr>
            </a:br>
            <a:endParaRPr sz="800">
              <a:solidFill>
                <a:srgbClr val="EFEFE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○"/>
            </a:pPr>
            <a:r>
              <a:rPr lang="en" sz="2000">
                <a:solidFill>
                  <a:srgbClr val="EFEFEF"/>
                </a:solidFill>
              </a:rPr>
              <a:t>Only one member had any prior Godot experience</a:t>
            </a:r>
            <a:br>
              <a:rPr lang="en" sz="2000">
                <a:solidFill>
                  <a:srgbClr val="EFEFEF"/>
                </a:solidFill>
              </a:rPr>
            </a:br>
            <a:endParaRPr sz="800">
              <a:solidFill>
                <a:srgbClr val="EFEFE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Char char="○"/>
            </a:pPr>
            <a:r>
              <a:rPr lang="en" sz="2200">
                <a:solidFill>
                  <a:srgbClr val="EFEFEF"/>
                </a:solidFill>
              </a:rPr>
              <a:t>GDScript:</a:t>
            </a:r>
            <a:endParaRPr sz="2200">
              <a:solidFill>
                <a:srgbClr val="EFEFEF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■"/>
            </a:pPr>
            <a:r>
              <a:rPr lang="en" sz="2000">
                <a:solidFill>
                  <a:srgbClr val="EFEFEF"/>
                </a:solidFill>
              </a:rPr>
              <a:t>Though similar to Python, it was still a new language for everyone in the group</a:t>
            </a:r>
            <a:endParaRPr sz="2000">
              <a:solidFill>
                <a:srgbClr val="EFEFEF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■"/>
            </a:pPr>
            <a:r>
              <a:rPr lang="en" sz="2000">
                <a:solidFill>
                  <a:srgbClr val="EFEFEF"/>
                </a:solidFill>
              </a:rPr>
              <a:t>First time building a larger project with a scripting language</a:t>
            </a:r>
            <a:endParaRPr sz="2000">
              <a:solidFill>
                <a:srgbClr val="EFEFEF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■"/>
            </a:pPr>
            <a:r>
              <a:rPr lang="en" sz="2000">
                <a:solidFill>
                  <a:srgbClr val="EFEFEF"/>
                </a:solidFill>
              </a:rPr>
              <a:t>Had to convert existing C++ code to GDScript </a:t>
            </a:r>
            <a:endParaRPr sz="2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384D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110950"/>
            <a:ext cx="85206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Challenges</a:t>
            </a:r>
            <a:endParaRPr b="1" sz="4000"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0" y="1077575"/>
            <a:ext cx="87747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en" sz="2400">
                <a:solidFill>
                  <a:srgbClr val="EFEFEF"/>
                </a:solidFill>
              </a:rPr>
              <a:t>Figuring out best way to organize and structure the code:</a:t>
            </a:r>
            <a:endParaRPr sz="2400">
              <a:solidFill>
                <a:srgbClr val="EFEFE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○"/>
            </a:pPr>
            <a:r>
              <a:rPr lang="en" sz="2000">
                <a:solidFill>
                  <a:srgbClr val="EFEFEF"/>
                </a:solidFill>
              </a:rPr>
              <a:t>Which </a:t>
            </a:r>
            <a:r>
              <a:rPr lang="en" sz="2000">
                <a:solidFill>
                  <a:srgbClr val="EFEFEF"/>
                </a:solidFill>
              </a:rPr>
              <a:t>functions</a:t>
            </a:r>
            <a:r>
              <a:rPr lang="en" sz="2000">
                <a:solidFill>
                  <a:srgbClr val="EFEFEF"/>
                </a:solidFill>
              </a:rPr>
              <a:t> should go in which script?</a:t>
            </a:r>
            <a:endParaRPr sz="2000">
              <a:solidFill>
                <a:srgbClr val="EFEFE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○"/>
            </a:pPr>
            <a:r>
              <a:rPr lang="en" sz="2000">
                <a:solidFill>
                  <a:srgbClr val="EFEFEF"/>
                </a:solidFill>
              </a:rPr>
              <a:t>How will different </a:t>
            </a:r>
            <a:r>
              <a:rPr lang="en" sz="2000">
                <a:solidFill>
                  <a:srgbClr val="EFEFEF"/>
                </a:solidFill>
              </a:rPr>
              <a:t>elements of the game communicate with each other?</a:t>
            </a:r>
            <a:br>
              <a:rPr lang="en" sz="2000">
                <a:solidFill>
                  <a:srgbClr val="EFEFEF"/>
                </a:solidFill>
              </a:rPr>
            </a:br>
            <a:endParaRPr sz="2000">
              <a:solidFill>
                <a:srgbClr val="EFEFE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en" sz="2400">
                <a:solidFill>
                  <a:srgbClr val="EFEFEF"/>
                </a:solidFill>
              </a:rPr>
              <a:t>Version Control issues:</a:t>
            </a:r>
            <a:endParaRPr sz="2400">
              <a:solidFill>
                <a:srgbClr val="EFEFE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○"/>
            </a:pPr>
            <a:r>
              <a:rPr lang="en" sz="2000">
                <a:solidFill>
                  <a:srgbClr val="EFEFEF"/>
                </a:solidFill>
              </a:rPr>
              <a:t>Updates getting written over when merging</a:t>
            </a:r>
            <a:endParaRPr sz="2000">
              <a:solidFill>
                <a:srgbClr val="EFEFE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○"/>
            </a:pPr>
            <a:r>
              <a:rPr lang="en" sz="2000">
                <a:solidFill>
                  <a:srgbClr val="EFEFEF"/>
                </a:solidFill>
              </a:rPr>
              <a:t>When merging tasks completed individually, sometimes one member’s updates would be incompatible with another’s</a:t>
            </a:r>
            <a:endParaRPr sz="2000">
              <a:solidFill>
                <a:srgbClr val="EFEFE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○"/>
            </a:pPr>
            <a:r>
              <a:rPr lang="en" sz="2000">
                <a:solidFill>
                  <a:srgbClr val="EFEFEF"/>
                </a:solidFill>
              </a:rPr>
              <a:t>Missing files</a:t>
            </a:r>
            <a:endParaRPr sz="2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384D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101325"/>
            <a:ext cx="85206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Challenges</a:t>
            </a:r>
            <a:endParaRPr b="1" sz="4000"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0" y="1077575"/>
            <a:ext cx="7976100" cy="3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●"/>
            </a:pPr>
            <a:r>
              <a:rPr lang="en" sz="2200">
                <a:solidFill>
                  <a:srgbClr val="EFEFEF"/>
                </a:solidFill>
              </a:rPr>
              <a:t>Level generator program creates some unsolvable levels</a:t>
            </a:r>
            <a:br>
              <a:rPr lang="en" sz="2000">
                <a:solidFill>
                  <a:srgbClr val="EFEFEF"/>
                </a:solidFill>
              </a:rPr>
            </a:br>
            <a:endParaRPr sz="1400">
              <a:solidFill>
                <a:srgbClr val="EFEFE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Char char="●"/>
            </a:pPr>
            <a:r>
              <a:rPr lang="en" sz="2200">
                <a:solidFill>
                  <a:srgbClr val="EFEFEF"/>
                </a:solidFill>
              </a:rPr>
              <a:t>Did not finish solver program:</a:t>
            </a:r>
            <a:endParaRPr sz="2200">
              <a:solidFill>
                <a:srgbClr val="EFEFE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○"/>
            </a:pPr>
            <a:r>
              <a:rPr lang="en" sz="1800">
                <a:solidFill>
                  <a:srgbClr val="EFEFEF"/>
                </a:solidFill>
              </a:rPr>
              <a:t>Unable to automate testing levels for solvability</a:t>
            </a:r>
            <a:endParaRPr sz="1800">
              <a:solidFill>
                <a:srgbClr val="EFEFE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○"/>
            </a:pPr>
            <a:r>
              <a:rPr lang="en" sz="1800">
                <a:solidFill>
                  <a:srgbClr val="EFEFEF"/>
                </a:solidFill>
              </a:rPr>
              <a:t>Unable to implement planned minimum move count challenge</a:t>
            </a:r>
            <a:br>
              <a:rPr lang="en" sz="2000">
                <a:solidFill>
                  <a:srgbClr val="EFEFEF"/>
                </a:solidFill>
              </a:rPr>
            </a:br>
            <a:endParaRPr>
              <a:solidFill>
                <a:srgbClr val="EFEFE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Char char="●"/>
            </a:pPr>
            <a:r>
              <a:rPr lang="en" sz="2200">
                <a:solidFill>
                  <a:srgbClr val="EFEFEF"/>
                </a:solidFill>
              </a:rPr>
              <a:t>Did not upload game to a real app store</a:t>
            </a:r>
            <a:r>
              <a:rPr lang="en" sz="2200">
                <a:solidFill>
                  <a:srgbClr val="EFEFEF"/>
                </a:solidFill>
              </a:rPr>
              <a:t>:</a:t>
            </a:r>
            <a:endParaRPr sz="2200">
              <a:solidFill>
                <a:srgbClr val="EFEFE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○"/>
            </a:pPr>
            <a:r>
              <a:rPr lang="en" sz="1800">
                <a:solidFill>
                  <a:srgbClr val="EFEFEF"/>
                </a:solidFill>
              </a:rPr>
              <a:t>Not enough time to fully prepare app for public release</a:t>
            </a:r>
            <a:endParaRPr sz="1800">
              <a:solidFill>
                <a:srgbClr val="EFEFE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○"/>
            </a:pPr>
            <a:r>
              <a:rPr lang="en" sz="1800">
                <a:solidFill>
                  <a:srgbClr val="EFEFEF"/>
                </a:solidFill>
              </a:rPr>
              <a:t>Cost prohibitive:</a:t>
            </a:r>
            <a:endParaRPr sz="1800">
              <a:solidFill>
                <a:srgbClr val="EFEFE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■"/>
            </a:pPr>
            <a:r>
              <a:rPr lang="en" sz="1800">
                <a:solidFill>
                  <a:srgbClr val="EFEFEF"/>
                </a:solidFill>
              </a:rPr>
              <a:t>Apple Developer Program: $99</a:t>
            </a:r>
            <a:endParaRPr sz="1800">
              <a:solidFill>
                <a:srgbClr val="EFEFE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■"/>
            </a:pPr>
            <a:r>
              <a:rPr lang="en" sz="1800">
                <a:solidFill>
                  <a:srgbClr val="EFEFEF"/>
                </a:solidFill>
              </a:rPr>
              <a:t>Google Play Store: $25</a:t>
            </a:r>
            <a:endParaRPr sz="1800">
              <a:solidFill>
                <a:srgbClr val="EFEFEF"/>
              </a:solidFill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800" y="2222500"/>
            <a:ext cx="2969200" cy="27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384D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130200"/>
            <a:ext cx="85206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Achievements </a:t>
            </a:r>
            <a:endParaRPr b="1" sz="4000"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0" y="1075138"/>
            <a:ext cx="6340500" cy="3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●"/>
            </a:pPr>
            <a:r>
              <a:rPr lang="en" sz="2000">
                <a:solidFill>
                  <a:srgbClr val="EFEFEF"/>
                </a:solidFill>
              </a:rPr>
              <a:t>Built a functional mobile game</a:t>
            </a:r>
            <a:br>
              <a:rPr lang="en" sz="2000">
                <a:solidFill>
                  <a:srgbClr val="EFEFEF"/>
                </a:solidFill>
              </a:rPr>
            </a:br>
            <a:endParaRPr sz="2000">
              <a:solidFill>
                <a:srgbClr val="EFEFE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●"/>
            </a:pPr>
            <a:r>
              <a:rPr lang="en" sz="2000">
                <a:solidFill>
                  <a:srgbClr val="EFEFEF"/>
                </a:solidFill>
              </a:rPr>
              <a:t>Gained valuable experience with mobile app and video game development </a:t>
            </a:r>
            <a:br>
              <a:rPr lang="en" sz="2000">
                <a:solidFill>
                  <a:srgbClr val="EFEFEF"/>
                </a:solidFill>
              </a:rPr>
            </a:br>
            <a:endParaRPr sz="2000">
              <a:solidFill>
                <a:srgbClr val="EFEFE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●"/>
            </a:pPr>
            <a:r>
              <a:rPr lang="en" sz="2000">
                <a:solidFill>
                  <a:srgbClr val="EFEFEF"/>
                </a:solidFill>
              </a:rPr>
              <a:t>Stayed on schedule and did a good job keeping project goals realistic for the time we had available</a:t>
            </a:r>
            <a:br>
              <a:rPr lang="en" sz="2000">
                <a:solidFill>
                  <a:srgbClr val="EFEFEF"/>
                </a:solidFill>
              </a:rPr>
            </a:br>
            <a:r>
              <a:rPr lang="en" sz="2000">
                <a:solidFill>
                  <a:srgbClr val="EFEFEF"/>
                </a:solidFill>
              </a:rPr>
              <a:t> </a:t>
            </a:r>
            <a:endParaRPr sz="2000">
              <a:solidFill>
                <a:srgbClr val="EFEFE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●"/>
            </a:pPr>
            <a:r>
              <a:rPr lang="en" sz="2000">
                <a:solidFill>
                  <a:srgbClr val="EFEFEF"/>
                </a:solidFill>
              </a:rPr>
              <a:t>Have an impressive project to add to our resumes and GitHub portfolios</a:t>
            </a:r>
            <a:endParaRPr sz="2000">
              <a:solidFill>
                <a:srgbClr val="EFEFEF"/>
              </a:solidFill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525" y="1750713"/>
            <a:ext cx="2628000" cy="2160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384D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82100"/>
            <a:ext cx="85206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Project Motivation</a:t>
            </a:r>
            <a:endParaRPr b="1" sz="40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65975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en" sz="2400">
                <a:solidFill>
                  <a:srgbClr val="EFEFEF"/>
                </a:solidFill>
              </a:rPr>
              <a:t>Gain experience with mobile app development </a:t>
            </a:r>
            <a:br>
              <a:rPr lang="en" sz="2400">
                <a:solidFill>
                  <a:srgbClr val="EFEFEF"/>
                </a:solidFill>
              </a:rPr>
            </a:br>
            <a:endParaRPr sz="2400">
              <a:solidFill>
                <a:srgbClr val="EFEFE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en" sz="2400">
                <a:solidFill>
                  <a:srgbClr val="EFEFEF"/>
                </a:solidFill>
              </a:rPr>
              <a:t>Create fully functional Color Sort mobile game that is:</a:t>
            </a:r>
            <a:endParaRPr sz="2400">
              <a:solidFill>
                <a:srgbClr val="EFEFE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○"/>
            </a:pPr>
            <a:r>
              <a:rPr lang="en" sz="2400">
                <a:solidFill>
                  <a:srgbClr val="EFEFEF"/>
                </a:solidFill>
              </a:rPr>
              <a:t>Fun to play</a:t>
            </a:r>
            <a:endParaRPr sz="2400">
              <a:solidFill>
                <a:srgbClr val="EFEFE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○"/>
            </a:pPr>
            <a:r>
              <a:rPr lang="en" sz="2400">
                <a:solidFill>
                  <a:srgbClr val="EFEFEF"/>
                </a:solidFill>
              </a:rPr>
              <a:t>Easy to use</a:t>
            </a:r>
            <a:endParaRPr sz="2400">
              <a:solidFill>
                <a:srgbClr val="EFEFE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○"/>
            </a:pPr>
            <a:r>
              <a:rPr lang="en" sz="2400">
                <a:solidFill>
                  <a:srgbClr val="EFEFEF"/>
                </a:solidFill>
              </a:rPr>
              <a:t>Free of annoying and invasive ads</a:t>
            </a:r>
            <a:endParaRPr sz="2400">
              <a:solidFill>
                <a:srgbClr val="EFEFE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○"/>
            </a:pPr>
            <a:r>
              <a:rPr lang="en" sz="2400">
                <a:solidFill>
                  <a:srgbClr val="EFEFEF"/>
                </a:solidFill>
              </a:rPr>
              <a:t>Offers additional challenges and customization options</a:t>
            </a:r>
            <a:endParaRPr sz="2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384D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82100"/>
            <a:ext cx="85206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Color Sort!</a:t>
            </a:r>
            <a:endParaRPr b="1" sz="40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73550" y="1088725"/>
            <a:ext cx="4169400" cy="3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EFEFEF"/>
                </a:solidFill>
              </a:rPr>
              <a:t>What is Color Sort?</a:t>
            </a:r>
            <a:br>
              <a:rPr b="1" lang="en" sz="2400" u="sng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EFEFEF"/>
                </a:solidFill>
              </a:rPr>
              <a:t>  </a:t>
            </a:r>
            <a:r>
              <a:rPr lang="en" sz="2400">
                <a:solidFill>
                  <a:srgbClr val="EFEFEF"/>
                </a:solidFill>
              </a:rPr>
              <a:t>Popular 2D puzzle game</a:t>
            </a:r>
            <a:br>
              <a:rPr lang="en" sz="2400">
                <a:solidFill>
                  <a:srgbClr val="EFEFEF"/>
                </a:solidFill>
              </a:rPr>
            </a:b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 u="sng">
                <a:solidFill>
                  <a:srgbClr val="EFEFEF"/>
                </a:solidFill>
              </a:rPr>
              <a:t>Objective:</a:t>
            </a:r>
            <a:br>
              <a:rPr lang="en" sz="2400">
                <a:solidFill>
                  <a:srgbClr val="EFEFEF"/>
                </a:solidFill>
              </a:rPr>
            </a:br>
            <a:r>
              <a:rPr lang="en" sz="2400">
                <a:solidFill>
                  <a:srgbClr val="EFEFEF"/>
                </a:solidFill>
              </a:rPr>
              <a:t>  </a:t>
            </a:r>
            <a:r>
              <a:rPr lang="en" sz="2400">
                <a:solidFill>
                  <a:srgbClr val="EFEFEF"/>
                </a:solidFill>
              </a:rPr>
              <a:t>Given bottles with shuffled   </a:t>
            </a:r>
            <a:br>
              <a:rPr lang="en" sz="2400">
                <a:solidFill>
                  <a:srgbClr val="EFEFEF"/>
                </a:solidFill>
              </a:rPr>
            </a:br>
            <a:r>
              <a:rPr lang="en" sz="2400">
                <a:solidFill>
                  <a:srgbClr val="EFEFEF"/>
                </a:solidFill>
              </a:rPr>
              <a:t>  up colors, sort the colors so </a:t>
            </a:r>
            <a:br>
              <a:rPr lang="en" sz="2400">
                <a:solidFill>
                  <a:srgbClr val="EFEFEF"/>
                </a:solidFill>
              </a:rPr>
            </a:br>
            <a:r>
              <a:rPr lang="en" sz="2400">
                <a:solidFill>
                  <a:srgbClr val="EFEFEF"/>
                </a:solidFill>
              </a:rPr>
              <a:t>  that all blocks of the same </a:t>
            </a:r>
            <a:br>
              <a:rPr lang="en" sz="2400">
                <a:solidFill>
                  <a:srgbClr val="EFEFEF"/>
                </a:solidFill>
              </a:rPr>
            </a:br>
            <a:r>
              <a:rPr lang="en" sz="2400">
                <a:solidFill>
                  <a:srgbClr val="EFEFEF"/>
                </a:solidFill>
              </a:rPr>
              <a:t>  color are in the same bottle</a:t>
            </a:r>
            <a:endParaRPr sz="3000">
              <a:solidFill>
                <a:srgbClr val="EFEFEF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16269" r="15284" t="9321"/>
          <a:stretch/>
        </p:blipFill>
        <p:spPr>
          <a:xfrm>
            <a:off x="7302525" y="1231125"/>
            <a:ext cx="1529775" cy="355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0" l="14995" r="14173" t="9066"/>
          <a:stretch/>
        </p:blipFill>
        <p:spPr>
          <a:xfrm>
            <a:off x="4324675" y="1194463"/>
            <a:ext cx="1635600" cy="36441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4242949" y="1180688"/>
            <a:ext cx="1794300" cy="3644100"/>
          </a:xfrm>
          <a:prstGeom prst="rect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7170261" y="1187575"/>
            <a:ext cx="1794300" cy="3644100"/>
          </a:xfrm>
          <a:prstGeom prst="rect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6200850" y="2660575"/>
            <a:ext cx="805800" cy="71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384D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82100"/>
            <a:ext cx="85206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b="1" lang="en" sz="4000"/>
              <a:t>Color Sort Gameplay:</a:t>
            </a:r>
            <a:endParaRPr b="1" sz="4000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65975" y="1132275"/>
            <a:ext cx="8520600" cy="3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 sz="2400">
                <a:solidFill>
                  <a:srgbClr val="EFEFEF"/>
                </a:solidFill>
              </a:rPr>
              <a:t>You can move blocks of color from one bottle to another if:</a:t>
            </a:r>
            <a:endParaRPr sz="2400">
              <a:solidFill>
                <a:srgbClr val="EFEFEF"/>
              </a:solidFill>
            </a:endParaRPr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○"/>
            </a:pPr>
            <a:r>
              <a:rPr lang="en" sz="2400">
                <a:solidFill>
                  <a:srgbClr val="EFEFEF"/>
                </a:solidFill>
              </a:rPr>
              <a:t>The destination bottle is empty</a:t>
            </a:r>
            <a:endParaRPr sz="2400">
              <a:solidFill>
                <a:srgbClr val="EFEFEF"/>
              </a:solidFill>
            </a:endParaRPr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○"/>
            </a:pPr>
            <a:r>
              <a:rPr lang="en" sz="2400">
                <a:solidFill>
                  <a:srgbClr val="EFEFEF"/>
                </a:solidFill>
              </a:rPr>
              <a:t>The top colors in the two bottles match and the destination bottle has room available </a:t>
            </a:r>
            <a:br>
              <a:rPr lang="en" sz="2400">
                <a:solidFill>
                  <a:srgbClr val="EFEFEF"/>
                </a:solidFill>
              </a:rPr>
            </a:br>
            <a:endParaRPr sz="2400">
              <a:solidFill>
                <a:srgbClr val="EFEFEF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 sz="2400">
                <a:solidFill>
                  <a:srgbClr val="EFEFEF"/>
                </a:solidFill>
              </a:rPr>
              <a:t>You may only move as many blocks of color as will fit in the empty bottle</a:t>
            </a:r>
            <a:br>
              <a:rPr lang="en" sz="2400">
                <a:solidFill>
                  <a:srgbClr val="EFEFEF"/>
                </a:solidFill>
              </a:rPr>
            </a:br>
            <a:endParaRPr sz="2400">
              <a:solidFill>
                <a:srgbClr val="EFEFEF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 sz="2400">
                <a:solidFill>
                  <a:srgbClr val="EFEFEF"/>
                </a:solidFill>
              </a:rPr>
              <a:t>Once all blocks of the same color are in the same bottle, the level is complete! </a:t>
            </a:r>
            <a:endParaRPr sz="2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384D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01325"/>
            <a:ext cx="85206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Features Planned:</a:t>
            </a:r>
            <a:endParaRPr b="1" sz="40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265975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●"/>
            </a:pPr>
            <a:r>
              <a:rPr lang="en" sz="2000">
                <a:solidFill>
                  <a:srgbClr val="EFEFEF"/>
                </a:solidFill>
              </a:rPr>
              <a:t>Reset levels</a:t>
            </a:r>
            <a:endParaRPr sz="2000">
              <a:solidFill>
                <a:srgbClr val="EFEFE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●"/>
            </a:pPr>
            <a:r>
              <a:rPr lang="en" sz="2000">
                <a:solidFill>
                  <a:srgbClr val="EFEFEF"/>
                </a:solidFill>
              </a:rPr>
              <a:t>Undo moves</a:t>
            </a:r>
            <a:endParaRPr sz="2000">
              <a:solidFill>
                <a:srgbClr val="EFEFE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●"/>
            </a:pPr>
            <a:r>
              <a:rPr lang="en" sz="2000">
                <a:solidFill>
                  <a:srgbClr val="EFEFEF"/>
                </a:solidFill>
              </a:rPr>
              <a:t>Save game progress </a:t>
            </a:r>
            <a:endParaRPr sz="2000">
              <a:solidFill>
                <a:srgbClr val="EFEFE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●"/>
            </a:pPr>
            <a:r>
              <a:rPr lang="en" sz="2000">
                <a:solidFill>
                  <a:srgbClr val="EFEFEF"/>
                </a:solidFill>
              </a:rPr>
              <a:t>Difficulty level customization</a:t>
            </a:r>
            <a:endParaRPr sz="2000">
              <a:solidFill>
                <a:srgbClr val="EFEFE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●"/>
            </a:pPr>
            <a:r>
              <a:rPr lang="en" sz="2000">
                <a:solidFill>
                  <a:srgbClr val="EFEFEF"/>
                </a:solidFill>
              </a:rPr>
              <a:t>Additional challenges:</a:t>
            </a:r>
            <a:endParaRPr sz="2000">
              <a:solidFill>
                <a:srgbClr val="EFEFE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○"/>
            </a:pPr>
            <a:r>
              <a:rPr lang="en" sz="2000">
                <a:solidFill>
                  <a:srgbClr val="EFEFEF"/>
                </a:solidFill>
              </a:rPr>
              <a:t>Hide some colors from the user</a:t>
            </a:r>
            <a:endParaRPr sz="2000">
              <a:solidFill>
                <a:srgbClr val="EFEFE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○"/>
            </a:pPr>
            <a:r>
              <a:rPr lang="en" sz="2000">
                <a:solidFill>
                  <a:srgbClr val="EFEFEF"/>
                </a:solidFill>
              </a:rPr>
              <a:t>Limit the number of moves that can made to complete the level</a:t>
            </a:r>
            <a:endParaRPr sz="2000">
              <a:solidFill>
                <a:srgbClr val="EFEFE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○"/>
            </a:pPr>
            <a:r>
              <a:rPr lang="en" sz="2000">
                <a:solidFill>
                  <a:srgbClr val="EFEFEF"/>
                </a:solidFill>
              </a:rPr>
              <a:t>Give user limited amount of time to complete levels</a:t>
            </a:r>
            <a:endParaRPr sz="2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384D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01325"/>
            <a:ext cx="85206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Features Actually Implemented:</a:t>
            </a:r>
            <a:endParaRPr b="1" sz="40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65975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✅"/>
            </a:pPr>
            <a:r>
              <a:rPr lang="en" sz="2000">
                <a:solidFill>
                  <a:srgbClr val="EFEFEF"/>
                </a:solidFill>
              </a:rPr>
              <a:t>R</a:t>
            </a:r>
            <a:r>
              <a:rPr lang="en" sz="2000">
                <a:solidFill>
                  <a:srgbClr val="EFEFEF"/>
                </a:solidFill>
              </a:rPr>
              <a:t>eset levels</a:t>
            </a:r>
            <a:endParaRPr sz="2000">
              <a:solidFill>
                <a:srgbClr val="EFEFE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✅"/>
            </a:pPr>
            <a:r>
              <a:rPr lang="en" sz="2000">
                <a:solidFill>
                  <a:srgbClr val="EFEFEF"/>
                </a:solidFill>
              </a:rPr>
              <a:t>Undo moves</a:t>
            </a:r>
            <a:endParaRPr sz="2000">
              <a:solidFill>
                <a:srgbClr val="EFEFE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●"/>
            </a:pPr>
            <a:r>
              <a:rPr lang="en" sz="2000">
                <a:solidFill>
                  <a:srgbClr val="EFEFEF"/>
                </a:solidFill>
              </a:rPr>
              <a:t>Save game progress</a:t>
            </a:r>
            <a:endParaRPr sz="2000">
              <a:solidFill>
                <a:srgbClr val="EFEFE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✅"/>
            </a:pPr>
            <a:r>
              <a:rPr lang="en" sz="2000">
                <a:solidFill>
                  <a:srgbClr val="EFEFEF"/>
                </a:solidFill>
              </a:rPr>
              <a:t>Difficulty level customization</a:t>
            </a:r>
            <a:endParaRPr sz="2000">
              <a:solidFill>
                <a:srgbClr val="EFEFE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●"/>
            </a:pPr>
            <a:r>
              <a:rPr lang="en" sz="2000">
                <a:solidFill>
                  <a:srgbClr val="EFEFEF"/>
                </a:solidFill>
              </a:rPr>
              <a:t>Additional challenges:</a:t>
            </a:r>
            <a:endParaRPr sz="2000">
              <a:solidFill>
                <a:srgbClr val="EFEFE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✅"/>
            </a:pPr>
            <a:r>
              <a:rPr lang="en" sz="2000">
                <a:solidFill>
                  <a:srgbClr val="EFEFEF"/>
                </a:solidFill>
              </a:rPr>
              <a:t>Hide some colors from the user</a:t>
            </a:r>
            <a:endParaRPr sz="2000">
              <a:solidFill>
                <a:srgbClr val="EFEFE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●"/>
            </a:pPr>
            <a:r>
              <a:rPr lang="en" sz="2000">
                <a:solidFill>
                  <a:srgbClr val="EFEFEF"/>
                </a:solidFill>
              </a:rPr>
              <a:t>Limit the number of moves that can made to complete the level</a:t>
            </a:r>
            <a:endParaRPr sz="2000">
              <a:solidFill>
                <a:srgbClr val="EFEFE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✅"/>
            </a:pPr>
            <a:r>
              <a:rPr lang="en" sz="2000">
                <a:solidFill>
                  <a:srgbClr val="EFEFEF"/>
                </a:solidFill>
              </a:rPr>
              <a:t>Give user limited amount of time to complete levels</a:t>
            </a:r>
            <a:endParaRPr sz="2000">
              <a:solidFill>
                <a:srgbClr val="EFEFEF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5087" l="4792" r="3925" t="3253"/>
          <a:stretch/>
        </p:blipFill>
        <p:spPr>
          <a:xfrm flipH="1">
            <a:off x="727349" y="3327850"/>
            <a:ext cx="324101" cy="3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5087" l="4792" r="3925" t="3253"/>
          <a:stretch/>
        </p:blipFill>
        <p:spPr>
          <a:xfrm flipH="1">
            <a:off x="265974" y="1940190"/>
            <a:ext cx="324101" cy="30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5087" l="4792" r="3925" t="3253"/>
          <a:stretch/>
        </p:blipFill>
        <p:spPr>
          <a:xfrm flipH="1">
            <a:off x="879748" y="3480250"/>
            <a:ext cx="45451" cy="3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5087" l="4792" r="3925" t="3253"/>
          <a:stretch/>
        </p:blipFill>
        <p:spPr>
          <a:xfrm flipH="1">
            <a:off x="727349" y="3701350"/>
            <a:ext cx="324101" cy="3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384D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01325"/>
            <a:ext cx="85206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Technology </a:t>
            </a:r>
            <a:r>
              <a:rPr b="1" lang="en" sz="4000"/>
              <a:t>and System Structure</a:t>
            </a:r>
            <a:endParaRPr b="1" sz="4000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411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en" sz="2400">
                <a:solidFill>
                  <a:srgbClr val="EFEFEF"/>
                </a:solidFill>
              </a:rPr>
              <a:t>App built on </a:t>
            </a:r>
            <a:r>
              <a:rPr lang="en" sz="2400">
                <a:solidFill>
                  <a:srgbClr val="EFEFEF"/>
                </a:solidFill>
              </a:rPr>
              <a:t>Godot V 4.2 Game Engine</a:t>
            </a:r>
            <a:br>
              <a:rPr lang="en" sz="2400">
                <a:solidFill>
                  <a:srgbClr val="EFEFEF"/>
                </a:solidFill>
              </a:rPr>
            </a:br>
            <a:endParaRPr sz="2400">
              <a:solidFill>
                <a:srgbClr val="EFEFE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en" sz="2400">
                <a:solidFill>
                  <a:srgbClr val="EFEFEF"/>
                </a:solidFill>
              </a:rPr>
              <a:t>Written with </a:t>
            </a:r>
            <a:r>
              <a:rPr lang="en" sz="2400">
                <a:solidFill>
                  <a:srgbClr val="EFEFEF"/>
                </a:solidFill>
              </a:rPr>
              <a:t>Godot’s scripting language, GDScript</a:t>
            </a:r>
            <a:br>
              <a:rPr lang="en" sz="2400">
                <a:solidFill>
                  <a:srgbClr val="EFEFEF"/>
                </a:solidFill>
              </a:rPr>
            </a:br>
            <a:endParaRPr sz="2400">
              <a:solidFill>
                <a:srgbClr val="EFEFE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en" sz="2400">
                <a:solidFill>
                  <a:srgbClr val="EFEFEF"/>
                </a:solidFill>
              </a:rPr>
              <a:t>Levels created by separate C++ level generation program</a:t>
            </a:r>
            <a:endParaRPr sz="22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384D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 rot="5396968">
            <a:off x="7286645" y="1439250"/>
            <a:ext cx="1020300" cy="3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20"/>
          <p:cNvSpPr/>
          <p:nvPr/>
        </p:nvSpPr>
        <p:spPr>
          <a:xfrm rot="-1950491">
            <a:off x="1198935" y="3978875"/>
            <a:ext cx="1960478" cy="1973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0"/>
          <p:cNvSpPr/>
          <p:nvPr/>
        </p:nvSpPr>
        <p:spPr>
          <a:xfrm rot="-9011390">
            <a:off x="5693105" y="4144226"/>
            <a:ext cx="2351105" cy="1694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0"/>
          <p:cNvSpPr/>
          <p:nvPr/>
        </p:nvSpPr>
        <p:spPr>
          <a:xfrm rot="-3914112">
            <a:off x="2548859" y="4128816"/>
            <a:ext cx="1161629" cy="16846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0"/>
          <p:cNvSpPr/>
          <p:nvPr/>
        </p:nvSpPr>
        <p:spPr>
          <a:xfrm rot="-5808777">
            <a:off x="4797656" y="4171188"/>
            <a:ext cx="1304914" cy="19007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0"/>
          <p:cNvSpPr/>
          <p:nvPr/>
        </p:nvSpPr>
        <p:spPr>
          <a:xfrm rot="-5398992">
            <a:off x="3740775" y="4080500"/>
            <a:ext cx="1022700" cy="162000"/>
          </a:xfrm>
          <a:prstGeom prst="rightArrow">
            <a:avLst>
              <a:gd fmla="val 5107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041100" y="-89925"/>
            <a:ext cx="792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C++</a:t>
            </a:r>
            <a:endParaRPr sz="2600"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6418538" y="1988413"/>
            <a:ext cx="2865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Godot  / GDScript</a:t>
            </a:r>
            <a:endParaRPr sz="2600"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428313" y="4573775"/>
            <a:ext cx="1366200" cy="461700"/>
          </a:xfrm>
          <a:prstGeom prst="rect">
            <a:avLst/>
          </a:prstGeom>
          <a:solidFill>
            <a:srgbClr val="5EE0FF"/>
          </a:solidFill>
          <a:ln cap="flat" cmpd="sng" w="762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Make move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7166938" y="4573775"/>
            <a:ext cx="1626000" cy="461700"/>
          </a:xfrm>
          <a:prstGeom prst="rect">
            <a:avLst/>
          </a:prstGeom>
          <a:solidFill>
            <a:srgbClr val="5EE0FF"/>
          </a:solidFill>
          <a:ln cap="flat" cmpd="sng" w="762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Adjust volume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0"/>
          <p:cNvSpPr/>
          <p:nvPr/>
        </p:nvSpPr>
        <p:spPr>
          <a:xfrm rot="-933577">
            <a:off x="1014405" y="1914956"/>
            <a:ext cx="5777640" cy="18276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572625" y="2694800"/>
            <a:ext cx="1366200" cy="670500"/>
          </a:xfrm>
          <a:prstGeom prst="rect">
            <a:avLst/>
          </a:prstGeom>
          <a:solidFill>
            <a:srgbClr val="72FF7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Save user’s game state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0"/>
          <p:cNvSpPr/>
          <p:nvPr/>
        </p:nvSpPr>
        <p:spPr>
          <a:xfrm rot="10799031">
            <a:off x="2062050" y="2919125"/>
            <a:ext cx="1064400" cy="30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037150" y="2571750"/>
            <a:ext cx="2799900" cy="981300"/>
          </a:xfrm>
          <a:prstGeom prst="rect">
            <a:avLst/>
          </a:prstGeom>
          <a:solidFill>
            <a:srgbClr val="72FF7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Process user input until game is complete or user exits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0"/>
          <p:cNvSpPr/>
          <p:nvPr/>
        </p:nvSpPr>
        <p:spPr>
          <a:xfrm rot="10798423">
            <a:off x="5933650" y="2916838"/>
            <a:ext cx="2616000" cy="32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0"/>
          <p:cNvSpPr/>
          <p:nvPr/>
        </p:nvSpPr>
        <p:spPr>
          <a:xfrm rot="369504">
            <a:off x="1374627" y="346604"/>
            <a:ext cx="2276337" cy="30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0"/>
          <p:cNvSpPr/>
          <p:nvPr/>
        </p:nvSpPr>
        <p:spPr>
          <a:xfrm rot="369737">
            <a:off x="4504267" y="749910"/>
            <a:ext cx="2165915" cy="29873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167888" y="174900"/>
            <a:ext cx="2463000" cy="729600"/>
          </a:xfrm>
          <a:prstGeom prst="rect">
            <a:avLst/>
          </a:prstGeom>
          <a:solidFill>
            <a:srgbClr val="5EE0FF"/>
          </a:solidFill>
          <a:ln cap="flat" cmpd="sng" w="762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.txt file with game level specification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686600" y="450188"/>
            <a:ext cx="1366200" cy="729600"/>
          </a:xfrm>
          <a:prstGeom prst="rect">
            <a:avLst/>
          </a:prstGeom>
          <a:solidFill>
            <a:srgbClr val="D9D2E9"/>
          </a:solidFill>
          <a:ln cap="flat" cmpd="sng" w="7620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Level Generator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6801238" y="756713"/>
            <a:ext cx="1991700" cy="729600"/>
          </a:xfrm>
          <a:prstGeom prst="rect">
            <a:avLst/>
          </a:prstGeom>
          <a:solidFill>
            <a:srgbClr val="5EE0FF"/>
          </a:solidFill>
          <a:ln cap="flat" cmpd="sng" w="762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.txt file containing level data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6622888" y="2539400"/>
            <a:ext cx="2347800" cy="981300"/>
          </a:xfrm>
          <a:prstGeom prst="rect">
            <a:avLst/>
          </a:prstGeom>
          <a:solidFill>
            <a:srgbClr val="72FF7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Read input file, load levels, initialize game board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017599" y="4573775"/>
            <a:ext cx="1923600" cy="461700"/>
          </a:xfrm>
          <a:prstGeom prst="rect">
            <a:avLst/>
          </a:prstGeom>
          <a:solidFill>
            <a:srgbClr val="5EE0FF"/>
          </a:solidFill>
          <a:ln cap="flat" cmpd="sng" w="762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View instructions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938813" y="4573775"/>
            <a:ext cx="1366200" cy="461700"/>
          </a:xfrm>
          <a:prstGeom prst="rect">
            <a:avLst/>
          </a:prstGeom>
          <a:solidFill>
            <a:srgbClr val="5EE0FF"/>
          </a:solidFill>
          <a:ln cap="flat" cmpd="sng" w="762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Undo move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3449313" y="4573775"/>
            <a:ext cx="1366200" cy="461700"/>
          </a:xfrm>
          <a:prstGeom prst="rect">
            <a:avLst/>
          </a:prstGeom>
          <a:solidFill>
            <a:srgbClr val="5EE0FF"/>
          </a:solidFill>
          <a:ln cap="flat" cmpd="sng" w="762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Reset level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384D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91725"/>
            <a:ext cx="85206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Technology and System Structure</a:t>
            </a:r>
            <a:endParaRPr b="1" sz="4000"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411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en" sz="2400">
                <a:solidFill>
                  <a:srgbClr val="EFEFEF"/>
                </a:solidFill>
              </a:rPr>
              <a:t>Changes from initial plan:</a:t>
            </a:r>
            <a:endParaRPr sz="2400">
              <a:solidFill>
                <a:srgbClr val="EFEFEF"/>
              </a:solidFill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Char char="●"/>
            </a:pPr>
            <a:r>
              <a:rPr lang="en" sz="2200">
                <a:solidFill>
                  <a:srgbClr val="EFEFEF"/>
                </a:solidFill>
              </a:rPr>
              <a:t>Originally considered using C++ plug-in to use the existing C++ code</a:t>
            </a:r>
            <a:endParaRPr sz="2200">
              <a:solidFill>
                <a:srgbClr val="EFEFEF"/>
              </a:solidFill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Char char="●"/>
            </a:pPr>
            <a:r>
              <a:rPr lang="en" sz="2200">
                <a:solidFill>
                  <a:srgbClr val="EFEFEF"/>
                </a:solidFill>
              </a:rPr>
              <a:t>Ended up being easier to rewrite the game in GDScript</a:t>
            </a:r>
            <a:endParaRPr sz="22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