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ad146ca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ad146ca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ad146cae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ad146cae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ad146cae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ad146cae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ad146ca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ad146ca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171f1b5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171f1b5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3a65282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3a65282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3a65282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3a65282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a652829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3a652829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3a652829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3a652829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3a65282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3a65282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34a15cbd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34a15cbd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424a6ce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424a6ce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33f5f454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33f5f454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171f1b5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171f1b5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424a6ced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424a6ced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344f34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344f34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44f345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44f345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44f345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44f345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344f345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344f345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344f3450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344f3450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ad146ca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ad146ca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github.com/cs3450group2/group2/blob/main/docs/4%20screen%20capture%20videos/createUser.mp4" TargetMode="External"/><Relationship Id="rId4" Type="http://schemas.openxmlformats.org/officeDocument/2006/relationships/hyperlink" Target="https://github.com/cs3450group2/group2/blob/main/docs/4%20screen%20capture%20videos/login.mp4" TargetMode="External"/><Relationship Id="rId5" Type="http://schemas.openxmlformats.org/officeDocument/2006/relationships/hyperlink" Target="https://github.com/cs3450group2/group2/blob/main/docs/4%20screen%20capture%20videos/submitjob.mp4" TargetMode="External"/><Relationship Id="rId6" Type="http://schemas.openxmlformats.org/officeDocument/2006/relationships/hyperlink" Target="https://github.com/cs3450group2/group2/blob/main/docs/4%20screen%20capture%20videos/Adding%20Money.mp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djangoproject.com/en/4.0/" TargetMode="External"/><Relationship Id="rId4" Type="http://schemas.openxmlformats.org/officeDocument/2006/relationships/hyperlink" Target="https://getbootstrap.com/docs/5.1/getting-started/introduction/" TargetMode="External"/><Relationship Id="rId5" Type="http://schemas.openxmlformats.org/officeDocument/2006/relationships/hyperlink" Target="https://www.visual-paradigm.com/tutorials/writingeffectiveusecase.jsp" TargetMode="External"/><Relationship Id="rId6" Type="http://schemas.openxmlformats.org/officeDocument/2006/relationships/hyperlink" Target="https://www.diagrams.net/" TargetMode="External"/><Relationship Id="rId7" Type="http://schemas.openxmlformats.org/officeDocument/2006/relationships/hyperlink" Target="https://htmlcolorcodes.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2 Project - Lawndromat</a:t>
            </a:r>
            <a:endParaRPr/>
          </a:p>
        </p:txBody>
      </p:sp>
      <p:sp>
        <p:nvSpPr>
          <p:cNvPr id="65" name="Google Shape;65;p13"/>
          <p:cNvSpPr txBox="1"/>
          <p:nvPr>
            <p:ph idx="1" type="subTitle"/>
          </p:nvPr>
        </p:nvSpPr>
        <p:spPr>
          <a:xfrm>
            <a:off x="0" y="1822225"/>
            <a:ext cx="4858800" cy="20697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rPr lang="en"/>
              <a:t>Team Members:</a:t>
            </a:r>
            <a:endParaRPr/>
          </a:p>
          <a:p>
            <a:pPr indent="0" lvl="0" marL="0" rtl="0" algn="l">
              <a:spcBef>
                <a:spcPts val="0"/>
              </a:spcBef>
              <a:spcAft>
                <a:spcPts val="0"/>
              </a:spcAft>
              <a:buNone/>
            </a:pPr>
            <a:r>
              <a:rPr lang="en"/>
              <a:t>Matthew Bingham - Background Designer</a:t>
            </a:r>
            <a:endParaRPr/>
          </a:p>
          <a:p>
            <a:pPr indent="0" lvl="0" marL="0" rtl="0" algn="l">
              <a:spcBef>
                <a:spcPts val="0"/>
              </a:spcBef>
              <a:spcAft>
                <a:spcPts val="0"/>
              </a:spcAft>
              <a:buNone/>
            </a:pPr>
            <a:r>
              <a:rPr lang="en"/>
              <a:t>Braeden Grant - Backend Specialist</a:t>
            </a:r>
            <a:endParaRPr/>
          </a:p>
          <a:p>
            <a:pPr indent="0" lvl="0" marL="0" rtl="0" algn="l">
              <a:spcBef>
                <a:spcPts val="0"/>
              </a:spcBef>
              <a:spcAft>
                <a:spcPts val="0"/>
              </a:spcAft>
              <a:buNone/>
            </a:pPr>
            <a:r>
              <a:rPr lang="en"/>
              <a:t>Joshua Hamby - Scrum Master/Database Handler</a:t>
            </a:r>
            <a:endParaRPr/>
          </a:p>
          <a:p>
            <a:pPr indent="0" lvl="0" marL="0" rtl="0" algn="l">
              <a:spcBef>
                <a:spcPts val="0"/>
              </a:spcBef>
              <a:spcAft>
                <a:spcPts val="0"/>
              </a:spcAft>
              <a:buNone/>
            </a:pPr>
            <a:r>
              <a:rPr lang="en"/>
              <a:t>Trevor Jex - Frontend/API Specialist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Job Completion Diagrams</a:t>
            </a:r>
            <a:endParaRPr sz="2600"/>
          </a:p>
        </p:txBody>
      </p:sp>
      <p:pic>
        <p:nvPicPr>
          <p:cNvPr id="123" name="Google Shape;123;p22"/>
          <p:cNvPicPr preferRelativeResize="0"/>
          <p:nvPr/>
        </p:nvPicPr>
        <p:blipFill>
          <a:blip r:embed="rId3">
            <a:alphaModFix/>
          </a:blip>
          <a:stretch>
            <a:fillRect/>
          </a:stretch>
        </p:blipFill>
        <p:spPr>
          <a:xfrm>
            <a:off x="0" y="1278500"/>
            <a:ext cx="2669234" cy="3865000"/>
          </a:xfrm>
          <a:prstGeom prst="rect">
            <a:avLst/>
          </a:prstGeom>
          <a:noFill/>
          <a:ln>
            <a:noFill/>
          </a:ln>
        </p:spPr>
      </p:pic>
      <p:sp>
        <p:nvSpPr>
          <p:cNvPr id="124" name="Google Shape;124;p22"/>
          <p:cNvSpPr txBox="1"/>
          <p:nvPr/>
        </p:nvSpPr>
        <p:spPr>
          <a:xfrm>
            <a:off x="2733025" y="1313725"/>
            <a:ext cx="16128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This is our original use case diagram. We ended up not implementing the refund or tip feature and left those as future features. We also changed the payment flow.</a:t>
            </a:r>
            <a:endParaRPr sz="1200">
              <a:latin typeface="Roboto"/>
              <a:ea typeface="Roboto"/>
              <a:cs typeface="Roboto"/>
              <a:sym typeface="Roboto"/>
            </a:endParaRPr>
          </a:p>
        </p:txBody>
      </p:sp>
      <p:pic>
        <p:nvPicPr>
          <p:cNvPr id="125" name="Google Shape;125;p22"/>
          <p:cNvPicPr preferRelativeResize="0"/>
          <p:nvPr/>
        </p:nvPicPr>
        <p:blipFill>
          <a:blip r:embed="rId4">
            <a:alphaModFix/>
          </a:blip>
          <a:stretch>
            <a:fillRect/>
          </a:stretch>
        </p:blipFill>
        <p:spPr>
          <a:xfrm>
            <a:off x="4927625" y="69850"/>
            <a:ext cx="2585925" cy="2610875"/>
          </a:xfrm>
          <a:prstGeom prst="rect">
            <a:avLst/>
          </a:prstGeom>
          <a:noFill/>
          <a:ln>
            <a:noFill/>
          </a:ln>
        </p:spPr>
      </p:pic>
      <p:sp>
        <p:nvSpPr>
          <p:cNvPr id="126" name="Google Shape;126;p22"/>
          <p:cNvSpPr txBox="1"/>
          <p:nvPr/>
        </p:nvSpPr>
        <p:spPr>
          <a:xfrm>
            <a:off x="7601250" y="1463550"/>
            <a:ext cx="1612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JobRequest model and User model are both touched by the job completion code.</a:t>
            </a:r>
            <a:endParaRPr sz="1200">
              <a:latin typeface="Roboto"/>
              <a:ea typeface="Roboto"/>
              <a:cs typeface="Roboto"/>
              <a:sym typeface="Roboto"/>
            </a:endParaRPr>
          </a:p>
        </p:txBody>
      </p:sp>
      <p:pic>
        <p:nvPicPr>
          <p:cNvPr id="127" name="Google Shape;127;p22"/>
          <p:cNvPicPr preferRelativeResize="0"/>
          <p:nvPr/>
        </p:nvPicPr>
        <p:blipFill>
          <a:blip r:embed="rId5">
            <a:alphaModFix/>
          </a:blip>
          <a:stretch>
            <a:fillRect/>
          </a:stretch>
        </p:blipFill>
        <p:spPr>
          <a:xfrm>
            <a:off x="5086931" y="2522375"/>
            <a:ext cx="2426619" cy="266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 Completion Scrum Tasks</a:t>
            </a:r>
            <a:endParaRPr/>
          </a:p>
        </p:txBody>
      </p:sp>
      <p:sp>
        <p:nvSpPr>
          <p:cNvPr id="133" name="Google Shape;133;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 view individual request page</a:t>
            </a:r>
            <a:endParaRPr/>
          </a:p>
          <a:p>
            <a:pPr indent="-298450" lvl="1" marL="914400" rtl="0" algn="l">
              <a:spcBef>
                <a:spcPts val="0"/>
              </a:spcBef>
              <a:spcAft>
                <a:spcPts val="0"/>
              </a:spcAft>
              <a:buSzPts val="1100"/>
              <a:buChar char="-"/>
            </a:pPr>
            <a:r>
              <a:rPr lang="en"/>
              <a:t>Trevor Jex</a:t>
            </a:r>
            <a:endParaRPr/>
          </a:p>
          <a:p>
            <a:pPr indent="-311150" lvl="0" marL="457200" rtl="0" algn="l">
              <a:spcBef>
                <a:spcPts val="0"/>
              </a:spcBef>
              <a:spcAft>
                <a:spcPts val="0"/>
              </a:spcAft>
              <a:buSzPts val="1300"/>
              <a:buChar char="-"/>
            </a:pPr>
            <a:r>
              <a:rPr lang="en"/>
              <a:t>Create job completion form in the frontend</a:t>
            </a:r>
            <a:endParaRPr/>
          </a:p>
          <a:p>
            <a:pPr indent="-298450" lvl="1" marL="914400" rtl="0" algn="l">
              <a:spcBef>
                <a:spcPts val="0"/>
              </a:spcBef>
              <a:spcAft>
                <a:spcPts val="0"/>
              </a:spcAft>
              <a:buSzPts val="1100"/>
              <a:buChar char="-"/>
            </a:pPr>
            <a:r>
              <a:rPr lang="en"/>
              <a:t>Trevor Jex</a:t>
            </a:r>
            <a:endParaRPr/>
          </a:p>
          <a:p>
            <a:pPr indent="-311150" lvl="0" marL="457200" rtl="0" algn="l">
              <a:spcBef>
                <a:spcPts val="0"/>
              </a:spcBef>
              <a:spcAft>
                <a:spcPts val="0"/>
              </a:spcAft>
              <a:buSzPts val="1300"/>
              <a:buChar char="-"/>
            </a:pPr>
            <a:r>
              <a:rPr lang="en"/>
              <a:t>Create job completion logic in the backend (handle payment)</a:t>
            </a:r>
            <a:endParaRPr/>
          </a:p>
          <a:p>
            <a:pPr indent="-298450" lvl="1" marL="914400" rtl="0" algn="l">
              <a:spcBef>
                <a:spcPts val="0"/>
              </a:spcBef>
              <a:spcAft>
                <a:spcPts val="0"/>
              </a:spcAft>
              <a:buSzPts val="1100"/>
              <a:buChar char="-"/>
            </a:pPr>
            <a:r>
              <a:rPr lang="en"/>
              <a:t>Trevor Jex</a:t>
            </a:r>
            <a:endParaRPr/>
          </a:p>
          <a:p>
            <a:pPr indent="-311150" lvl="0" marL="457200" rtl="0" algn="l">
              <a:spcBef>
                <a:spcPts val="0"/>
              </a:spcBef>
              <a:spcAft>
                <a:spcPts val="0"/>
              </a:spcAft>
              <a:buSzPts val="1300"/>
              <a:buChar char="-"/>
            </a:pPr>
            <a:r>
              <a:rPr lang="en"/>
              <a:t>Create feedback submission form in the frontend</a:t>
            </a:r>
            <a:endParaRPr/>
          </a:p>
          <a:p>
            <a:pPr indent="-298450" lvl="1" marL="914400" rtl="0" algn="l">
              <a:spcBef>
                <a:spcPts val="0"/>
              </a:spcBef>
              <a:spcAft>
                <a:spcPts val="0"/>
              </a:spcAft>
              <a:buSzPts val="1100"/>
              <a:buChar char="-"/>
            </a:pPr>
            <a:r>
              <a:rPr lang="en"/>
              <a:t>Trevor Jex</a:t>
            </a:r>
            <a:endParaRPr/>
          </a:p>
          <a:p>
            <a:pPr indent="-311150" lvl="0" marL="457200" rtl="0" algn="l">
              <a:spcBef>
                <a:spcPts val="0"/>
              </a:spcBef>
              <a:spcAft>
                <a:spcPts val="0"/>
              </a:spcAft>
              <a:buSzPts val="1300"/>
              <a:buChar char="-"/>
            </a:pPr>
            <a:r>
              <a:rPr lang="en"/>
              <a:t>Create feedback submission logic in the backend</a:t>
            </a:r>
            <a:endParaRPr/>
          </a:p>
          <a:p>
            <a:pPr indent="-298450" lvl="1" marL="914400" rtl="0" algn="l">
              <a:spcBef>
                <a:spcPts val="0"/>
              </a:spcBef>
              <a:spcAft>
                <a:spcPts val="0"/>
              </a:spcAft>
              <a:buSzPts val="1100"/>
              <a:buChar char="-"/>
            </a:pPr>
            <a:r>
              <a:rPr lang="en"/>
              <a:t>Trevor Jex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 Completion Code</a:t>
            </a:r>
            <a:endParaRPr/>
          </a:p>
        </p:txBody>
      </p:sp>
      <p:pic>
        <p:nvPicPr>
          <p:cNvPr id="139" name="Google Shape;139;p24"/>
          <p:cNvPicPr preferRelativeResize="0"/>
          <p:nvPr/>
        </p:nvPicPr>
        <p:blipFill>
          <a:blip r:embed="rId3">
            <a:alphaModFix/>
          </a:blip>
          <a:stretch>
            <a:fillRect/>
          </a:stretch>
        </p:blipFill>
        <p:spPr>
          <a:xfrm>
            <a:off x="152400" y="1277025"/>
            <a:ext cx="3330821" cy="3714075"/>
          </a:xfrm>
          <a:prstGeom prst="rect">
            <a:avLst/>
          </a:prstGeom>
          <a:noFill/>
          <a:ln>
            <a:noFill/>
          </a:ln>
        </p:spPr>
      </p:pic>
      <p:sp>
        <p:nvSpPr>
          <p:cNvPr id="140" name="Google Shape;140;p24"/>
          <p:cNvSpPr txBox="1"/>
          <p:nvPr/>
        </p:nvSpPr>
        <p:spPr>
          <a:xfrm>
            <a:off x="3548575" y="1210013"/>
            <a:ext cx="2046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is the Django backend code for the request page. As well as handling job completion, it handles job acceptance and cancellation as well. </a:t>
            </a:r>
            <a:endParaRPr>
              <a:latin typeface="Roboto"/>
              <a:ea typeface="Roboto"/>
              <a:cs typeface="Roboto"/>
              <a:sym typeface="Roboto"/>
            </a:endParaRPr>
          </a:p>
        </p:txBody>
      </p:sp>
      <p:pic>
        <p:nvPicPr>
          <p:cNvPr id="141" name="Google Shape;141;p24"/>
          <p:cNvPicPr preferRelativeResize="0"/>
          <p:nvPr/>
        </p:nvPicPr>
        <p:blipFill>
          <a:blip r:embed="rId4">
            <a:alphaModFix/>
          </a:blip>
          <a:stretch>
            <a:fillRect/>
          </a:stretch>
        </p:blipFill>
        <p:spPr>
          <a:xfrm>
            <a:off x="5747875" y="1277025"/>
            <a:ext cx="3243727" cy="2560838"/>
          </a:xfrm>
          <a:prstGeom prst="rect">
            <a:avLst/>
          </a:prstGeom>
          <a:noFill/>
          <a:ln>
            <a:noFill/>
          </a:ln>
        </p:spPr>
      </p:pic>
      <p:sp>
        <p:nvSpPr>
          <p:cNvPr id="142" name="Google Shape;142;p24"/>
          <p:cNvSpPr txBox="1"/>
          <p:nvPr/>
        </p:nvSpPr>
        <p:spPr>
          <a:xfrm>
            <a:off x="5660825" y="3796350"/>
            <a:ext cx="3423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is a small portion of the frontend template code. This particular piece displays the feedback form for a customer’s completed job, or displays their feedback if they’ve already given it.</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 Completion Implementation</a:t>
            </a:r>
            <a:endParaRPr/>
          </a:p>
        </p:txBody>
      </p:sp>
      <p:pic>
        <p:nvPicPr>
          <p:cNvPr id="148" name="Google Shape;148;p25"/>
          <p:cNvPicPr preferRelativeResize="0"/>
          <p:nvPr/>
        </p:nvPicPr>
        <p:blipFill rotWithShape="1">
          <a:blip r:embed="rId3">
            <a:alphaModFix/>
          </a:blip>
          <a:srcRect b="65139" l="0" r="38759" t="0"/>
          <a:stretch/>
        </p:blipFill>
        <p:spPr>
          <a:xfrm>
            <a:off x="35100" y="1277025"/>
            <a:ext cx="5482526" cy="1766851"/>
          </a:xfrm>
          <a:prstGeom prst="rect">
            <a:avLst/>
          </a:prstGeom>
          <a:noFill/>
          <a:ln cap="flat" cmpd="sng" w="9525">
            <a:solidFill>
              <a:schemeClr val="dk2"/>
            </a:solidFill>
            <a:prstDash val="solid"/>
            <a:round/>
            <a:headEnd len="sm" w="sm" type="none"/>
            <a:tailEnd len="sm" w="sm" type="none"/>
          </a:ln>
        </p:spPr>
      </p:pic>
      <p:pic>
        <p:nvPicPr>
          <p:cNvPr id="149" name="Google Shape;149;p25"/>
          <p:cNvPicPr preferRelativeResize="0"/>
          <p:nvPr/>
        </p:nvPicPr>
        <p:blipFill rotWithShape="1">
          <a:blip r:embed="rId4">
            <a:alphaModFix/>
          </a:blip>
          <a:srcRect b="52287" l="0" r="11754" t="0"/>
          <a:stretch/>
        </p:blipFill>
        <p:spPr>
          <a:xfrm>
            <a:off x="35100" y="3160370"/>
            <a:ext cx="5482526" cy="1678206"/>
          </a:xfrm>
          <a:prstGeom prst="rect">
            <a:avLst/>
          </a:prstGeom>
          <a:noFill/>
          <a:ln cap="flat" cmpd="sng" w="9525">
            <a:solidFill>
              <a:schemeClr val="dk2"/>
            </a:solidFill>
            <a:prstDash val="solid"/>
            <a:round/>
            <a:headEnd len="sm" w="sm" type="none"/>
            <a:tailEnd len="sm" w="sm" type="none"/>
          </a:ln>
        </p:spPr>
      </p:pic>
      <p:pic>
        <p:nvPicPr>
          <p:cNvPr id="150" name="Google Shape;150;p25"/>
          <p:cNvPicPr preferRelativeResize="0"/>
          <p:nvPr/>
        </p:nvPicPr>
        <p:blipFill rotWithShape="1">
          <a:blip r:embed="rId5">
            <a:alphaModFix/>
          </a:blip>
          <a:srcRect b="0" l="0" r="45755" t="0"/>
          <a:stretch/>
        </p:blipFill>
        <p:spPr>
          <a:xfrm>
            <a:off x="5587200" y="1190575"/>
            <a:ext cx="3556800" cy="37121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3: Worker Availability </a:t>
            </a:r>
            <a:endParaRPr/>
          </a:p>
        </p:txBody>
      </p:sp>
      <p:sp>
        <p:nvSpPr>
          <p:cNvPr id="156" name="Google Shape;156;p26"/>
          <p:cNvSpPr txBox="1"/>
          <p:nvPr/>
        </p:nvSpPr>
        <p:spPr>
          <a:xfrm>
            <a:off x="433050" y="1435175"/>
            <a:ext cx="8169900" cy="274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300">
                <a:solidFill>
                  <a:schemeClr val="dk2"/>
                </a:solidFill>
              </a:rPr>
              <a:t>	</a:t>
            </a:r>
            <a:r>
              <a:rPr lang="en" sz="2100">
                <a:solidFill>
                  <a:schemeClr val="dk1"/>
                </a:solidFill>
              </a:rPr>
              <a:t>Requirements Definition:</a:t>
            </a:r>
            <a:endParaRPr>
              <a:solidFill>
                <a:schemeClr val="dk1"/>
              </a:solidFill>
              <a:latin typeface="Roboto"/>
              <a:ea typeface="Roboto"/>
              <a:cs typeface="Roboto"/>
              <a:sym typeface="Roboto"/>
            </a:endParaRPr>
          </a:p>
          <a:p>
            <a:pPr indent="-317500" lvl="0" marL="457200" rtl="0" algn="l">
              <a:lnSpc>
                <a:spcPct val="115000"/>
              </a:lnSpc>
              <a:spcBef>
                <a:spcPts val="1200"/>
              </a:spcBef>
              <a:spcAft>
                <a:spcPts val="0"/>
              </a:spcAft>
              <a:buSzPts val="1400"/>
              <a:buFont typeface="Roboto"/>
              <a:buChar char="-"/>
            </a:pPr>
            <a:r>
              <a:rPr lang="en">
                <a:latin typeface="Roboto"/>
                <a:ea typeface="Roboto"/>
                <a:cs typeface="Roboto"/>
                <a:sym typeface="Roboto"/>
              </a:rPr>
              <a:t>Workers will have access to change their availability.</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Requests filter based on worker </a:t>
            </a:r>
            <a:r>
              <a:rPr lang="en">
                <a:latin typeface="Roboto"/>
                <a:ea typeface="Roboto"/>
                <a:cs typeface="Roboto"/>
                <a:sym typeface="Roboto"/>
              </a:rPr>
              <a:t>availability.</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We decided that the worker profile type should have access to a data type called availability. Availability is important as it allows workers to select specific times they are available to accept job requests. Job requests will be filtered based on worker availability.</a:t>
            </a:r>
            <a:endParaRPr sz="15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Worker </a:t>
            </a:r>
            <a:r>
              <a:rPr lang="en"/>
              <a:t>Availability</a:t>
            </a:r>
            <a:r>
              <a:rPr lang="en"/>
              <a:t> Design</a:t>
            </a:r>
            <a:endParaRPr/>
          </a:p>
        </p:txBody>
      </p:sp>
      <p:sp>
        <p:nvSpPr>
          <p:cNvPr id="162" name="Google Shape;162;p27"/>
          <p:cNvSpPr txBox="1"/>
          <p:nvPr/>
        </p:nvSpPr>
        <p:spPr>
          <a:xfrm>
            <a:off x="4549525" y="1326950"/>
            <a:ext cx="4221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Worker Availability was </a:t>
            </a:r>
            <a:r>
              <a:rPr lang="en">
                <a:latin typeface="Roboto"/>
                <a:ea typeface="Roboto"/>
                <a:cs typeface="Roboto"/>
                <a:sym typeface="Roboto"/>
              </a:rPr>
              <a:t>designed</a:t>
            </a:r>
            <a:r>
              <a:rPr lang="en">
                <a:latin typeface="Roboto"/>
                <a:ea typeface="Roboto"/>
                <a:cs typeface="Roboto"/>
                <a:sym typeface="Roboto"/>
              </a:rPr>
              <a:t> so that Requests made by the customers would filter to different workers based upon  the date the customer chooses. The request would then filter to the workers that are available that day.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also decided created </a:t>
            </a:r>
            <a:r>
              <a:rPr lang="en">
                <a:latin typeface="Roboto"/>
                <a:ea typeface="Roboto"/>
                <a:cs typeface="Roboto"/>
                <a:sym typeface="Roboto"/>
              </a:rPr>
              <a:t>availability</a:t>
            </a:r>
            <a:r>
              <a:rPr lang="en">
                <a:latin typeface="Roboto"/>
                <a:ea typeface="Roboto"/>
                <a:cs typeface="Roboto"/>
                <a:sym typeface="Roboto"/>
              </a:rPr>
              <a:t> to be generalized into time frames of morning, afternoon and evening.</a:t>
            </a:r>
            <a:endParaRPr>
              <a:latin typeface="Roboto"/>
              <a:ea typeface="Roboto"/>
              <a:cs typeface="Roboto"/>
              <a:sym typeface="Roboto"/>
            </a:endParaRPr>
          </a:p>
        </p:txBody>
      </p:sp>
      <p:pic>
        <p:nvPicPr>
          <p:cNvPr id="163" name="Google Shape;163;p27"/>
          <p:cNvPicPr preferRelativeResize="0"/>
          <p:nvPr/>
        </p:nvPicPr>
        <p:blipFill>
          <a:blip r:embed="rId3">
            <a:alphaModFix/>
          </a:blip>
          <a:stretch>
            <a:fillRect/>
          </a:stretch>
        </p:blipFill>
        <p:spPr>
          <a:xfrm>
            <a:off x="101850" y="1440425"/>
            <a:ext cx="4244726" cy="22626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Updating Worker Availability </a:t>
            </a:r>
            <a:endParaRPr/>
          </a:p>
        </p:txBody>
      </p:sp>
      <p:pic>
        <p:nvPicPr>
          <p:cNvPr id="169" name="Google Shape;169;p28"/>
          <p:cNvPicPr preferRelativeResize="0"/>
          <p:nvPr/>
        </p:nvPicPr>
        <p:blipFill>
          <a:blip r:embed="rId3">
            <a:alphaModFix/>
          </a:blip>
          <a:stretch>
            <a:fillRect/>
          </a:stretch>
        </p:blipFill>
        <p:spPr>
          <a:xfrm>
            <a:off x="0" y="1277025"/>
            <a:ext cx="4296775" cy="2381250"/>
          </a:xfrm>
          <a:prstGeom prst="rect">
            <a:avLst/>
          </a:prstGeom>
          <a:noFill/>
          <a:ln>
            <a:noFill/>
          </a:ln>
        </p:spPr>
      </p:pic>
      <p:pic>
        <p:nvPicPr>
          <p:cNvPr id="170" name="Google Shape;170;p28"/>
          <p:cNvPicPr preferRelativeResize="0"/>
          <p:nvPr/>
        </p:nvPicPr>
        <p:blipFill>
          <a:blip r:embed="rId4">
            <a:alphaModFix/>
          </a:blip>
          <a:stretch>
            <a:fillRect/>
          </a:stretch>
        </p:blipFill>
        <p:spPr>
          <a:xfrm>
            <a:off x="3714150" y="1277025"/>
            <a:ext cx="2374355" cy="3714075"/>
          </a:xfrm>
          <a:prstGeom prst="rect">
            <a:avLst/>
          </a:prstGeom>
          <a:noFill/>
          <a:ln>
            <a:noFill/>
          </a:ln>
        </p:spPr>
      </p:pic>
      <p:pic>
        <p:nvPicPr>
          <p:cNvPr id="171" name="Google Shape;171;p28"/>
          <p:cNvPicPr preferRelativeResize="0"/>
          <p:nvPr/>
        </p:nvPicPr>
        <p:blipFill>
          <a:blip r:embed="rId5">
            <a:alphaModFix/>
          </a:blip>
          <a:stretch>
            <a:fillRect/>
          </a:stretch>
        </p:blipFill>
        <p:spPr>
          <a:xfrm>
            <a:off x="6088506" y="1340225"/>
            <a:ext cx="2905125" cy="260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Worker </a:t>
            </a:r>
            <a:endParaRPr/>
          </a:p>
          <a:p>
            <a:pPr indent="0" lvl="0" marL="0" rtl="0" algn="l">
              <a:spcBef>
                <a:spcPts val="0"/>
              </a:spcBef>
              <a:spcAft>
                <a:spcPts val="0"/>
              </a:spcAft>
              <a:buNone/>
            </a:pPr>
            <a:r>
              <a:rPr lang="en"/>
              <a:t>availability </a:t>
            </a:r>
            <a:endParaRPr/>
          </a:p>
          <a:p>
            <a:pPr indent="0" lvl="0" marL="0" rtl="0" algn="l">
              <a:spcBef>
                <a:spcPts val="0"/>
              </a:spcBef>
              <a:spcAft>
                <a:spcPts val="0"/>
              </a:spcAft>
              <a:buNone/>
            </a:pPr>
            <a:r>
              <a:rPr lang="en"/>
              <a:t>Use Case diagram</a:t>
            </a:r>
            <a:endParaRPr/>
          </a:p>
        </p:txBody>
      </p:sp>
      <p:pic>
        <p:nvPicPr>
          <p:cNvPr id="177" name="Google Shape;177;p29"/>
          <p:cNvPicPr preferRelativeResize="0"/>
          <p:nvPr/>
        </p:nvPicPr>
        <p:blipFill>
          <a:blip r:embed="rId3">
            <a:alphaModFix/>
          </a:blip>
          <a:stretch>
            <a:fillRect/>
          </a:stretch>
        </p:blipFill>
        <p:spPr>
          <a:xfrm>
            <a:off x="3646650" y="0"/>
            <a:ext cx="549735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Worker Availability Scrum Tasks</a:t>
            </a:r>
            <a:endParaRPr/>
          </a:p>
        </p:txBody>
      </p:sp>
      <p:sp>
        <p:nvSpPr>
          <p:cNvPr id="183" name="Google Shape;183;p30"/>
          <p:cNvSpPr txBox="1"/>
          <p:nvPr>
            <p:ph idx="1" type="body"/>
          </p:nvPr>
        </p:nvSpPr>
        <p:spPr>
          <a:xfrm>
            <a:off x="4644675" y="424725"/>
            <a:ext cx="4166400" cy="4098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323850" lvl="0" marL="457200" rtl="0" algn="l">
              <a:spcBef>
                <a:spcPts val="1200"/>
              </a:spcBef>
              <a:spcAft>
                <a:spcPts val="0"/>
              </a:spcAft>
              <a:buSzPts val="1500"/>
              <a:buChar char="-"/>
            </a:pPr>
            <a:r>
              <a:rPr lang="en" sz="1500"/>
              <a:t>Create Profile Page</a:t>
            </a:r>
            <a:endParaRPr sz="1500"/>
          </a:p>
          <a:p>
            <a:pPr indent="-298450" lvl="1" marL="914400" rtl="0" algn="l">
              <a:spcBef>
                <a:spcPts val="0"/>
              </a:spcBef>
              <a:spcAft>
                <a:spcPts val="0"/>
              </a:spcAft>
              <a:buSzPts val="1100"/>
              <a:buChar char="-"/>
            </a:pPr>
            <a:r>
              <a:rPr lang="en"/>
              <a:t>Joshua Hamby &amp;</a:t>
            </a:r>
            <a:r>
              <a:rPr lang="en"/>
              <a:t> Matthew Bingham</a:t>
            </a:r>
            <a:endParaRPr/>
          </a:p>
          <a:p>
            <a:pPr indent="-323850" lvl="0" marL="457200" rtl="0" algn="l">
              <a:spcBef>
                <a:spcPts val="0"/>
              </a:spcBef>
              <a:spcAft>
                <a:spcPts val="0"/>
              </a:spcAft>
              <a:buSzPts val="1500"/>
              <a:buChar char="-"/>
            </a:pPr>
            <a:r>
              <a:rPr lang="en" sz="1500"/>
              <a:t>Create Home Page / Work on profile page</a:t>
            </a:r>
            <a:endParaRPr sz="1500"/>
          </a:p>
          <a:p>
            <a:pPr indent="-298450" lvl="1" marL="914400" rtl="0" algn="l">
              <a:spcBef>
                <a:spcPts val="0"/>
              </a:spcBef>
              <a:spcAft>
                <a:spcPts val="0"/>
              </a:spcAft>
              <a:buSzPts val="1100"/>
              <a:buChar char="-"/>
            </a:pPr>
            <a:r>
              <a:rPr lang="en"/>
              <a:t>Joshua Hamby</a:t>
            </a:r>
            <a:endParaRPr/>
          </a:p>
          <a:p>
            <a:pPr indent="-323850" lvl="0" marL="457200" rtl="0" algn="l">
              <a:spcBef>
                <a:spcPts val="0"/>
              </a:spcBef>
              <a:spcAft>
                <a:spcPts val="0"/>
              </a:spcAft>
              <a:buSzPts val="1500"/>
              <a:buChar char="-"/>
            </a:pPr>
            <a:r>
              <a:rPr lang="en" sz="1500"/>
              <a:t>Update Worker availability</a:t>
            </a:r>
            <a:endParaRPr sz="1500"/>
          </a:p>
          <a:p>
            <a:pPr indent="-298450" lvl="1" marL="914400" rtl="0" algn="l">
              <a:spcBef>
                <a:spcPts val="0"/>
              </a:spcBef>
              <a:spcAft>
                <a:spcPts val="0"/>
              </a:spcAft>
              <a:buSzPts val="1100"/>
              <a:buChar char="-"/>
            </a:pPr>
            <a:r>
              <a:rPr lang="en"/>
              <a:t>Joshua Hamby &amp; Braeden Grant</a:t>
            </a:r>
            <a:endParaRPr/>
          </a:p>
          <a:p>
            <a:pPr indent="0" lvl="0" marL="0" rtl="0" algn="l">
              <a:spcBef>
                <a:spcPts val="1200"/>
              </a:spcBef>
              <a:spcAft>
                <a:spcPts val="0"/>
              </a:spcAft>
              <a:buNone/>
            </a:pPr>
            <a:r>
              <a:t/>
            </a:r>
            <a:endParaRPr sz="13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Worker Availability Code</a:t>
            </a:r>
            <a:endParaRPr/>
          </a:p>
        </p:txBody>
      </p:sp>
      <p:pic>
        <p:nvPicPr>
          <p:cNvPr id="189" name="Google Shape;189;p31"/>
          <p:cNvPicPr preferRelativeResize="0"/>
          <p:nvPr/>
        </p:nvPicPr>
        <p:blipFill>
          <a:blip r:embed="rId3">
            <a:alphaModFix/>
          </a:blip>
          <a:stretch>
            <a:fillRect/>
          </a:stretch>
        </p:blipFill>
        <p:spPr>
          <a:xfrm>
            <a:off x="0" y="1289025"/>
            <a:ext cx="4370249" cy="3854475"/>
          </a:xfrm>
          <a:prstGeom prst="rect">
            <a:avLst/>
          </a:prstGeom>
          <a:noFill/>
          <a:ln>
            <a:noFill/>
          </a:ln>
        </p:spPr>
      </p:pic>
      <p:pic>
        <p:nvPicPr>
          <p:cNvPr id="190" name="Google Shape;190;p31"/>
          <p:cNvPicPr preferRelativeResize="0"/>
          <p:nvPr/>
        </p:nvPicPr>
        <p:blipFill>
          <a:blip r:embed="rId4">
            <a:alphaModFix/>
          </a:blip>
          <a:stretch>
            <a:fillRect/>
          </a:stretch>
        </p:blipFill>
        <p:spPr>
          <a:xfrm>
            <a:off x="4370250" y="973100"/>
            <a:ext cx="4773750" cy="4170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71" name="Google Shape;71;p14"/>
          <p:cNvSpPr txBox="1"/>
          <p:nvPr>
            <p:ph idx="1" type="body"/>
          </p:nvPr>
        </p:nvSpPr>
        <p:spPr>
          <a:xfrm>
            <a:off x="4443250" y="-67100"/>
            <a:ext cx="4700700" cy="51435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1400">
                <a:latin typeface="Arial"/>
                <a:ea typeface="Arial"/>
                <a:cs typeface="Arial"/>
                <a:sym typeface="Arial"/>
              </a:rPr>
              <a:t>We decided to write the Lawndromat project in Django since most of us were familiar with it, and Trevor felt comfortable with learning it. </a:t>
            </a:r>
            <a:r>
              <a:rPr lang="en" sz="1400">
                <a:latin typeface="Arial"/>
                <a:ea typeface="Arial"/>
                <a:cs typeface="Arial"/>
                <a:sym typeface="Arial"/>
              </a:rPr>
              <a:t>We elected Josh to be scrum master, and he scheduled meetings for us in the library each Tuesday and Thursday. He also created a Discord server, where we regularly held standup meetings to update one another on our progress. Trevor took the frontend because he was comfortable with HTML as well as other template-based frameworks. Braeden and Josh took backend development and handled the creation and implementation of models, views, and unit tests. Matthew worked on the profile page coloring and design.</a:t>
            </a:r>
            <a:endParaRPr sz="1400">
              <a:latin typeface="Arial"/>
              <a:ea typeface="Arial"/>
              <a:cs typeface="Arial"/>
              <a:sym typeface="Arial"/>
            </a:endParaRPr>
          </a:p>
          <a:p>
            <a:pPr indent="457200" lvl="0" marL="0" rtl="0" algn="just">
              <a:spcBef>
                <a:spcPts val="1200"/>
              </a:spcBef>
              <a:spcAft>
                <a:spcPts val="1200"/>
              </a:spcAft>
              <a:buNone/>
            </a:pPr>
            <a:r>
              <a:rPr lang="en" sz="1400">
                <a:latin typeface="Arial"/>
                <a:ea typeface="Arial"/>
                <a:cs typeface="Arial"/>
                <a:sym typeface="Arial"/>
              </a:rPr>
              <a:t>The project is ready for deployment as we have fulfilled all of the requirements outlined in our documentation. The system allows customers, workers, and the owner to create accounts, deposit and withdraw funds, and make and fulfill job requests based on location and schedule.</a:t>
            </a:r>
            <a:endParaRPr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Demonstration Videos</a:t>
            </a:r>
            <a:endParaRPr/>
          </a:p>
        </p:txBody>
      </p:sp>
      <p:sp>
        <p:nvSpPr>
          <p:cNvPr id="196" name="Google Shape;196;p32"/>
          <p:cNvSpPr txBox="1"/>
          <p:nvPr/>
        </p:nvSpPr>
        <p:spPr>
          <a:xfrm>
            <a:off x="67225" y="1857800"/>
            <a:ext cx="9009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User Creation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4"/>
              </a:rPr>
              <a:t>Login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5"/>
              </a:rPr>
              <a:t>Submit Job Request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6"/>
              </a:rPr>
              <a:t>Adding/Withdrawing Money</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02" name="Google Shape;202;p33"/>
          <p:cNvSpPr txBox="1"/>
          <p:nvPr>
            <p:ph idx="1" type="body"/>
          </p:nvPr>
        </p:nvSpPr>
        <p:spPr>
          <a:xfrm>
            <a:off x="4644675" y="500925"/>
            <a:ext cx="4166400" cy="45888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i="1" lang="en">
                <a:solidFill>
                  <a:schemeClr val="dk1"/>
                </a:solidFill>
                <a:highlight>
                  <a:schemeClr val="lt1"/>
                </a:highlight>
                <a:latin typeface="Arial"/>
                <a:ea typeface="Arial"/>
                <a:cs typeface="Arial"/>
                <a:sym typeface="Arial"/>
              </a:rPr>
              <a:t>Django documentation</a:t>
            </a:r>
            <a:r>
              <a:rPr lang="en">
                <a:solidFill>
                  <a:schemeClr val="dk1"/>
                </a:solidFill>
                <a:highlight>
                  <a:schemeClr val="lt1"/>
                </a:highlight>
                <a:latin typeface="Arial"/>
                <a:ea typeface="Arial"/>
                <a:cs typeface="Arial"/>
                <a:sym typeface="Arial"/>
              </a:rPr>
              <a:t>. (n.d.). Django Project. Retrieved April 5, 2022, from </a:t>
            </a:r>
            <a:r>
              <a:rPr lang="en" u="sng">
                <a:solidFill>
                  <a:schemeClr val="hlink"/>
                </a:solidFill>
                <a:highlight>
                  <a:schemeClr val="lt1"/>
                </a:highlight>
                <a:latin typeface="Arial"/>
                <a:ea typeface="Arial"/>
                <a:cs typeface="Arial"/>
                <a:sym typeface="Arial"/>
                <a:hlinkClick r:id="rId3"/>
              </a:rPr>
              <a:t>https://docs.djangoproject.com/en/4.0/</a:t>
            </a:r>
            <a:endParaRPr>
              <a:solidFill>
                <a:srgbClr val="1F80E8"/>
              </a:solidFill>
              <a:highlight>
                <a:schemeClr val="lt1"/>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202F66"/>
                </a:solidFill>
                <a:highlight>
                  <a:schemeClr val="lt1"/>
                </a:highlight>
                <a:latin typeface="Arial"/>
                <a:ea typeface="Arial"/>
                <a:cs typeface="Arial"/>
                <a:sym typeface="Arial"/>
              </a:rPr>
              <a:t>Otto, M. J. T. (n.d.). </a:t>
            </a:r>
            <a:r>
              <a:rPr i="1" lang="en">
                <a:solidFill>
                  <a:srgbClr val="202F66"/>
                </a:solidFill>
                <a:highlight>
                  <a:schemeClr val="lt1"/>
                </a:highlight>
                <a:latin typeface="Arial"/>
                <a:ea typeface="Arial"/>
                <a:cs typeface="Arial"/>
                <a:sym typeface="Arial"/>
              </a:rPr>
              <a:t>Bootstrap Documentation</a:t>
            </a:r>
            <a:r>
              <a:rPr lang="en">
                <a:solidFill>
                  <a:srgbClr val="202F66"/>
                </a:solidFill>
                <a:highlight>
                  <a:schemeClr val="lt1"/>
                </a:highlight>
                <a:latin typeface="Arial"/>
                <a:ea typeface="Arial"/>
                <a:cs typeface="Arial"/>
                <a:sym typeface="Arial"/>
              </a:rPr>
              <a:t>. Bootstrap. Retrieved April 5, 2022, from </a:t>
            </a:r>
            <a:r>
              <a:rPr lang="en" u="sng">
                <a:solidFill>
                  <a:schemeClr val="hlink"/>
                </a:solidFill>
                <a:highlight>
                  <a:schemeClr val="lt1"/>
                </a:highlight>
                <a:latin typeface="Arial"/>
                <a:ea typeface="Arial"/>
                <a:cs typeface="Arial"/>
                <a:sym typeface="Arial"/>
                <a:hlinkClick r:id="rId4"/>
              </a:rPr>
              <a:t>https://getbootstrap.com/docs/5.1/getting-started/introduction/</a:t>
            </a:r>
            <a:endParaRPr u="sng">
              <a:solidFill>
                <a:srgbClr val="1F80E8"/>
              </a:solidFill>
              <a:highlight>
                <a:schemeClr val="lt1"/>
              </a:highlight>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i="1" lang="en">
                <a:solidFill>
                  <a:srgbClr val="000000"/>
                </a:solidFill>
                <a:highlight>
                  <a:schemeClr val="lt1"/>
                </a:highlight>
                <a:latin typeface="Arial"/>
                <a:ea typeface="Arial"/>
                <a:cs typeface="Arial"/>
                <a:sym typeface="Arial"/>
              </a:rPr>
              <a:t>How to Write Effective Use Cases?</a:t>
            </a:r>
            <a:r>
              <a:rPr lang="en">
                <a:solidFill>
                  <a:srgbClr val="000000"/>
                </a:solidFill>
                <a:highlight>
                  <a:schemeClr val="lt1"/>
                </a:highlight>
                <a:latin typeface="Arial"/>
                <a:ea typeface="Arial"/>
                <a:cs typeface="Arial"/>
                <a:sym typeface="Arial"/>
              </a:rPr>
              <a:t> (2016, January 27). How to Write Effective Use Cases. Retrieved April 5, 2022, from</a:t>
            </a:r>
            <a:r>
              <a:rPr lang="en">
                <a:solidFill>
                  <a:srgbClr val="1F80E8"/>
                </a:solidFill>
                <a:highlight>
                  <a:schemeClr val="lt1"/>
                </a:highlight>
                <a:latin typeface="Arial"/>
                <a:ea typeface="Arial"/>
                <a:cs typeface="Arial"/>
                <a:sym typeface="Arial"/>
              </a:rPr>
              <a:t> </a:t>
            </a:r>
            <a:r>
              <a:rPr lang="en" u="sng">
                <a:solidFill>
                  <a:schemeClr val="hlink"/>
                </a:solidFill>
                <a:highlight>
                  <a:schemeClr val="lt1"/>
                </a:highlight>
                <a:latin typeface="Arial"/>
                <a:ea typeface="Arial"/>
                <a:cs typeface="Arial"/>
                <a:sym typeface="Arial"/>
                <a:hlinkClick r:id="rId5"/>
              </a:rPr>
              <a:t>https://www.visual-paradigm.com/tutorials/writingeffectiveusecase.jsp</a:t>
            </a:r>
            <a:endParaRPr u="sng">
              <a:solidFill>
                <a:srgbClr val="1F80E8"/>
              </a:solidFill>
              <a:highlight>
                <a:schemeClr val="lt1"/>
              </a:highlight>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i="1" lang="en">
                <a:solidFill>
                  <a:srgbClr val="000000"/>
                </a:solidFill>
                <a:latin typeface="Arial"/>
                <a:ea typeface="Arial"/>
                <a:cs typeface="Arial"/>
                <a:sym typeface="Arial"/>
              </a:rPr>
              <a:t>Diagram Software and Flowchart Maker</a:t>
            </a:r>
            <a:r>
              <a:rPr lang="en">
                <a:solidFill>
                  <a:srgbClr val="000000"/>
                </a:solidFill>
                <a:latin typeface="Arial"/>
                <a:ea typeface="Arial"/>
                <a:cs typeface="Arial"/>
                <a:sym typeface="Arial"/>
              </a:rPr>
              <a:t>. (n.d.). Diagrams.Net. Retrieved April 7, 2022, from</a:t>
            </a:r>
            <a:r>
              <a:rPr lang="en">
                <a:solidFill>
                  <a:srgbClr val="000000"/>
                </a:solidFill>
                <a:latin typeface="Arial"/>
                <a:ea typeface="Arial"/>
                <a:cs typeface="Arial"/>
                <a:sym typeface="Arial"/>
              </a:rPr>
              <a:t> </a:t>
            </a:r>
            <a:r>
              <a:rPr lang="en" u="sng">
                <a:solidFill>
                  <a:schemeClr val="hlink"/>
                </a:solidFill>
                <a:latin typeface="Arial"/>
                <a:ea typeface="Arial"/>
                <a:cs typeface="Arial"/>
                <a:sym typeface="Arial"/>
                <a:hlinkClick r:id="rId6"/>
              </a:rPr>
              <a:t>https://www.diagrams.net/</a:t>
            </a:r>
            <a:endParaRPr u="sng">
              <a:solidFill>
                <a:schemeClr val="dk1"/>
              </a:solidFill>
              <a:highlight>
                <a:schemeClr val="lt1"/>
              </a:highlight>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Arial"/>
              <a:buChar char="●"/>
            </a:pPr>
            <a:r>
              <a:rPr i="1" lang="en">
                <a:solidFill>
                  <a:srgbClr val="000000"/>
                </a:solidFill>
                <a:latin typeface="Arial"/>
                <a:ea typeface="Arial"/>
                <a:cs typeface="Arial"/>
                <a:sym typeface="Arial"/>
              </a:rPr>
              <a:t>Dixon and Moe. (n.d.). HTML color codes. HTML Color Codes. Retrieved April 11, 2022, from </a:t>
            </a:r>
            <a:r>
              <a:rPr i="1" lang="en" u="sng">
                <a:solidFill>
                  <a:schemeClr val="hlink"/>
                </a:solidFill>
                <a:latin typeface="Arial"/>
                <a:ea typeface="Arial"/>
                <a:cs typeface="Arial"/>
                <a:sym typeface="Arial"/>
                <a:hlinkClick r:id="rId7"/>
              </a:rPr>
              <a:t>https://htmlcolorcodes.com/</a:t>
            </a:r>
            <a:endParaRPr i="1" sz="1400" u="sng">
              <a:solidFill>
                <a:schemeClr val="dk1"/>
              </a:solidFill>
              <a:highlight>
                <a:schemeClr val="lt1"/>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nvSpPr>
        <p:spPr>
          <a:xfrm>
            <a:off x="53750" y="1899300"/>
            <a:ext cx="9090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latin typeface="Roboto"/>
                <a:ea typeface="Roboto"/>
                <a:cs typeface="Roboto"/>
                <a:sym typeface="Roboto"/>
              </a:rPr>
              <a:t>Questions?</a:t>
            </a:r>
            <a:endParaRPr sz="4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Burn Down Chart</a:t>
            </a:r>
            <a:endParaRPr/>
          </a:p>
        </p:txBody>
      </p:sp>
      <p:pic>
        <p:nvPicPr>
          <p:cNvPr id="77" name="Google Shape;77;p15"/>
          <p:cNvPicPr preferRelativeResize="0"/>
          <p:nvPr/>
        </p:nvPicPr>
        <p:blipFill>
          <a:blip r:embed="rId3">
            <a:alphaModFix/>
          </a:blip>
          <a:stretch>
            <a:fillRect/>
          </a:stretch>
        </p:blipFill>
        <p:spPr>
          <a:xfrm>
            <a:off x="1164125" y="1326550"/>
            <a:ext cx="6625108" cy="3714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1: User Profiles</a:t>
            </a:r>
            <a:endParaRPr/>
          </a:p>
        </p:txBody>
      </p:sp>
      <p:sp>
        <p:nvSpPr>
          <p:cNvPr id="83" name="Google Shape;83;p16"/>
          <p:cNvSpPr txBox="1"/>
          <p:nvPr>
            <p:ph idx="1" type="body"/>
          </p:nvPr>
        </p:nvSpPr>
        <p:spPr>
          <a:xfrm>
            <a:off x="311700" y="1436950"/>
            <a:ext cx="8592000" cy="342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Arial"/>
                <a:ea typeface="Arial"/>
                <a:cs typeface="Arial"/>
                <a:sym typeface="Arial"/>
              </a:rPr>
              <a:t>	</a:t>
            </a:r>
            <a:r>
              <a:rPr lang="en" sz="2100">
                <a:latin typeface="Arial"/>
                <a:ea typeface="Arial"/>
                <a:cs typeface="Arial"/>
                <a:sym typeface="Arial"/>
              </a:rPr>
              <a:t>Requirements Definition:</a:t>
            </a:r>
            <a:endParaRPr sz="2100">
              <a:latin typeface="Arial"/>
              <a:ea typeface="Arial"/>
              <a:cs typeface="Arial"/>
              <a:sym typeface="Arial"/>
            </a:endParaRPr>
          </a:p>
          <a:p>
            <a:pPr indent="-330200" lvl="0" marL="457200" rtl="0" algn="l">
              <a:spcBef>
                <a:spcPts val="1200"/>
              </a:spcBef>
              <a:spcAft>
                <a:spcPts val="0"/>
              </a:spcAft>
              <a:buSzPts val="1600"/>
              <a:buFont typeface="Arial"/>
              <a:buChar char="-"/>
            </a:pPr>
            <a:r>
              <a:rPr lang="en" sz="1600">
                <a:latin typeface="Arial"/>
                <a:ea typeface="Arial"/>
                <a:cs typeface="Arial"/>
                <a:sym typeface="Arial"/>
              </a:rPr>
              <a:t>System should allow users to deposit/withdraw money from the account</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System should allow authenticated users to change username and password</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Users can choose to be a worker or customer on account creation</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We decided to utilize a 1-1 relationship between Django’s User model and our own user</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profiles in order to take advantage of Django’s built-in authentication system while still being</a:t>
            </a:r>
            <a:endParaRPr sz="1600">
              <a:latin typeface="Arial"/>
              <a:ea typeface="Arial"/>
              <a:cs typeface="Arial"/>
              <a:sym typeface="Arial"/>
            </a:endParaRPr>
          </a:p>
          <a:p>
            <a:pPr indent="0" lvl="0" marL="0" rtl="0" algn="l">
              <a:spcBef>
                <a:spcPts val="1200"/>
              </a:spcBef>
              <a:spcAft>
                <a:spcPts val="1200"/>
              </a:spcAft>
              <a:buNone/>
            </a:pPr>
            <a:r>
              <a:rPr lang="en" sz="1600">
                <a:latin typeface="Arial"/>
                <a:ea typeface="Arial"/>
                <a:cs typeface="Arial"/>
                <a:sym typeface="Arial"/>
              </a:rPr>
              <a:t>able to implement the custom user specifications needed in our design.</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189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Diagrams</a:t>
            </a:r>
            <a:endParaRPr/>
          </a:p>
        </p:txBody>
      </p:sp>
      <p:pic>
        <p:nvPicPr>
          <p:cNvPr id="89" name="Google Shape;89;p17"/>
          <p:cNvPicPr preferRelativeResize="0"/>
          <p:nvPr/>
        </p:nvPicPr>
        <p:blipFill rotWithShape="1">
          <a:blip r:embed="rId3">
            <a:alphaModFix/>
          </a:blip>
          <a:srcRect b="13927" l="22408" r="0" t="17362"/>
          <a:stretch/>
        </p:blipFill>
        <p:spPr>
          <a:xfrm>
            <a:off x="0" y="930875"/>
            <a:ext cx="8571227" cy="4267050"/>
          </a:xfrm>
          <a:prstGeom prst="rect">
            <a:avLst/>
          </a:prstGeom>
          <a:noFill/>
          <a:ln>
            <a:noFill/>
          </a:ln>
        </p:spPr>
      </p:pic>
      <p:pic>
        <p:nvPicPr>
          <p:cNvPr id="90" name="Google Shape;90;p17"/>
          <p:cNvPicPr preferRelativeResize="0"/>
          <p:nvPr/>
        </p:nvPicPr>
        <p:blipFill>
          <a:blip r:embed="rId4">
            <a:alphaModFix/>
          </a:blip>
          <a:stretch>
            <a:fillRect/>
          </a:stretch>
        </p:blipFill>
        <p:spPr>
          <a:xfrm>
            <a:off x="5296775" y="930863"/>
            <a:ext cx="3847228" cy="423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300" y="2045325"/>
            <a:ext cx="37044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Creation Tasks</a:t>
            </a:r>
            <a:endParaRPr/>
          </a:p>
        </p:txBody>
      </p:sp>
      <p:sp>
        <p:nvSpPr>
          <p:cNvPr id="96" name="Google Shape;96;p18"/>
          <p:cNvSpPr txBox="1"/>
          <p:nvPr>
            <p:ph idx="2" type="body"/>
          </p:nvPr>
        </p:nvSpPr>
        <p:spPr>
          <a:xfrm>
            <a:off x="4646650" y="631175"/>
            <a:ext cx="4915200" cy="5089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UserProfile database model</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300">
                <a:latin typeface="Arial"/>
                <a:ea typeface="Arial"/>
                <a:cs typeface="Arial"/>
                <a:sym typeface="Arial"/>
              </a:rPr>
              <a:t>Created by Joshua Hamby and Braeden Grant</a:t>
            </a:r>
            <a:endParaRPr sz="13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User verification (login and logout)</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300">
                <a:latin typeface="Arial"/>
                <a:ea typeface="Arial"/>
                <a:cs typeface="Arial"/>
                <a:sym typeface="Arial"/>
              </a:rPr>
              <a:t>Completed by Braeden Grant</a:t>
            </a:r>
            <a:endParaRPr sz="13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Register page</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300">
                <a:latin typeface="Arial"/>
                <a:ea typeface="Arial"/>
                <a:cs typeface="Arial"/>
                <a:sym typeface="Arial"/>
              </a:rPr>
              <a:t>Created by Trevor Jex</a:t>
            </a:r>
            <a:endParaRPr sz="13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Update user information</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300">
                <a:latin typeface="Arial"/>
                <a:ea typeface="Arial"/>
                <a:cs typeface="Arial"/>
                <a:sym typeface="Arial"/>
              </a:rPr>
              <a:t>Completed by Braeden Grant</a:t>
            </a:r>
            <a:endParaRPr sz="13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Money deposit/withdrawal page</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300">
                <a:latin typeface="Arial"/>
                <a:ea typeface="Arial"/>
                <a:cs typeface="Arial"/>
                <a:sym typeface="Arial"/>
              </a:rPr>
              <a:t>Created by Braeden Grant</a:t>
            </a:r>
            <a:endParaRPr sz="13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Create owner type</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300">
                <a:latin typeface="Arial"/>
                <a:ea typeface="Arial"/>
                <a:cs typeface="Arial"/>
                <a:sym typeface="Arial"/>
              </a:rPr>
              <a:t>Created by Braeden Grant</a:t>
            </a:r>
            <a:endParaRPr sz="13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Unit test for unit profiles</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300">
                <a:latin typeface="Arial"/>
                <a:ea typeface="Arial"/>
                <a:cs typeface="Arial"/>
                <a:sym typeface="Arial"/>
              </a:rPr>
              <a:t>Created by Braeden Grant</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Users - Testing</a:t>
            </a:r>
            <a:endParaRPr sz="1900"/>
          </a:p>
        </p:txBody>
      </p:sp>
      <p:pic>
        <p:nvPicPr>
          <p:cNvPr id="102" name="Google Shape;102;p19"/>
          <p:cNvPicPr preferRelativeResize="0"/>
          <p:nvPr/>
        </p:nvPicPr>
        <p:blipFill rotWithShape="1">
          <a:blip r:embed="rId3">
            <a:alphaModFix/>
          </a:blip>
          <a:srcRect b="37367" l="4895" r="57443" t="24730"/>
          <a:stretch/>
        </p:blipFill>
        <p:spPr>
          <a:xfrm>
            <a:off x="0" y="0"/>
            <a:ext cx="5055501" cy="2860476"/>
          </a:xfrm>
          <a:prstGeom prst="rect">
            <a:avLst/>
          </a:prstGeom>
          <a:noFill/>
          <a:ln>
            <a:noFill/>
          </a:ln>
        </p:spPr>
      </p:pic>
      <p:pic>
        <p:nvPicPr>
          <p:cNvPr id="103" name="Google Shape;103;p19"/>
          <p:cNvPicPr preferRelativeResize="0"/>
          <p:nvPr/>
        </p:nvPicPr>
        <p:blipFill rotWithShape="1">
          <a:blip r:embed="rId4">
            <a:alphaModFix/>
          </a:blip>
          <a:srcRect b="13792" l="30257" r="34725" t="25502"/>
          <a:stretch/>
        </p:blipFill>
        <p:spPr>
          <a:xfrm>
            <a:off x="4996775" y="295475"/>
            <a:ext cx="4147224" cy="4042251"/>
          </a:xfrm>
          <a:prstGeom prst="rect">
            <a:avLst/>
          </a:prstGeom>
          <a:noFill/>
          <a:ln>
            <a:noFill/>
          </a:ln>
        </p:spPr>
      </p:pic>
      <p:sp>
        <p:nvSpPr>
          <p:cNvPr id="104" name="Google Shape;104;p19"/>
          <p:cNvSpPr txBox="1"/>
          <p:nvPr/>
        </p:nvSpPr>
        <p:spPr>
          <a:xfrm>
            <a:off x="67150" y="3357375"/>
            <a:ext cx="470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created a test case in tests.py to verify that our UserProfile model was properly integrated with Django’s built-in user model and information was stored correctly.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995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Users - Implementation</a:t>
            </a:r>
            <a:endParaRPr/>
          </a:p>
        </p:txBody>
      </p:sp>
      <p:sp>
        <p:nvSpPr>
          <p:cNvPr id="110" name="Google Shape;110;p20"/>
          <p:cNvSpPr txBox="1"/>
          <p:nvPr/>
        </p:nvSpPr>
        <p:spPr>
          <a:xfrm>
            <a:off x="2672525" y="4649125"/>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Example: user profile page for a worker</a:t>
            </a:r>
            <a:endParaRPr/>
          </a:p>
        </p:txBody>
      </p:sp>
      <p:pic>
        <p:nvPicPr>
          <p:cNvPr id="111" name="Google Shape;111;p20"/>
          <p:cNvPicPr preferRelativeResize="0"/>
          <p:nvPr/>
        </p:nvPicPr>
        <p:blipFill rotWithShape="1">
          <a:blip r:embed="rId3">
            <a:alphaModFix/>
          </a:blip>
          <a:srcRect b="21018" l="0" r="0" t="14210"/>
          <a:stretch/>
        </p:blipFill>
        <p:spPr>
          <a:xfrm>
            <a:off x="0" y="1275800"/>
            <a:ext cx="9144001" cy="33733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2: Job Completion</a:t>
            </a:r>
            <a:endParaRPr/>
          </a:p>
        </p:txBody>
      </p:sp>
      <p:sp>
        <p:nvSpPr>
          <p:cNvPr id="117" name="Google Shape;117;p21"/>
          <p:cNvSpPr txBox="1"/>
          <p:nvPr>
            <p:ph idx="1" type="body"/>
          </p:nvPr>
        </p:nvSpPr>
        <p:spPr>
          <a:xfrm>
            <a:off x="311700" y="1505700"/>
            <a:ext cx="8485500" cy="3076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100">
                <a:latin typeface="Arial"/>
                <a:ea typeface="Arial"/>
                <a:cs typeface="Arial"/>
                <a:sym typeface="Arial"/>
              </a:rPr>
              <a:t>Requirements Definition:</a:t>
            </a:r>
            <a:endParaRPr sz="2100">
              <a:latin typeface="Arial"/>
              <a:ea typeface="Arial"/>
              <a:cs typeface="Arial"/>
              <a:sym typeface="Arial"/>
            </a:endParaRPr>
          </a:p>
          <a:p>
            <a:pPr indent="-314960" lvl="0" marL="457200" rtl="0" algn="l">
              <a:spcBef>
                <a:spcPts val="1200"/>
              </a:spcBef>
              <a:spcAft>
                <a:spcPts val="0"/>
              </a:spcAft>
              <a:buSzPct val="100000"/>
              <a:buFont typeface="Arial"/>
              <a:buChar char="-"/>
            </a:pPr>
            <a:r>
              <a:rPr lang="en" sz="1600">
                <a:latin typeface="Arial"/>
                <a:ea typeface="Arial"/>
                <a:cs typeface="Arial"/>
                <a:sym typeface="Arial"/>
              </a:rPr>
              <a:t>Workers will have access to current customer request information and will be able to mark a request as complete.</a:t>
            </a:r>
            <a:endParaRPr sz="1600">
              <a:latin typeface="Arial"/>
              <a:ea typeface="Arial"/>
              <a:cs typeface="Arial"/>
              <a:sym typeface="Arial"/>
            </a:endParaRPr>
          </a:p>
          <a:p>
            <a:pPr indent="-314960" lvl="0" marL="457200" rtl="0" algn="l">
              <a:spcBef>
                <a:spcPts val="0"/>
              </a:spcBef>
              <a:spcAft>
                <a:spcPts val="0"/>
              </a:spcAft>
              <a:buSzPct val="100000"/>
              <a:buFont typeface="Arial"/>
              <a:buChar char="-"/>
            </a:pPr>
            <a:r>
              <a:rPr lang="en" sz="1600">
                <a:latin typeface="Arial"/>
                <a:ea typeface="Arial"/>
                <a:cs typeface="Arial"/>
                <a:sym typeface="Arial"/>
              </a:rPr>
              <a:t>Customers will be able to give feedback on their past requests</a:t>
            </a:r>
            <a:endParaRPr sz="1600">
              <a:latin typeface="Arial"/>
              <a:ea typeface="Arial"/>
              <a:cs typeface="Arial"/>
              <a:sym typeface="Arial"/>
            </a:endParaRPr>
          </a:p>
          <a:p>
            <a:pPr indent="-314960" lvl="0" marL="457200" rtl="0" algn="l">
              <a:spcBef>
                <a:spcPts val="0"/>
              </a:spcBef>
              <a:spcAft>
                <a:spcPts val="0"/>
              </a:spcAft>
              <a:buSzPct val="100000"/>
              <a:buFont typeface="Arial"/>
              <a:buChar char="-"/>
            </a:pPr>
            <a:r>
              <a:rPr lang="en" sz="1600">
                <a:latin typeface="Arial"/>
                <a:ea typeface="Arial"/>
                <a:cs typeface="Arial"/>
                <a:sym typeface="Arial"/>
              </a:rPr>
              <a:t>Workers will be able to see customer feedback on their completed jobs.</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The worker is able to mark the job as complete, which is when payment is made to the worker and to the owner. Payment from the customer happens on job creation (a separate feature, not described here).</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The customer is able to leave either a Thumbs Up or Thumbs Down, as well as a text comment with more detail. The worker is able to see all of this information for their completed jobs.</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